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4" r:id="rId18"/>
    <p:sldId id="335" r:id="rId19"/>
    <p:sldId id="336" r:id="rId20"/>
    <p:sldId id="268" r:id="rId21"/>
    <p:sldId id="304" r:id="rId22"/>
    <p:sldId id="305" r:id="rId23"/>
    <p:sldId id="270" r:id="rId24"/>
    <p:sldId id="306" r:id="rId25"/>
    <p:sldId id="338" r:id="rId26"/>
    <p:sldId id="272" r:id="rId27"/>
    <p:sldId id="307" r:id="rId28"/>
    <p:sldId id="308" r:id="rId29"/>
    <p:sldId id="309" r:id="rId30"/>
    <p:sldId id="310" r:id="rId31"/>
    <p:sldId id="311" r:id="rId32"/>
    <p:sldId id="312" r:id="rId33"/>
    <p:sldId id="313" r:id="rId34"/>
    <p:sldId id="314" r:id="rId35"/>
    <p:sldId id="315" r:id="rId3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25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zh-TW"/>
  <c:clrMapOvr bg1="lt1" tx1="dk1" bg2="lt2" tx2="dk2" accent1="accent1" accent2="accent2" accent3="accent3" accent4="accent4" accent5="accent5" accent6="accent6" hlink="hlink" folHlink="folHlink"/>
  <c:chart>
    <c:title>
      <c:tx>
        <c:rich>
          <a:bodyPr/>
          <a:lstStyle/>
          <a:p>
            <a:pPr>
              <a:defRPr/>
            </a:pPr>
            <a:r>
              <a:rPr lang="zh-TW" altLang="en-US" sz="3600" dirty="0"/>
              <a:t>紙</a:t>
            </a:r>
            <a:r>
              <a:rPr lang="zh-TW" altLang="en-US" sz="3600" dirty="0" smtClean="0"/>
              <a:t>筆評量</a:t>
            </a:r>
            <a:endParaRPr lang="en-US" altLang="zh-TW" sz="3600" dirty="0" smtClean="0"/>
          </a:p>
          <a:p>
            <a:pPr>
              <a:defRPr/>
            </a:pPr>
            <a:r>
              <a:rPr lang="zh-TW" altLang="en-US" sz="1800" dirty="0" smtClean="0"/>
              <a:t>最小化</a:t>
            </a:r>
            <a:endParaRPr lang="zh-TW" altLang="en-US" sz="1800" dirty="0"/>
          </a:p>
        </c:rich>
      </c:tx>
      <c:layout/>
    </c:title>
    <c:plotArea>
      <c:layout/>
      <c:radarChart>
        <c:radarStyle val="filled"/>
        <c:ser>
          <c:idx val="0"/>
          <c:order val="0"/>
          <c:tx>
            <c:strRef>
              <c:f>紙筆!$B$3</c:f>
              <c:strCache>
                <c:ptCount val="1"/>
                <c:pt idx="0">
                  <c:v>紙筆</c:v>
                </c:pt>
              </c:strCache>
            </c:strRef>
          </c:tx>
          <c:cat>
            <c:strRef>
              <c:f>紙筆!$C$2:$E$2</c:f>
              <c:strCache>
                <c:ptCount val="3"/>
                <c:pt idx="0">
                  <c:v>認知</c:v>
                </c:pt>
                <c:pt idx="1">
                  <c:v>技能</c:v>
                </c:pt>
                <c:pt idx="2">
                  <c:v>情意</c:v>
                </c:pt>
              </c:strCache>
            </c:strRef>
          </c:cat>
          <c:val>
            <c:numRef>
              <c:f>紙筆!$C$3:$E$3</c:f>
              <c:numCache>
                <c:formatCode>General</c:formatCode>
                <c:ptCount val="3"/>
                <c:pt idx="0">
                  <c:v>5</c:v>
                </c:pt>
                <c:pt idx="1">
                  <c:v>2</c:v>
                </c:pt>
                <c:pt idx="2">
                  <c:v>2</c:v>
                </c:pt>
              </c:numCache>
            </c:numRef>
          </c:val>
        </c:ser>
        <c:axId val="66370176"/>
        <c:axId val="45273472"/>
      </c:radarChart>
      <c:catAx>
        <c:axId val="66370176"/>
        <c:scaling>
          <c:orientation val="minMax"/>
        </c:scaling>
        <c:axPos val="b"/>
        <c:majorGridlines/>
        <c:majorTickMark val="none"/>
        <c:tickLblPos val="nextTo"/>
        <c:spPr>
          <a:ln w="9525">
            <a:noFill/>
          </a:ln>
        </c:spPr>
        <c:txPr>
          <a:bodyPr/>
          <a:lstStyle/>
          <a:p>
            <a:pPr>
              <a:defRPr sz="1800" b="1">
                <a:solidFill>
                  <a:srgbClr val="0000FF"/>
                </a:solidFill>
              </a:defRPr>
            </a:pPr>
            <a:endParaRPr lang="zh-TW"/>
          </a:p>
        </c:txPr>
        <c:crossAx val="45273472"/>
        <c:crosses val="autoZero"/>
        <c:auto val="1"/>
        <c:lblAlgn val="ctr"/>
        <c:lblOffset val="100"/>
      </c:catAx>
      <c:valAx>
        <c:axId val="45273472"/>
        <c:scaling>
          <c:orientation val="minMax"/>
        </c:scaling>
        <c:axPos val="l"/>
        <c:majorGridlines/>
        <c:numFmt formatCode="General" sourceLinked="1"/>
        <c:majorTickMark val="none"/>
        <c:tickLblPos val="nextTo"/>
        <c:crossAx val="66370176"/>
        <c:crosses val="autoZero"/>
        <c:crossBetween val="between"/>
      </c:valAx>
    </c:plotArea>
    <c:plotVisOnly val="1"/>
    <c:dispBlanksAs val="gap"/>
  </c:chart>
  <c:spPr>
    <a:ln w="0"/>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4"/>
  <c:clrMapOvr bg1="lt1" tx1="dk1" bg2="lt2" tx2="dk2" accent1="accent1" accent2="accent2" accent3="accent3" accent4="accent4" accent5="accent5" accent6="accent6" hlink="hlink" folHlink="folHlink"/>
  <c:chart>
    <c:title>
      <c:tx>
        <c:rich>
          <a:bodyPr/>
          <a:lstStyle/>
          <a:p>
            <a:pPr>
              <a:defRPr sz="3600"/>
            </a:pPr>
            <a:r>
              <a:rPr lang="zh-TW" altLang="en-US" sz="3600" dirty="0"/>
              <a:t>實</a:t>
            </a:r>
            <a:r>
              <a:rPr lang="zh-TW" altLang="en-US" sz="3600" dirty="0" smtClean="0"/>
              <a:t>作與口語評量</a:t>
            </a:r>
            <a:endParaRPr lang="zh-TW" altLang="en-US" sz="3600" dirty="0"/>
          </a:p>
        </c:rich>
      </c:tx>
      <c:layout>
        <c:manualLayout>
          <c:xMode val="edge"/>
          <c:yMode val="edge"/>
          <c:x val="0.10919308651258049"/>
          <c:y val="1.0666592009854699E-2"/>
        </c:manualLayout>
      </c:layout>
    </c:title>
    <c:plotArea>
      <c:layout/>
      <c:radarChart>
        <c:radarStyle val="filled"/>
        <c:ser>
          <c:idx val="0"/>
          <c:order val="0"/>
          <c:tx>
            <c:strRef>
              <c:f>實作!$B$3</c:f>
              <c:strCache>
                <c:ptCount val="1"/>
                <c:pt idx="0">
                  <c:v>實作</c:v>
                </c:pt>
              </c:strCache>
            </c:strRef>
          </c:tx>
          <c:cat>
            <c:strRef>
              <c:f>實作!$C$2:$E$2</c:f>
              <c:strCache>
                <c:ptCount val="3"/>
                <c:pt idx="0">
                  <c:v>認知</c:v>
                </c:pt>
                <c:pt idx="1">
                  <c:v>技能</c:v>
                </c:pt>
                <c:pt idx="2">
                  <c:v>情意</c:v>
                </c:pt>
              </c:strCache>
            </c:strRef>
          </c:cat>
          <c:val>
            <c:numRef>
              <c:f>實作!$C$3:$E$3</c:f>
              <c:numCache>
                <c:formatCode>General</c:formatCode>
                <c:ptCount val="3"/>
                <c:pt idx="0">
                  <c:v>2</c:v>
                </c:pt>
                <c:pt idx="1">
                  <c:v>5</c:v>
                </c:pt>
                <c:pt idx="2">
                  <c:v>5</c:v>
                </c:pt>
              </c:numCache>
            </c:numRef>
          </c:val>
        </c:ser>
        <c:axId val="45833600"/>
        <c:axId val="45872256"/>
      </c:radarChart>
      <c:catAx>
        <c:axId val="45833600"/>
        <c:scaling>
          <c:orientation val="minMax"/>
        </c:scaling>
        <c:axPos val="b"/>
        <c:majorGridlines/>
        <c:majorTickMark val="none"/>
        <c:tickLblPos val="nextTo"/>
        <c:spPr>
          <a:ln w="9525">
            <a:noFill/>
          </a:ln>
        </c:spPr>
        <c:txPr>
          <a:bodyPr/>
          <a:lstStyle/>
          <a:p>
            <a:pPr>
              <a:defRPr sz="1800" b="1">
                <a:solidFill>
                  <a:srgbClr val="0000FF"/>
                </a:solidFill>
              </a:defRPr>
            </a:pPr>
            <a:endParaRPr lang="zh-TW"/>
          </a:p>
        </c:txPr>
        <c:crossAx val="45872256"/>
        <c:crosses val="autoZero"/>
        <c:auto val="1"/>
        <c:lblAlgn val="ctr"/>
        <c:lblOffset val="100"/>
      </c:catAx>
      <c:valAx>
        <c:axId val="45872256"/>
        <c:scaling>
          <c:orientation val="minMax"/>
        </c:scaling>
        <c:axPos val="l"/>
        <c:majorGridlines/>
        <c:numFmt formatCode="General" sourceLinked="1"/>
        <c:majorTickMark val="none"/>
        <c:tickLblPos val="nextTo"/>
        <c:crossAx val="45833600"/>
        <c:crosses val="autoZero"/>
        <c:crossBetween val="between"/>
      </c:valAx>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BDCAB-2577-430D-AD30-B34FF72B877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zh-TW" altLang="en-US"/>
        </a:p>
      </dgm:t>
    </dgm:pt>
    <dgm:pt modelId="{D8163DA1-C717-4193-984F-4696FBD2D3B2}">
      <dgm:prSet phldrT="[文字]" custT="1"/>
      <dgm:spPr/>
      <dgm:t>
        <a:bodyPr/>
        <a:lstStyle/>
        <a:p>
          <a:r>
            <a:rPr lang="en-US" altLang="zh-TW" sz="4400" dirty="0" smtClean="0"/>
            <a:t>1</a:t>
          </a:r>
          <a:endParaRPr lang="zh-TW" altLang="en-US" sz="4400" dirty="0"/>
        </a:p>
      </dgm:t>
    </dgm:pt>
    <dgm:pt modelId="{D7938C75-C0E7-4C84-9EF0-FFEA674D551B}" type="parTrans" cxnId="{B08B83D5-5F09-4793-A009-4FDF36B0055F}">
      <dgm:prSet/>
      <dgm:spPr/>
      <dgm:t>
        <a:bodyPr/>
        <a:lstStyle/>
        <a:p>
          <a:endParaRPr lang="zh-TW" altLang="en-US"/>
        </a:p>
      </dgm:t>
    </dgm:pt>
    <dgm:pt modelId="{D0CABC21-EF2C-4E50-85E1-4CB4213CD837}" type="sibTrans" cxnId="{B08B83D5-5F09-4793-A009-4FDF36B0055F}">
      <dgm:prSet/>
      <dgm:spPr/>
      <dgm:t>
        <a:bodyPr/>
        <a:lstStyle/>
        <a:p>
          <a:endParaRPr lang="zh-TW" altLang="en-US"/>
        </a:p>
      </dgm:t>
    </dgm:pt>
    <dgm:pt modelId="{24280F59-4585-4F1C-8F66-E8E5DBDA42B9}">
      <dgm:prSet phldrT="[文字]" custT="1"/>
      <dgm:spPr/>
      <dgm:t>
        <a:bodyPr/>
        <a:lstStyle/>
        <a:p>
          <a:pPr algn="l"/>
          <a:r>
            <a:rPr lang="zh-TW" altLang="en-US" sz="4000" b="1" dirty="0" smtClean="0">
              <a:latin typeface="標楷體" pitchFamily="65" charset="-120"/>
              <a:ea typeface="標楷體" pitchFamily="65" charset="-120"/>
            </a:rPr>
            <a:t>多元評量政策說明</a:t>
          </a:r>
          <a:endParaRPr lang="zh-TW" altLang="en-US" sz="4000" b="1" dirty="0">
            <a:latin typeface="標楷體" pitchFamily="65" charset="-120"/>
            <a:ea typeface="標楷體" pitchFamily="65" charset="-120"/>
          </a:endParaRPr>
        </a:p>
      </dgm:t>
    </dgm:pt>
    <dgm:pt modelId="{F417C098-2A8A-40B4-AD18-E8992247493B}" type="parTrans" cxnId="{AD2A269D-F7FC-45EB-BC6F-05EFF8179B6F}">
      <dgm:prSet/>
      <dgm:spPr/>
      <dgm:t>
        <a:bodyPr/>
        <a:lstStyle/>
        <a:p>
          <a:endParaRPr lang="zh-TW" altLang="en-US"/>
        </a:p>
      </dgm:t>
    </dgm:pt>
    <dgm:pt modelId="{19EDB50F-809B-43B0-8DDF-F4DE7820184B}" type="sibTrans" cxnId="{AD2A269D-F7FC-45EB-BC6F-05EFF8179B6F}">
      <dgm:prSet/>
      <dgm:spPr/>
      <dgm:t>
        <a:bodyPr/>
        <a:lstStyle/>
        <a:p>
          <a:endParaRPr lang="zh-TW" altLang="en-US"/>
        </a:p>
      </dgm:t>
    </dgm:pt>
    <dgm:pt modelId="{C2BB6086-BC7E-4D8C-B2BC-5CF69FE34D69}">
      <dgm:prSet phldrT="[文字]" custT="1"/>
      <dgm:spPr/>
      <dgm:t>
        <a:bodyPr/>
        <a:lstStyle/>
        <a:p>
          <a:r>
            <a:rPr lang="en-US" altLang="zh-TW" sz="4400" dirty="0" smtClean="0"/>
            <a:t>2</a:t>
          </a:r>
          <a:endParaRPr lang="zh-TW" altLang="en-US" sz="4400" dirty="0"/>
        </a:p>
      </dgm:t>
    </dgm:pt>
    <dgm:pt modelId="{7B4E26B6-1AFD-4065-B904-298054F84EF2}" type="parTrans" cxnId="{83087A91-4B33-4983-BFF0-B77B0F6F78E3}">
      <dgm:prSet/>
      <dgm:spPr/>
      <dgm:t>
        <a:bodyPr/>
        <a:lstStyle/>
        <a:p>
          <a:endParaRPr lang="zh-TW" altLang="en-US"/>
        </a:p>
      </dgm:t>
    </dgm:pt>
    <dgm:pt modelId="{F696BBC0-2E17-4D6E-A394-DFCDD29AC567}" type="sibTrans" cxnId="{83087A91-4B33-4983-BFF0-B77B0F6F78E3}">
      <dgm:prSet/>
      <dgm:spPr/>
      <dgm:t>
        <a:bodyPr/>
        <a:lstStyle/>
        <a:p>
          <a:endParaRPr lang="zh-TW" altLang="en-US"/>
        </a:p>
      </dgm:t>
    </dgm:pt>
    <dgm:pt modelId="{D9E7A2AB-9858-468A-8896-FD7674AF71ED}">
      <dgm:prSet phldrT="[文字]" custT="1"/>
      <dgm:spPr/>
      <dgm:t>
        <a:bodyPr/>
        <a:lstStyle/>
        <a:p>
          <a:pPr algn="l"/>
          <a:r>
            <a:rPr lang="zh-TW" altLang="en-US" sz="4000" b="1" dirty="0" smtClean="0">
              <a:latin typeface="標楷體" pitchFamily="65" charset="-120"/>
              <a:ea typeface="標楷體" pitchFamily="65" charset="-120"/>
            </a:rPr>
            <a:t>多元評量概念</a:t>
          </a:r>
          <a:endParaRPr lang="zh-TW" altLang="en-US" sz="4000" b="1" dirty="0">
            <a:latin typeface="標楷體" pitchFamily="65" charset="-120"/>
            <a:ea typeface="標楷體" pitchFamily="65" charset="-120"/>
          </a:endParaRPr>
        </a:p>
      </dgm:t>
    </dgm:pt>
    <dgm:pt modelId="{05876154-D0B7-431E-BEA9-72B9A7F5142E}" type="parTrans" cxnId="{986611C0-865F-4545-94DE-DB905B468961}">
      <dgm:prSet/>
      <dgm:spPr/>
      <dgm:t>
        <a:bodyPr/>
        <a:lstStyle/>
        <a:p>
          <a:endParaRPr lang="zh-TW" altLang="en-US"/>
        </a:p>
      </dgm:t>
    </dgm:pt>
    <dgm:pt modelId="{F6DBBEDD-71BB-4633-9A79-4E51F2874419}" type="sibTrans" cxnId="{986611C0-865F-4545-94DE-DB905B468961}">
      <dgm:prSet/>
      <dgm:spPr/>
      <dgm:t>
        <a:bodyPr/>
        <a:lstStyle/>
        <a:p>
          <a:endParaRPr lang="zh-TW" altLang="en-US"/>
        </a:p>
      </dgm:t>
    </dgm:pt>
    <dgm:pt modelId="{A9FE1DAF-F5B9-4BD1-AA04-EEC91EA1603D}">
      <dgm:prSet phldrT="[文字]" custT="1"/>
      <dgm:spPr/>
      <dgm:t>
        <a:bodyPr/>
        <a:lstStyle/>
        <a:p>
          <a:r>
            <a:rPr lang="en-US" altLang="zh-TW" sz="4400" dirty="0" smtClean="0"/>
            <a:t>3</a:t>
          </a:r>
          <a:endParaRPr lang="zh-TW" altLang="en-US" sz="4400" dirty="0"/>
        </a:p>
      </dgm:t>
    </dgm:pt>
    <dgm:pt modelId="{06CA9FF7-230C-46AD-9FC7-845AB40A472C}" type="parTrans" cxnId="{3DED68F5-4632-49D0-A89E-991498CDD290}">
      <dgm:prSet/>
      <dgm:spPr/>
      <dgm:t>
        <a:bodyPr/>
        <a:lstStyle/>
        <a:p>
          <a:endParaRPr lang="zh-TW" altLang="en-US"/>
        </a:p>
      </dgm:t>
    </dgm:pt>
    <dgm:pt modelId="{B754A409-DEAC-4B4D-B422-0136D351555F}" type="sibTrans" cxnId="{3DED68F5-4632-49D0-A89E-991498CDD290}">
      <dgm:prSet/>
      <dgm:spPr/>
      <dgm:t>
        <a:bodyPr/>
        <a:lstStyle/>
        <a:p>
          <a:endParaRPr lang="zh-TW" altLang="en-US"/>
        </a:p>
      </dgm:t>
    </dgm:pt>
    <dgm:pt modelId="{25E3B612-9735-4CD6-80CB-47E8E0F5901B}">
      <dgm:prSet phldrT="[文字]" custT="1"/>
      <dgm:spPr/>
      <dgm:t>
        <a:bodyPr/>
        <a:lstStyle/>
        <a:p>
          <a:pPr algn="l"/>
          <a:r>
            <a:rPr lang="zh-TW" altLang="en-US" sz="4000" b="1" dirty="0" smtClean="0">
              <a:latin typeface="標楷體" pitchFamily="65" charset="-120"/>
              <a:ea typeface="標楷體" pitchFamily="65" charset="-120"/>
            </a:rPr>
            <a:t>多元評量在社會學習領域的應用</a:t>
          </a:r>
          <a:endParaRPr lang="zh-TW" altLang="en-US" sz="4000" b="1" dirty="0">
            <a:latin typeface="標楷體" pitchFamily="65" charset="-120"/>
            <a:ea typeface="標楷體" pitchFamily="65" charset="-120"/>
          </a:endParaRPr>
        </a:p>
      </dgm:t>
    </dgm:pt>
    <dgm:pt modelId="{D3A22DF3-579A-43A5-BD1A-DE67AA64C642}" type="parTrans" cxnId="{2B9AC61C-BEC0-4310-BA2B-12F94F477852}">
      <dgm:prSet/>
      <dgm:spPr/>
      <dgm:t>
        <a:bodyPr/>
        <a:lstStyle/>
        <a:p>
          <a:endParaRPr lang="zh-TW" altLang="en-US"/>
        </a:p>
      </dgm:t>
    </dgm:pt>
    <dgm:pt modelId="{DD211086-08FF-4484-93F9-441E55620192}" type="sibTrans" cxnId="{2B9AC61C-BEC0-4310-BA2B-12F94F477852}">
      <dgm:prSet/>
      <dgm:spPr/>
      <dgm:t>
        <a:bodyPr/>
        <a:lstStyle/>
        <a:p>
          <a:endParaRPr lang="zh-TW" altLang="en-US"/>
        </a:p>
      </dgm:t>
    </dgm:pt>
    <dgm:pt modelId="{380E5189-BFEF-4FF8-BCD6-0CB85563E2E4}" type="pres">
      <dgm:prSet presAssocID="{6F2BDCAB-2577-430D-AD30-B34FF72B8772}" presName="linearFlow" presStyleCnt="0">
        <dgm:presLayoutVars>
          <dgm:dir/>
          <dgm:animLvl val="lvl"/>
          <dgm:resizeHandles val="exact"/>
        </dgm:presLayoutVars>
      </dgm:prSet>
      <dgm:spPr/>
      <dgm:t>
        <a:bodyPr/>
        <a:lstStyle/>
        <a:p>
          <a:endParaRPr lang="zh-TW" altLang="en-US"/>
        </a:p>
      </dgm:t>
    </dgm:pt>
    <dgm:pt modelId="{E7E70345-6DFC-4A12-AFAD-21BEC770F6B2}" type="pres">
      <dgm:prSet presAssocID="{D8163DA1-C717-4193-984F-4696FBD2D3B2}" presName="composite" presStyleCnt="0"/>
      <dgm:spPr/>
    </dgm:pt>
    <dgm:pt modelId="{FB1DB48A-B7A9-45E1-A05A-B959D22AC242}" type="pres">
      <dgm:prSet presAssocID="{D8163DA1-C717-4193-984F-4696FBD2D3B2}" presName="parentText" presStyleLbl="alignNode1" presStyleIdx="0" presStyleCnt="3">
        <dgm:presLayoutVars>
          <dgm:chMax val="1"/>
          <dgm:bulletEnabled val="1"/>
        </dgm:presLayoutVars>
      </dgm:prSet>
      <dgm:spPr/>
      <dgm:t>
        <a:bodyPr/>
        <a:lstStyle/>
        <a:p>
          <a:endParaRPr lang="zh-TW" altLang="en-US"/>
        </a:p>
      </dgm:t>
    </dgm:pt>
    <dgm:pt modelId="{5E684310-5E70-4BED-AA93-F5A5F830128C}" type="pres">
      <dgm:prSet presAssocID="{D8163DA1-C717-4193-984F-4696FBD2D3B2}" presName="descendantText" presStyleLbl="alignAcc1" presStyleIdx="0" presStyleCnt="3">
        <dgm:presLayoutVars>
          <dgm:bulletEnabled val="1"/>
        </dgm:presLayoutVars>
      </dgm:prSet>
      <dgm:spPr/>
      <dgm:t>
        <a:bodyPr/>
        <a:lstStyle/>
        <a:p>
          <a:endParaRPr lang="zh-TW" altLang="en-US"/>
        </a:p>
      </dgm:t>
    </dgm:pt>
    <dgm:pt modelId="{0892F1BF-E87F-4783-8093-D69A39D3DF46}" type="pres">
      <dgm:prSet presAssocID="{D0CABC21-EF2C-4E50-85E1-4CB4213CD837}" presName="sp" presStyleCnt="0"/>
      <dgm:spPr/>
    </dgm:pt>
    <dgm:pt modelId="{D7CB5C61-FC9D-419A-AF6E-2BE5E1467DDB}" type="pres">
      <dgm:prSet presAssocID="{C2BB6086-BC7E-4D8C-B2BC-5CF69FE34D69}" presName="composite" presStyleCnt="0"/>
      <dgm:spPr/>
    </dgm:pt>
    <dgm:pt modelId="{A98F11E9-8F9A-47D0-999D-51E16DB3D71E}" type="pres">
      <dgm:prSet presAssocID="{C2BB6086-BC7E-4D8C-B2BC-5CF69FE34D69}" presName="parentText" presStyleLbl="alignNode1" presStyleIdx="1" presStyleCnt="3">
        <dgm:presLayoutVars>
          <dgm:chMax val="1"/>
          <dgm:bulletEnabled val="1"/>
        </dgm:presLayoutVars>
      </dgm:prSet>
      <dgm:spPr/>
      <dgm:t>
        <a:bodyPr/>
        <a:lstStyle/>
        <a:p>
          <a:endParaRPr lang="zh-TW" altLang="en-US"/>
        </a:p>
      </dgm:t>
    </dgm:pt>
    <dgm:pt modelId="{68D3BE51-2D3D-43D2-8167-2A50923ED329}" type="pres">
      <dgm:prSet presAssocID="{C2BB6086-BC7E-4D8C-B2BC-5CF69FE34D69}" presName="descendantText" presStyleLbl="alignAcc1" presStyleIdx="1" presStyleCnt="3">
        <dgm:presLayoutVars>
          <dgm:bulletEnabled val="1"/>
        </dgm:presLayoutVars>
      </dgm:prSet>
      <dgm:spPr/>
      <dgm:t>
        <a:bodyPr/>
        <a:lstStyle/>
        <a:p>
          <a:endParaRPr lang="zh-TW" altLang="en-US"/>
        </a:p>
      </dgm:t>
    </dgm:pt>
    <dgm:pt modelId="{241AB20A-1C8C-4969-88DA-EDD040C00EEE}" type="pres">
      <dgm:prSet presAssocID="{F696BBC0-2E17-4D6E-A394-DFCDD29AC567}" presName="sp" presStyleCnt="0"/>
      <dgm:spPr/>
    </dgm:pt>
    <dgm:pt modelId="{A6C25BCA-760E-4177-A8B8-EBBE999658AD}" type="pres">
      <dgm:prSet presAssocID="{A9FE1DAF-F5B9-4BD1-AA04-EEC91EA1603D}" presName="composite" presStyleCnt="0"/>
      <dgm:spPr/>
    </dgm:pt>
    <dgm:pt modelId="{DF3E423E-4E66-43DE-89F3-34BB2AC7672A}" type="pres">
      <dgm:prSet presAssocID="{A9FE1DAF-F5B9-4BD1-AA04-EEC91EA1603D}" presName="parentText" presStyleLbl="alignNode1" presStyleIdx="2" presStyleCnt="3">
        <dgm:presLayoutVars>
          <dgm:chMax val="1"/>
          <dgm:bulletEnabled val="1"/>
        </dgm:presLayoutVars>
      </dgm:prSet>
      <dgm:spPr/>
      <dgm:t>
        <a:bodyPr/>
        <a:lstStyle/>
        <a:p>
          <a:endParaRPr lang="zh-TW" altLang="en-US"/>
        </a:p>
      </dgm:t>
    </dgm:pt>
    <dgm:pt modelId="{F61E27FE-6833-4608-82AD-21594AA63FC3}" type="pres">
      <dgm:prSet presAssocID="{A9FE1DAF-F5B9-4BD1-AA04-EEC91EA1603D}" presName="descendantText" presStyleLbl="alignAcc1" presStyleIdx="2" presStyleCnt="3">
        <dgm:presLayoutVars>
          <dgm:bulletEnabled val="1"/>
        </dgm:presLayoutVars>
      </dgm:prSet>
      <dgm:spPr/>
      <dgm:t>
        <a:bodyPr/>
        <a:lstStyle/>
        <a:p>
          <a:endParaRPr lang="zh-TW" altLang="en-US"/>
        </a:p>
      </dgm:t>
    </dgm:pt>
  </dgm:ptLst>
  <dgm:cxnLst>
    <dgm:cxn modelId="{83087A91-4B33-4983-BFF0-B77B0F6F78E3}" srcId="{6F2BDCAB-2577-430D-AD30-B34FF72B8772}" destId="{C2BB6086-BC7E-4D8C-B2BC-5CF69FE34D69}" srcOrd="1" destOrd="0" parTransId="{7B4E26B6-1AFD-4065-B904-298054F84EF2}" sibTransId="{F696BBC0-2E17-4D6E-A394-DFCDD29AC567}"/>
    <dgm:cxn modelId="{AD213159-A3A8-48FF-AB25-206E77A56747}" type="presOf" srcId="{24280F59-4585-4F1C-8F66-E8E5DBDA42B9}" destId="{5E684310-5E70-4BED-AA93-F5A5F830128C}" srcOrd="0" destOrd="0" presId="urn:microsoft.com/office/officeart/2005/8/layout/chevron2"/>
    <dgm:cxn modelId="{AD2A269D-F7FC-45EB-BC6F-05EFF8179B6F}" srcId="{D8163DA1-C717-4193-984F-4696FBD2D3B2}" destId="{24280F59-4585-4F1C-8F66-E8E5DBDA42B9}" srcOrd="0" destOrd="0" parTransId="{F417C098-2A8A-40B4-AD18-E8992247493B}" sibTransId="{19EDB50F-809B-43B0-8DDF-F4DE7820184B}"/>
    <dgm:cxn modelId="{B08B83D5-5F09-4793-A009-4FDF36B0055F}" srcId="{6F2BDCAB-2577-430D-AD30-B34FF72B8772}" destId="{D8163DA1-C717-4193-984F-4696FBD2D3B2}" srcOrd="0" destOrd="0" parTransId="{D7938C75-C0E7-4C84-9EF0-FFEA674D551B}" sibTransId="{D0CABC21-EF2C-4E50-85E1-4CB4213CD837}"/>
    <dgm:cxn modelId="{0305483A-476A-4D94-9228-A4244A5BE912}" type="presOf" srcId="{25E3B612-9735-4CD6-80CB-47E8E0F5901B}" destId="{F61E27FE-6833-4608-82AD-21594AA63FC3}" srcOrd="0" destOrd="0" presId="urn:microsoft.com/office/officeart/2005/8/layout/chevron2"/>
    <dgm:cxn modelId="{B93A0E10-2D82-4B62-A2C4-6A2A42D0EE58}" type="presOf" srcId="{D8163DA1-C717-4193-984F-4696FBD2D3B2}" destId="{FB1DB48A-B7A9-45E1-A05A-B959D22AC242}" srcOrd="0" destOrd="0" presId="urn:microsoft.com/office/officeart/2005/8/layout/chevron2"/>
    <dgm:cxn modelId="{BE46541B-BCFF-4186-A198-D76640355E63}" type="presOf" srcId="{A9FE1DAF-F5B9-4BD1-AA04-EEC91EA1603D}" destId="{DF3E423E-4E66-43DE-89F3-34BB2AC7672A}" srcOrd="0" destOrd="0" presId="urn:microsoft.com/office/officeart/2005/8/layout/chevron2"/>
    <dgm:cxn modelId="{3DED68F5-4632-49D0-A89E-991498CDD290}" srcId="{6F2BDCAB-2577-430D-AD30-B34FF72B8772}" destId="{A9FE1DAF-F5B9-4BD1-AA04-EEC91EA1603D}" srcOrd="2" destOrd="0" parTransId="{06CA9FF7-230C-46AD-9FC7-845AB40A472C}" sibTransId="{B754A409-DEAC-4B4D-B422-0136D351555F}"/>
    <dgm:cxn modelId="{17AABEA9-F65C-45C1-9731-32582D9A0D3B}" type="presOf" srcId="{D9E7A2AB-9858-468A-8896-FD7674AF71ED}" destId="{68D3BE51-2D3D-43D2-8167-2A50923ED329}" srcOrd="0" destOrd="0" presId="urn:microsoft.com/office/officeart/2005/8/layout/chevron2"/>
    <dgm:cxn modelId="{55126653-B9AB-4736-B80E-13EBEBADBD37}" type="presOf" srcId="{6F2BDCAB-2577-430D-AD30-B34FF72B8772}" destId="{380E5189-BFEF-4FF8-BCD6-0CB85563E2E4}" srcOrd="0" destOrd="0" presId="urn:microsoft.com/office/officeart/2005/8/layout/chevron2"/>
    <dgm:cxn modelId="{2B9AC61C-BEC0-4310-BA2B-12F94F477852}" srcId="{A9FE1DAF-F5B9-4BD1-AA04-EEC91EA1603D}" destId="{25E3B612-9735-4CD6-80CB-47E8E0F5901B}" srcOrd="0" destOrd="0" parTransId="{D3A22DF3-579A-43A5-BD1A-DE67AA64C642}" sibTransId="{DD211086-08FF-4484-93F9-441E55620192}"/>
    <dgm:cxn modelId="{EBCAFBBC-6A58-427F-9C7C-D54782577D33}" type="presOf" srcId="{C2BB6086-BC7E-4D8C-B2BC-5CF69FE34D69}" destId="{A98F11E9-8F9A-47D0-999D-51E16DB3D71E}" srcOrd="0" destOrd="0" presId="urn:microsoft.com/office/officeart/2005/8/layout/chevron2"/>
    <dgm:cxn modelId="{986611C0-865F-4545-94DE-DB905B468961}" srcId="{C2BB6086-BC7E-4D8C-B2BC-5CF69FE34D69}" destId="{D9E7A2AB-9858-468A-8896-FD7674AF71ED}" srcOrd="0" destOrd="0" parTransId="{05876154-D0B7-431E-BEA9-72B9A7F5142E}" sibTransId="{F6DBBEDD-71BB-4633-9A79-4E51F2874419}"/>
    <dgm:cxn modelId="{22B4AFBF-63CD-4BF2-B254-638477F74BC2}" type="presParOf" srcId="{380E5189-BFEF-4FF8-BCD6-0CB85563E2E4}" destId="{E7E70345-6DFC-4A12-AFAD-21BEC770F6B2}" srcOrd="0" destOrd="0" presId="urn:microsoft.com/office/officeart/2005/8/layout/chevron2"/>
    <dgm:cxn modelId="{ACCF798D-67BE-4E22-B66F-60D159C14EF4}" type="presParOf" srcId="{E7E70345-6DFC-4A12-AFAD-21BEC770F6B2}" destId="{FB1DB48A-B7A9-45E1-A05A-B959D22AC242}" srcOrd="0" destOrd="0" presId="urn:microsoft.com/office/officeart/2005/8/layout/chevron2"/>
    <dgm:cxn modelId="{A1B3555C-8BD1-4EEE-B0C8-559535FD6D11}" type="presParOf" srcId="{E7E70345-6DFC-4A12-AFAD-21BEC770F6B2}" destId="{5E684310-5E70-4BED-AA93-F5A5F830128C}" srcOrd="1" destOrd="0" presId="urn:microsoft.com/office/officeart/2005/8/layout/chevron2"/>
    <dgm:cxn modelId="{236855C5-AE97-47DC-B408-C9763E34221D}" type="presParOf" srcId="{380E5189-BFEF-4FF8-BCD6-0CB85563E2E4}" destId="{0892F1BF-E87F-4783-8093-D69A39D3DF46}" srcOrd="1" destOrd="0" presId="urn:microsoft.com/office/officeart/2005/8/layout/chevron2"/>
    <dgm:cxn modelId="{34FB40C7-E557-4718-8EAD-43E1E7CD9014}" type="presParOf" srcId="{380E5189-BFEF-4FF8-BCD6-0CB85563E2E4}" destId="{D7CB5C61-FC9D-419A-AF6E-2BE5E1467DDB}" srcOrd="2" destOrd="0" presId="urn:microsoft.com/office/officeart/2005/8/layout/chevron2"/>
    <dgm:cxn modelId="{D8CFA4FC-375C-4DA7-8FAD-5F02967F59D4}" type="presParOf" srcId="{D7CB5C61-FC9D-419A-AF6E-2BE5E1467DDB}" destId="{A98F11E9-8F9A-47D0-999D-51E16DB3D71E}" srcOrd="0" destOrd="0" presId="urn:microsoft.com/office/officeart/2005/8/layout/chevron2"/>
    <dgm:cxn modelId="{8BA7AF27-5581-48F3-8572-04AF2EB1B3EB}" type="presParOf" srcId="{D7CB5C61-FC9D-419A-AF6E-2BE5E1467DDB}" destId="{68D3BE51-2D3D-43D2-8167-2A50923ED329}" srcOrd="1" destOrd="0" presId="urn:microsoft.com/office/officeart/2005/8/layout/chevron2"/>
    <dgm:cxn modelId="{FE55C0A8-991B-4C12-A12F-E5D3F1376FF5}" type="presParOf" srcId="{380E5189-BFEF-4FF8-BCD6-0CB85563E2E4}" destId="{241AB20A-1C8C-4969-88DA-EDD040C00EEE}" srcOrd="3" destOrd="0" presId="urn:microsoft.com/office/officeart/2005/8/layout/chevron2"/>
    <dgm:cxn modelId="{3A55AD0A-2794-4761-8484-EC8224255A1A}" type="presParOf" srcId="{380E5189-BFEF-4FF8-BCD6-0CB85563E2E4}" destId="{A6C25BCA-760E-4177-A8B8-EBBE999658AD}" srcOrd="4" destOrd="0" presId="urn:microsoft.com/office/officeart/2005/8/layout/chevron2"/>
    <dgm:cxn modelId="{FC6A8C1F-ABFB-4783-B758-62F6213E7502}" type="presParOf" srcId="{A6C25BCA-760E-4177-A8B8-EBBE999658AD}" destId="{DF3E423E-4E66-43DE-89F3-34BB2AC7672A}" srcOrd="0" destOrd="0" presId="urn:microsoft.com/office/officeart/2005/8/layout/chevron2"/>
    <dgm:cxn modelId="{BFC7CCDD-75BA-4256-9635-8422BF70831C}" type="presParOf" srcId="{A6C25BCA-760E-4177-A8B8-EBBE999658AD}" destId="{F61E27FE-6833-4608-82AD-21594AA63FC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077D8-D8D6-49F4-9F39-8E967E386D11}" type="doc">
      <dgm:prSet loTypeId="urn:microsoft.com/office/officeart/2005/8/layout/gear1" loCatId="cycle" qsTypeId="urn:microsoft.com/office/officeart/2005/8/quickstyle/simple1" qsCatId="simple" csTypeId="urn:microsoft.com/office/officeart/2005/8/colors/accent1_2" csCatId="accent1" phldr="1"/>
      <dgm:spPr/>
    </dgm:pt>
    <dgm:pt modelId="{0C03F37F-6D94-4AEE-8D6E-66760B62E45E}">
      <dgm:prSet phldrT="[文字]" custT="1"/>
      <dgm:spPr>
        <a:solidFill>
          <a:srgbClr val="FFFF00"/>
        </a:solidFill>
        <a:ln>
          <a:solidFill>
            <a:schemeClr val="tx1"/>
          </a:solidFill>
        </a:ln>
      </dgm:spPr>
      <dgm:t>
        <a:bodyPr/>
        <a:lstStyle/>
        <a:p>
          <a:r>
            <a:rPr lang="zh-TW" altLang="en-US" sz="1600" b="1" dirty="0" smtClean="0">
              <a:solidFill>
                <a:schemeClr val="tx1"/>
              </a:solidFill>
            </a:rPr>
            <a:t>能力指標教學目標</a:t>
          </a:r>
          <a:endParaRPr lang="zh-TW" altLang="en-US" sz="1200" b="1" dirty="0">
            <a:solidFill>
              <a:schemeClr val="tx1"/>
            </a:solidFill>
          </a:endParaRPr>
        </a:p>
      </dgm:t>
    </dgm:pt>
    <dgm:pt modelId="{C33E954D-D055-4986-8461-77BF42F13BB8}" type="parTrans" cxnId="{71F82B59-32C7-4C2D-AD7E-4984DE4CD1BF}">
      <dgm:prSet/>
      <dgm:spPr/>
      <dgm:t>
        <a:bodyPr/>
        <a:lstStyle/>
        <a:p>
          <a:endParaRPr lang="zh-TW" altLang="en-US"/>
        </a:p>
      </dgm:t>
    </dgm:pt>
    <dgm:pt modelId="{C32DBA62-32FF-47E4-B749-D9C2D93C550A}" type="sibTrans" cxnId="{71F82B59-32C7-4C2D-AD7E-4984DE4CD1BF}">
      <dgm:prSet/>
      <dgm:spPr/>
      <dgm:t>
        <a:bodyPr/>
        <a:lstStyle/>
        <a:p>
          <a:endParaRPr lang="zh-TW" altLang="en-US"/>
        </a:p>
      </dgm:t>
    </dgm:pt>
    <dgm:pt modelId="{205C0936-40BF-4C16-8BEF-91A74746C781}">
      <dgm:prSet phldrT="[文字]" custT="1"/>
      <dgm:spPr>
        <a:solidFill>
          <a:srgbClr val="00B0F0"/>
        </a:solidFill>
        <a:ln>
          <a:solidFill>
            <a:schemeClr val="tx1"/>
          </a:solidFill>
        </a:ln>
      </dgm:spPr>
      <dgm:t>
        <a:bodyPr/>
        <a:lstStyle/>
        <a:p>
          <a:r>
            <a:rPr lang="zh-TW" altLang="en-US" sz="2000" b="1" dirty="0" smtClean="0">
              <a:solidFill>
                <a:schemeClr val="tx1">
                  <a:lumMod val="95000"/>
                  <a:lumOff val="5000"/>
                </a:schemeClr>
              </a:solidFill>
            </a:rPr>
            <a:t>教學內容</a:t>
          </a:r>
          <a:endParaRPr lang="zh-TW" altLang="en-US" sz="2000" b="1" dirty="0">
            <a:solidFill>
              <a:schemeClr val="tx1">
                <a:lumMod val="95000"/>
                <a:lumOff val="5000"/>
              </a:schemeClr>
            </a:solidFill>
          </a:endParaRPr>
        </a:p>
      </dgm:t>
    </dgm:pt>
    <dgm:pt modelId="{CF697799-2FDB-452A-A23A-6E3C7B06167C}" type="parTrans" cxnId="{5D158318-56E0-483F-B882-09C6BCB986BF}">
      <dgm:prSet/>
      <dgm:spPr/>
      <dgm:t>
        <a:bodyPr/>
        <a:lstStyle/>
        <a:p>
          <a:endParaRPr lang="zh-TW" altLang="en-US"/>
        </a:p>
      </dgm:t>
    </dgm:pt>
    <dgm:pt modelId="{E059E1E3-93BA-42DC-BDD6-1A15F3B2DD9F}" type="sibTrans" cxnId="{5D158318-56E0-483F-B882-09C6BCB986BF}">
      <dgm:prSet/>
      <dgm:spPr/>
      <dgm:t>
        <a:bodyPr/>
        <a:lstStyle/>
        <a:p>
          <a:endParaRPr lang="zh-TW" altLang="en-US"/>
        </a:p>
      </dgm:t>
    </dgm:pt>
    <dgm:pt modelId="{7734F2D1-CAEF-4FE8-8086-EF4B9DD18F77}">
      <dgm:prSet phldrT="[文字]" custT="1"/>
      <dgm:spPr>
        <a:solidFill>
          <a:schemeClr val="accent6"/>
        </a:solidFill>
        <a:ln>
          <a:solidFill>
            <a:schemeClr val="tx1"/>
          </a:solidFill>
        </a:ln>
      </dgm:spPr>
      <dgm:t>
        <a:bodyPr/>
        <a:lstStyle/>
        <a:p>
          <a:r>
            <a:rPr lang="zh-TW" altLang="en-US" sz="2400" b="1" dirty="0" smtClean="0">
              <a:solidFill>
                <a:schemeClr val="tx1"/>
              </a:solidFill>
              <a:latin typeface="+mn-ea"/>
              <a:ea typeface="+mn-ea"/>
            </a:rPr>
            <a:t>評量活動</a:t>
          </a:r>
          <a:endParaRPr lang="zh-TW" altLang="en-US" sz="2400" b="1" dirty="0">
            <a:solidFill>
              <a:schemeClr val="tx1"/>
            </a:solidFill>
            <a:latin typeface="+mn-ea"/>
            <a:ea typeface="+mn-ea"/>
          </a:endParaRPr>
        </a:p>
      </dgm:t>
    </dgm:pt>
    <dgm:pt modelId="{020AB34A-0870-401D-A158-202EA4B8CE6A}" type="parTrans" cxnId="{0D1EFE1C-6C99-40D7-B874-C1503D06BB68}">
      <dgm:prSet/>
      <dgm:spPr/>
      <dgm:t>
        <a:bodyPr/>
        <a:lstStyle/>
        <a:p>
          <a:endParaRPr lang="zh-TW" altLang="en-US"/>
        </a:p>
      </dgm:t>
    </dgm:pt>
    <dgm:pt modelId="{86988AE5-D5BF-4955-AB0A-9129DBE240DF}" type="sibTrans" cxnId="{0D1EFE1C-6C99-40D7-B874-C1503D06BB68}">
      <dgm:prSet/>
      <dgm:spPr/>
      <dgm:t>
        <a:bodyPr/>
        <a:lstStyle/>
        <a:p>
          <a:endParaRPr lang="zh-TW" altLang="en-US"/>
        </a:p>
      </dgm:t>
    </dgm:pt>
    <dgm:pt modelId="{047B99CD-BBBA-4B14-8209-F3B13E060945}" type="pres">
      <dgm:prSet presAssocID="{9CF077D8-D8D6-49F4-9F39-8E967E386D11}" presName="composite" presStyleCnt="0">
        <dgm:presLayoutVars>
          <dgm:chMax val="3"/>
          <dgm:animLvl val="lvl"/>
          <dgm:resizeHandles val="exact"/>
        </dgm:presLayoutVars>
      </dgm:prSet>
      <dgm:spPr/>
    </dgm:pt>
    <dgm:pt modelId="{9EA6C067-F66D-4137-ADBB-A868406310ED}" type="pres">
      <dgm:prSet presAssocID="{0C03F37F-6D94-4AEE-8D6E-66760B62E45E}" presName="gear1" presStyleLbl="node1" presStyleIdx="0" presStyleCnt="3" custAng="21378641" custScaleX="98930" custScaleY="100585" custLinFactNeighborX="-2808" custLinFactNeighborY="-5207">
        <dgm:presLayoutVars>
          <dgm:chMax val="1"/>
          <dgm:bulletEnabled val="1"/>
        </dgm:presLayoutVars>
      </dgm:prSet>
      <dgm:spPr/>
      <dgm:t>
        <a:bodyPr/>
        <a:lstStyle/>
        <a:p>
          <a:endParaRPr lang="zh-TW" altLang="en-US"/>
        </a:p>
      </dgm:t>
    </dgm:pt>
    <dgm:pt modelId="{1D965B17-F21C-47E4-A217-F937D840933B}" type="pres">
      <dgm:prSet presAssocID="{0C03F37F-6D94-4AEE-8D6E-66760B62E45E}" presName="gear1srcNode" presStyleLbl="node1" presStyleIdx="0" presStyleCnt="3"/>
      <dgm:spPr/>
      <dgm:t>
        <a:bodyPr/>
        <a:lstStyle/>
        <a:p>
          <a:endParaRPr lang="zh-TW" altLang="en-US"/>
        </a:p>
      </dgm:t>
    </dgm:pt>
    <dgm:pt modelId="{10104EBF-5F7A-47B6-8CFB-49BDF20E1879}" type="pres">
      <dgm:prSet presAssocID="{0C03F37F-6D94-4AEE-8D6E-66760B62E45E}" presName="gear1dstNode" presStyleLbl="node1" presStyleIdx="0" presStyleCnt="3"/>
      <dgm:spPr/>
      <dgm:t>
        <a:bodyPr/>
        <a:lstStyle/>
        <a:p>
          <a:endParaRPr lang="zh-TW" altLang="en-US"/>
        </a:p>
      </dgm:t>
    </dgm:pt>
    <dgm:pt modelId="{5A765120-113C-47BC-93D8-C3796B6742A3}" type="pres">
      <dgm:prSet presAssocID="{205C0936-40BF-4C16-8BEF-91A74746C781}" presName="gear2" presStyleLbl="node1" presStyleIdx="1" presStyleCnt="3" custAng="847560" custScaleX="103577" custScaleY="117968" custLinFactNeighborX="-12631" custLinFactNeighborY="16177">
        <dgm:presLayoutVars>
          <dgm:chMax val="1"/>
          <dgm:bulletEnabled val="1"/>
        </dgm:presLayoutVars>
      </dgm:prSet>
      <dgm:spPr/>
      <dgm:t>
        <a:bodyPr/>
        <a:lstStyle/>
        <a:p>
          <a:endParaRPr lang="zh-TW" altLang="en-US"/>
        </a:p>
      </dgm:t>
    </dgm:pt>
    <dgm:pt modelId="{ACE3B862-5A04-4E85-961B-83C044677EB2}" type="pres">
      <dgm:prSet presAssocID="{205C0936-40BF-4C16-8BEF-91A74746C781}" presName="gear2srcNode" presStyleLbl="node1" presStyleIdx="1" presStyleCnt="3"/>
      <dgm:spPr/>
      <dgm:t>
        <a:bodyPr/>
        <a:lstStyle/>
        <a:p>
          <a:endParaRPr lang="zh-TW" altLang="en-US"/>
        </a:p>
      </dgm:t>
    </dgm:pt>
    <dgm:pt modelId="{8CB597BC-E706-458F-A7BE-73CCC03AB4FE}" type="pres">
      <dgm:prSet presAssocID="{205C0936-40BF-4C16-8BEF-91A74746C781}" presName="gear2dstNode" presStyleLbl="node1" presStyleIdx="1" presStyleCnt="3"/>
      <dgm:spPr/>
      <dgm:t>
        <a:bodyPr/>
        <a:lstStyle/>
        <a:p>
          <a:endParaRPr lang="zh-TW" altLang="en-US"/>
        </a:p>
      </dgm:t>
    </dgm:pt>
    <dgm:pt modelId="{80D1630E-24A1-4B8E-AF83-A68C119395F4}" type="pres">
      <dgm:prSet presAssocID="{7734F2D1-CAEF-4FE8-8086-EF4B9DD18F77}" presName="gear3" presStyleLbl="node1" presStyleIdx="2" presStyleCnt="3" custAng="119265" custScaleX="126897" custScaleY="130843" custLinFactNeighborX="1347" custLinFactNeighborY="-3024"/>
      <dgm:spPr/>
      <dgm:t>
        <a:bodyPr/>
        <a:lstStyle/>
        <a:p>
          <a:endParaRPr lang="zh-TW" altLang="en-US"/>
        </a:p>
      </dgm:t>
    </dgm:pt>
    <dgm:pt modelId="{5D19ABDE-2C1D-4276-803B-6D5A7C12645C}" type="pres">
      <dgm:prSet presAssocID="{7734F2D1-CAEF-4FE8-8086-EF4B9DD18F77}" presName="gear3tx" presStyleLbl="node1" presStyleIdx="2" presStyleCnt="3">
        <dgm:presLayoutVars>
          <dgm:chMax val="1"/>
          <dgm:bulletEnabled val="1"/>
        </dgm:presLayoutVars>
      </dgm:prSet>
      <dgm:spPr/>
      <dgm:t>
        <a:bodyPr/>
        <a:lstStyle/>
        <a:p>
          <a:endParaRPr lang="zh-TW" altLang="en-US"/>
        </a:p>
      </dgm:t>
    </dgm:pt>
    <dgm:pt modelId="{1996C5AE-2AC1-465A-A219-DFAF39C8DE44}" type="pres">
      <dgm:prSet presAssocID="{7734F2D1-CAEF-4FE8-8086-EF4B9DD18F77}" presName="gear3srcNode" presStyleLbl="node1" presStyleIdx="2" presStyleCnt="3"/>
      <dgm:spPr/>
      <dgm:t>
        <a:bodyPr/>
        <a:lstStyle/>
        <a:p>
          <a:endParaRPr lang="zh-TW" altLang="en-US"/>
        </a:p>
      </dgm:t>
    </dgm:pt>
    <dgm:pt modelId="{E0B3D2FD-9BC5-4F6A-B13E-02C34D685049}" type="pres">
      <dgm:prSet presAssocID="{7734F2D1-CAEF-4FE8-8086-EF4B9DD18F77}" presName="gear3dstNode" presStyleLbl="node1" presStyleIdx="2" presStyleCnt="3"/>
      <dgm:spPr/>
      <dgm:t>
        <a:bodyPr/>
        <a:lstStyle/>
        <a:p>
          <a:endParaRPr lang="zh-TW" altLang="en-US"/>
        </a:p>
      </dgm:t>
    </dgm:pt>
    <dgm:pt modelId="{A9686812-CDDE-47A0-89C5-A7990FA0874D}" type="pres">
      <dgm:prSet presAssocID="{C32DBA62-32FF-47E4-B749-D9C2D93C550A}" presName="connector1" presStyleLbl="sibTrans2D1" presStyleIdx="0" presStyleCnt="3" custLinFactNeighborX="-959" custLinFactNeighborY="-5405"/>
      <dgm:spPr/>
      <dgm:t>
        <a:bodyPr/>
        <a:lstStyle/>
        <a:p>
          <a:endParaRPr lang="zh-TW" altLang="en-US"/>
        </a:p>
      </dgm:t>
    </dgm:pt>
    <dgm:pt modelId="{8438F4AF-B36C-4248-B5C8-776E1F96543B}" type="pres">
      <dgm:prSet presAssocID="{E059E1E3-93BA-42DC-BDD6-1A15F3B2DD9F}" presName="connector2" presStyleLbl="sibTrans2D1" presStyleIdx="1" presStyleCnt="3" custLinFactNeighborX="-10727" custLinFactNeighborY="6124"/>
      <dgm:spPr/>
      <dgm:t>
        <a:bodyPr/>
        <a:lstStyle/>
        <a:p>
          <a:endParaRPr lang="zh-TW" altLang="en-US"/>
        </a:p>
      </dgm:t>
    </dgm:pt>
    <dgm:pt modelId="{6965C222-DE99-430F-A696-215359CE15B7}" type="pres">
      <dgm:prSet presAssocID="{86988AE5-D5BF-4955-AB0A-9129DBE240DF}" presName="connector3" presStyleLbl="sibTrans2D1" presStyleIdx="2" presStyleCnt="3" custScaleX="110128"/>
      <dgm:spPr/>
      <dgm:t>
        <a:bodyPr/>
        <a:lstStyle/>
        <a:p>
          <a:endParaRPr lang="zh-TW" altLang="en-US"/>
        </a:p>
      </dgm:t>
    </dgm:pt>
  </dgm:ptLst>
  <dgm:cxnLst>
    <dgm:cxn modelId="{F6EB81B5-B682-42D5-B7F7-05837A83CAED}" type="presOf" srcId="{0C03F37F-6D94-4AEE-8D6E-66760B62E45E}" destId="{9EA6C067-F66D-4137-ADBB-A868406310ED}" srcOrd="0" destOrd="0" presId="urn:microsoft.com/office/officeart/2005/8/layout/gear1"/>
    <dgm:cxn modelId="{5D158318-56E0-483F-B882-09C6BCB986BF}" srcId="{9CF077D8-D8D6-49F4-9F39-8E967E386D11}" destId="{205C0936-40BF-4C16-8BEF-91A74746C781}" srcOrd="1" destOrd="0" parTransId="{CF697799-2FDB-452A-A23A-6E3C7B06167C}" sibTransId="{E059E1E3-93BA-42DC-BDD6-1A15F3B2DD9F}"/>
    <dgm:cxn modelId="{83B41174-6615-40F9-B4D8-A8C4877C215D}" type="presOf" srcId="{7734F2D1-CAEF-4FE8-8086-EF4B9DD18F77}" destId="{80D1630E-24A1-4B8E-AF83-A68C119395F4}" srcOrd="0" destOrd="0" presId="urn:microsoft.com/office/officeart/2005/8/layout/gear1"/>
    <dgm:cxn modelId="{C5F3ABF4-40B3-4032-83B8-A62933B71366}" type="presOf" srcId="{C32DBA62-32FF-47E4-B749-D9C2D93C550A}" destId="{A9686812-CDDE-47A0-89C5-A7990FA0874D}" srcOrd="0" destOrd="0" presId="urn:microsoft.com/office/officeart/2005/8/layout/gear1"/>
    <dgm:cxn modelId="{8C7EB745-69F7-476B-B820-472CCDAB90CE}" type="presOf" srcId="{0C03F37F-6D94-4AEE-8D6E-66760B62E45E}" destId="{10104EBF-5F7A-47B6-8CFB-49BDF20E1879}" srcOrd="2" destOrd="0" presId="urn:microsoft.com/office/officeart/2005/8/layout/gear1"/>
    <dgm:cxn modelId="{ECA3001A-F4BF-444E-90C3-1076C8A5F120}" type="presOf" srcId="{E059E1E3-93BA-42DC-BDD6-1A15F3B2DD9F}" destId="{8438F4AF-B36C-4248-B5C8-776E1F96543B}" srcOrd="0" destOrd="0" presId="urn:microsoft.com/office/officeart/2005/8/layout/gear1"/>
    <dgm:cxn modelId="{C93781B9-B69B-4E5B-8734-D5B75058E1BE}" type="presOf" srcId="{7734F2D1-CAEF-4FE8-8086-EF4B9DD18F77}" destId="{1996C5AE-2AC1-465A-A219-DFAF39C8DE44}" srcOrd="2" destOrd="0" presId="urn:microsoft.com/office/officeart/2005/8/layout/gear1"/>
    <dgm:cxn modelId="{8BEFF84F-62A4-430F-912A-31769EE12DAC}" type="presOf" srcId="{0C03F37F-6D94-4AEE-8D6E-66760B62E45E}" destId="{1D965B17-F21C-47E4-A217-F937D840933B}" srcOrd="1" destOrd="0" presId="urn:microsoft.com/office/officeart/2005/8/layout/gear1"/>
    <dgm:cxn modelId="{71F82B59-32C7-4C2D-AD7E-4984DE4CD1BF}" srcId="{9CF077D8-D8D6-49F4-9F39-8E967E386D11}" destId="{0C03F37F-6D94-4AEE-8D6E-66760B62E45E}" srcOrd="0" destOrd="0" parTransId="{C33E954D-D055-4986-8461-77BF42F13BB8}" sibTransId="{C32DBA62-32FF-47E4-B749-D9C2D93C550A}"/>
    <dgm:cxn modelId="{05F3D7BF-9D13-42B0-98B5-EE1551482264}" type="presOf" srcId="{205C0936-40BF-4C16-8BEF-91A74746C781}" destId="{ACE3B862-5A04-4E85-961B-83C044677EB2}" srcOrd="1" destOrd="0" presId="urn:microsoft.com/office/officeart/2005/8/layout/gear1"/>
    <dgm:cxn modelId="{0E068508-CC78-4185-A352-25E459DC70B1}" type="presOf" srcId="{7734F2D1-CAEF-4FE8-8086-EF4B9DD18F77}" destId="{5D19ABDE-2C1D-4276-803B-6D5A7C12645C}" srcOrd="1" destOrd="0" presId="urn:microsoft.com/office/officeart/2005/8/layout/gear1"/>
    <dgm:cxn modelId="{2BCA8E1B-BE5E-41B1-98BE-44DF9D7D60B1}" type="presOf" srcId="{7734F2D1-CAEF-4FE8-8086-EF4B9DD18F77}" destId="{E0B3D2FD-9BC5-4F6A-B13E-02C34D685049}" srcOrd="3" destOrd="0" presId="urn:microsoft.com/office/officeart/2005/8/layout/gear1"/>
    <dgm:cxn modelId="{AE7AF0C4-44AE-4157-8C96-EF0E75AD7731}" type="presOf" srcId="{205C0936-40BF-4C16-8BEF-91A74746C781}" destId="{8CB597BC-E706-458F-A7BE-73CCC03AB4FE}" srcOrd="2" destOrd="0" presId="urn:microsoft.com/office/officeart/2005/8/layout/gear1"/>
    <dgm:cxn modelId="{B96A1AC4-07DF-4035-8D23-C6FBAFE676B6}" type="presOf" srcId="{9CF077D8-D8D6-49F4-9F39-8E967E386D11}" destId="{047B99CD-BBBA-4B14-8209-F3B13E060945}" srcOrd="0" destOrd="0" presId="urn:microsoft.com/office/officeart/2005/8/layout/gear1"/>
    <dgm:cxn modelId="{B05ABB2C-56FB-49C4-9C13-796724C35197}" type="presOf" srcId="{86988AE5-D5BF-4955-AB0A-9129DBE240DF}" destId="{6965C222-DE99-430F-A696-215359CE15B7}" srcOrd="0" destOrd="0" presId="urn:microsoft.com/office/officeart/2005/8/layout/gear1"/>
    <dgm:cxn modelId="{ADCAE14A-EDE2-481D-91F5-5BE601AD9B01}" type="presOf" srcId="{205C0936-40BF-4C16-8BEF-91A74746C781}" destId="{5A765120-113C-47BC-93D8-C3796B6742A3}" srcOrd="0" destOrd="0" presId="urn:microsoft.com/office/officeart/2005/8/layout/gear1"/>
    <dgm:cxn modelId="{0D1EFE1C-6C99-40D7-B874-C1503D06BB68}" srcId="{9CF077D8-D8D6-49F4-9F39-8E967E386D11}" destId="{7734F2D1-CAEF-4FE8-8086-EF4B9DD18F77}" srcOrd="2" destOrd="0" parTransId="{020AB34A-0870-401D-A158-202EA4B8CE6A}" sibTransId="{86988AE5-D5BF-4955-AB0A-9129DBE240DF}"/>
    <dgm:cxn modelId="{5576896E-BDBA-4871-AAEA-7B583034C700}" type="presParOf" srcId="{047B99CD-BBBA-4B14-8209-F3B13E060945}" destId="{9EA6C067-F66D-4137-ADBB-A868406310ED}" srcOrd="0" destOrd="0" presId="urn:microsoft.com/office/officeart/2005/8/layout/gear1"/>
    <dgm:cxn modelId="{F7231055-EC15-4013-95DB-AE13CD480382}" type="presParOf" srcId="{047B99CD-BBBA-4B14-8209-F3B13E060945}" destId="{1D965B17-F21C-47E4-A217-F937D840933B}" srcOrd="1" destOrd="0" presId="urn:microsoft.com/office/officeart/2005/8/layout/gear1"/>
    <dgm:cxn modelId="{5EB0DDEC-67FE-4AC6-89FB-4B62B7DAA4C9}" type="presParOf" srcId="{047B99CD-BBBA-4B14-8209-F3B13E060945}" destId="{10104EBF-5F7A-47B6-8CFB-49BDF20E1879}" srcOrd="2" destOrd="0" presId="urn:microsoft.com/office/officeart/2005/8/layout/gear1"/>
    <dgm:cxn modelId="{DC8A29A0-1D55-4310-8461-A01C4D9DC4B0}" type="presParOf" srcId="{047B99CD-BBBA-4B14-8209-F3B13E060945}" destId="{5A765120-113C-47BC-93D8-C3796B6742A3}" srcOrd="3" destOrd="0" presId="urn:microsoft.com/office/officeart/2005/8/layout/gear1"/>
    <dgm:cxn modelId="{CA87EFC8-95BC-43FA-90B2-7EDD094D63A8}" type="presParOf" srcId="{047B99CD-BBBA-4B14-8209-F3B13E060945}" destId="{ACE3B862-5A04-4E85-961B-83C044677EB2}" srcOrd="4" destOrd="0" presId="urn:microsoft.com/office/officeart/2005/8/layout/gear1"/>
    <dgm:cxn modelId="{BD9DBCDF-073D-4395-AFCF-8656828EF0BD}" type="presParOf" srcId="{047B99CD-BBBA-4B14-8209-F3B13E060945}" destId="{8CB597BC-E706-458F-A7BE-73CCC03AB4FE}" srcOrd="5" destOrd="0" presId="urn:microsoft.com/office/officeart/2005/8/layout/gear1"/>
    <dgm:cxn modelId="{BC5A1F23-608F-4A28-B297-864C93278353}" type="presParOf" srcId="{047B99CD-BBBA-4B14-8209-F3B13E060945}" destId="{80D1630E-24A1-4B8E-AF83-A68C119395F4}" srcOrd="6" destOrd="0" presId="urn:microsoft.com/office/officeart/2005/8/layout/gear1"/>
    <dgm:cxn modelId="{D2564F4F-DA0F-403E-AFF8-AD32F4893A4F}" type="presParOf" srcId="{047B99CD-BBBA-4B14-8209-F3B13E060945}" destId="{5D19ABDE-2C1D-4276-803B-6D5A7C12645C}" srcOrd="7" destOrd="0" presId="urn:microsoft.com/office/officeart/2005/8/layout/gear1"/>
    <dgm:cxn modelId="{C93EEA18-BB1D-445F-9A66-EDBFD7E45189}" type="presParOf" srcId="{047B99CD-BBBA-4B14-8209-F3B13E060945}" destId="{1996C5AE-2AC1-465A-A219-DFAF39C8DE44}" srcOrd="8" destOrd="0" presId="urn:microsoft.com/office/officeart/2005/8/layout/gear1"/>
    <dgm:cxn modelId="{54284FBD-325C-4D34-82D8-ED0C7492360A}" type="presParOf" srcId="{047B99CD-BBBA-4B14-8209-F3B13E060945}" destId="{E0B3D2FD-9BC5-4F6A-B13E-02C34D685049}" srcOrd="9" destOrd="0" presId="urn:microsoft.com/office/officeart/2005/8/layout/gear1"/>
    <dgm:cxn modelId="{F74F33D5-EE6B-448F-B462-72FA727E6341}" type="presParOf" srcId="{047B99CD-BBBA-4B14-8209-F3B13E060945}" destId="{A9686812-CDDE-47A0-89C5-A7990FA0874D}" srcOrd="10" destOrd="0" presId="urn:microsoft.com/office/officeart/2005/8/layout/gear1"/>
    <dgm:cxn modelId="{2B4D4612-B652-468E-A4BD-4AB54C3E6D38}" type="presParOf" srcId="{047B99CD-BBBA-4B14-8209-F3B13E060945}" destId="{8438F4AF-B36C-4248-B5C8-776E1F96543B}" srcOrd="11" destOrd="0" presId="urn:microsoft.com/office/officeart/2005/8/layout/gear1"/>
    <dgm:cxn modelId="{14A5D1BF-E6C3-4D60-B6D5-324E04D9EFD7}" type="presParOf" srcId="{047B99CD-BBBA-4B14-8209-F3B13E060945}" destId="{6965C222-DE99-430F-A696-215359CE15B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FF5476-3D98-4AAF-A229-D4996E102B1E}" type="doc">
      <dgm:prSet loTypeId="urn:microsoft.com/office/officeart/2005/8/layout/vList5" loCatId="list" qsTypeId="urn:microsoft.com/office/officeart/2005/8/quickstyle/3d2" qsCatId="3D" csTypeId="urn:microsoft.com/office/officeart/2005/8/colors/accent0_2" csCatId="mainScheme" phldr="1"/>
      <dgm:spPr/>
      <dgm:t>
        <a:bodyPr/>
        <a:lstStyle/>
        <a:p>
          <a:endParaRPr lang="zh-TW" altLang="en-US"/>
        </a:p>
      </dgm:t>
    </dgm:pt>
    <dgm:pt modelId="{1925D39A-37C5-4C7D-976C-B3D3C34014C5}">
      <dgm:prSet phldrT="[文字]" custT="1"/>
      <dgm:spPr>
        <a:solidFill>
          <a:srgbClr val="59CA46"/>
        </a:solidFill>
      </dgm:spPr>
      <dgm:t>
        <a:bodyPr/>
        <a:lstStyle/>
        <a:p>
          <a:r>
            <a:rPr lang="zh-TW" altLang="en-US" sz="3200" b="1" dirty="0" smtClean="0">
              <a:solidFill>
                <a:schemeClr val="tx1"/>
              </a:solidFill>
              <a:latin typeface="標楷體" pitchFamily="65" charset="-120"/>
              <a:ea typeface="標楷體" pitchFamily="65" charset="-120"/>
            </a:rPr>
            <a:t>實作評量</a:t>
          </a:r>
          <a:endParaRPr lang="zh-TW" altLang="en-US" sz="3200" b="1" dirty="0">
            <a:solidFill>
              <a:schemeClr val="tx1"/>
            </a:solidFill>
            <a:latin typeface="標楷體" pitchFamily="65" charset="-120"/>
            <a:ea typeface="標楷體" pitchFamily="65" charset="-120"/>
          </a:endParaRPr>
        </a:p>
      </dgm:t>
    </dgm:pt>
    <dgm:pt modelId="{29268176-2CFA-4B9A-8F72-1C1096C99445}" type="parTrans" cxnId="{BC39A92D-32B7-4244-9E7F-BD19880A9F0E}">
      <dgm:prSet/>
      <dgm:spPr/>
      <dgm:t>
        <a:bodyPr/>
        <a:lstStyle/>
        <a:p>
          <a:endParaRPr lang="zh-TW" altLang="en-US"/>
        </a:p>
      </dgm:t>
    </dgm:pt>
    <dgm:pt modelId="{2DD4E004-CECE-47C4-9AE6-7D018C266569}" type="sibTrans" cxnId="{BC39A92D-32B7-4244-9E7F-BD19880A9F0E}">
      <dgm:prSet/>
      <dgm:spPr/>
      <dgm:t>
        <a:bodyPr/>
        <a:lstStyle/>
        <a:p>
          <a:endParaRPr lang="zh-TW" altLang="en-US"/>
        </a:p>
      </dgm:t>
    </dgm:pt>
    <dgm:pt modelId="{D247C350-2A64-4980-B34A-4CDA45D02B1C}">
      <dgm:prSet phldrT="[文字]" custT="1"/>
      <dgm:spPr>
        <a:solidFill>
          <a:srgbClr val="59CA4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b="1" dirty="0" smtClean="0">
              <a:solidFill>
                <a:schemeClr val="tx1"/>
              </a:solidFill>
              <a:latin typeface="標楷體" pitchFamily="65" charset="-120"/>
              <a:ea typeface="標楷體" pitchFamily="65" charset="-120"/>
            </a:rPr>
            <a:t>口語評量</a:t>
          </a:r>
          <a:endParaRPr lang="zh-TW" altLang="en-US" sz="3200" dirty="0">
            <a:solidFill>
              <a:schemeClr val="tx1"/>
            </a:solidFill>
          </a:endParaRPr>
        </a:p>
      </dgm:t>
    </dgm:pt>
    <dgm:pt modelId="{8E4DBD4E-0759-4520-8833-5D560AE8C203}" type="parTrans" cxnId="{F3B015BE-D28D-461B-9DAF-E1B715253C9C}">
      <dgm:prSet/>
      <dgm:spPr/>
      <dgm:t>
        <a:bodyPr/>
        <a:lstStyle/>
        <a:p>
          <a:endParaRPr lang="zh-TW" altLang="en-US"/>
        </a:p>
      </dgm:t>
    </dgm:pt>
    <dgm:pt modelId="{5092A159-5133-40ED-8188-C8B882A13743}" type="sibTrans" cxnId="{F3B015BE-D28D-461B-9DAF-E1B715253C9C}">
      <dgm:prSet/>
      <dgm:spPr/>
      <dgm:t>
        <a:bodyPr/>
        <a:lstStyle/>
        <a:p>
          <a:endParaRPr lang="zh-TW" altLang="en-US"/>
        </a:p>
      </dgm:t>
    </dgm:pt>
    <dgm:pt modelId="{D5022790-A28F-4B93-BE38-449EC81F8069}">
      <dgm:prSet phldrT="[文字]" custT="1"/>
      <dgm:spPr>
        <a:solidFill>
          <a:srgbClr val="59CA4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b="1" dirty="0" smtClean="0">
              <a:solidFill>
                <a:schemeClr val="tx1"/>
              </a:solidFill>
              <a:latin typeface="標楷體" pitchFamily="65" charset="-120"/>
              <a:ea typeface="標楷體" pitchFamily="65" charset="-120"/>
            </a:rPr>
            <a:t>檔案評量</a:t>
          </a:r>
          <a:endParaRPr lang="zh-TW" altLang="en-US" sz="3200" dirty="0">
            <a:solidFill>
              <a:schemeClr val="tx1"/>
            </a:solidFill>
          </a:endParaRPr>
        </a:p>
      </dgm:t>
    </dgm:pt>
    <dgm:pt modelId="{CFE8BD54-70AA-4B03-BB05-71DDB9E5ADB8}" type="parTrans" cxnId="{150180D4-5514-403C-94C3-6208DA01D0E5}">
      <dgm:prSet/>
      <dgm:spPr/>
      <dgm:t>
        <a:bodyPr/>
        <a:lstStyle/>
        <a:p>
          <a:endParaRPr lang="zh-TW" altLang="en-US"/>
        </a:p>
      </dgm:t>
    </dgm:pt>
    <dgm:pt modelId="{0FF7F771-9BBC-41CE-AAB8-EC226D7EB02F}" type="sibTrans" cxnId="{150180D4-5514-403C-94C3-6208DA01D0E5}">
      <dgm:prSet/>
      <dgm:spPr/>
      <dgm:t>
        <a:bodyPr/>
        <a:lstStyle/>
        <a:p>
          <a:endParaRPr lang="zh-TW" altLang="en-US"/>
        </a:p>
      </dgm:t>
    </dgm:pt>
    <dgm:pt modelId="{FF398243-346B-4DBB-AE6F-8AAC1A35A083}">
      <dgm:prSet phldrT="[文字]"/>
      <dgm:spPr>
        <a:solidFill>
          <a:srgbClr val="59CA46"/>
        </a:solidFill>
      </dgm:spPr>
      <dgm:t>
        <a:bodyPr/>
        <a:lstStyle/>
        <a:p>
          <a:r>
            <a:rPr lang="zh-TW" altLang="en-US" b="1" dirty="0" smtClean="0">
              <a:solidFill>
                <a:schemeClr val="tx1"/>
              </a:solidFill>
              <a:latin typeface="標楷體" pitchFamily="65" charset="-120"/>
              <a:ea typeface="標楷體" pitchFamily="65" charset="-120"/>
            </a:rPr>
            <a:t>高層次紙筆測驗</a:t>
          </a:r>
          <a:endParaRPr lang="zh-TW" altLang="en-US" dirty="0">
            <a:solidFill>
              <a:schemeClr val="tx1"/>
            </a:solidFill>
            <a:latin typeface="標楷體" pitchFamily="65" charset="-120"/>
            <a:ea typeface="標楷體" pitchFamily="65" charset="-120"/>
          </a:endParaRPr>
        </a:p>
      </dgm:t>
    </dgm:pt>
    <dgm:pt modelId="{16F59C5E-A92F-42F5-A214-9FE71033F077}" type="parTrans" cxnId="{10D569C3-4C61-4037-A653-9FFDB7AE7BAB}">
      <dgm:prSet/>
      <dgm:spPr/>
      <dgm:t>
        <a:bodyPr/>
        <a:lstStyle/>
        <a:p>
          <a:endParaRPr lang="zh-TW" altLang="en-US"/>
        </a:p>
      </dgm:t>
    </dgm:pt>
    <dgm:pt modelId="{E897E470-AB94-49E6-A931-B6004B8B2D48}" type="sibTrans" cxnId="{10D569C3-4C61-4037-A653-9FFDB7AE7BAB}">
      <dgm:prSet/>
      <dgm:spPr/>
      <dgm:t>
        <a:bodyPr/>
        <a:lstStyle/>
        <a:p>
          <a:endParaRPr lang="zh-TW" altLang="en-US"/>
        </a:p>
      </dgm:t>
    </dgm:pt>
    <dgm:pt modelId="{F51B43F8-0DDC-4B1A-82FE-1CBEDA3E716C}">
      <dgm:prSet phldrT="[文字]" custT="1"/>
      <dgm:spPr>
        <a:solidFill>
          <a:srgbClr val="59CA46"/>
        </a:solidFill>
      </dgm:spPr>
      <dgm:t>
        <a:bodyPr/>
        <a:lstStyle/>
        <a:p>
          <a:pPr marL="114300" indent="0" algn="l" defTabSz="577850">
            <a:lnSpc>
              <a:spcPct val="90000"/>
            </a:lnSpc>
            <a:spcBef>
              <a:spcPct val="0"/>
            </a:spcBef>
            <a:spcAft>
              <a:spcPct val="15000"/>
            </a:spcAft>
            <a:buNone/>
          </a:pPr>
          <a:r>
            <a:rPr lang="zh-TW" altLang="en-US" sz="2000" dirty="0" smtClean="0">
              <a:solidFill>
                <a:schemeClr val="tx1"/>
              </a:solidFill>
              <a:latin typeface="標楷體" pitchFamily="65" charset="-120"/>
              <a:ea typeface="標楷體" pitchFamily="65" charset="-120"/>
            </a:rPr>
            <a:t>組織、歸納、批判、統整、創造等各   種能力</a:t>
          </a:r>
          <a:endParaRPr lang="zh-TW" altLang="en-US" sz="2000" dirty="0">
            <a:solidFill>
              <a:schemeClr val="tx1"/>
            </a:solidFill>
            <a:latin typeface="標楷體" pitchFamily="65" charset="-120"/>
            <a:ea typeface="標楷體" pitchFamily="65" charset="-120"/>
          </a:endParaRPr>
        </a:p>
      </dgm:t>
    </dgm:pt>
    <dgm:pt modelId="{4B9119C7-B3E1-4F33-86E8-36DEC7482FF3}" type="parTrans" cxnId="{6A4BD2F4-6C34-47B8-A810-C7960D4BB4DE}">
      <dgm:prSet/>
      <dgm:spPr/>
      <dgm:t>
        <a:bodyPr/>
        <a:lstStyle/>
        <a:p>
          <a:endParaRPr lang="zh-TW" altLang="en-US"/>
        </a:p>
      </dgm:t>
    </dgm:pt>
    <dgm:pt modelId="{EAE3A52C-E675-4437-8D47-6821F8F55610}" type="sibTrans" cxnId="{6A4BD2F4-6C34-47B8-A810-C7960D4BB4DE}">
      <dgm:prSet/>
      <dgm:spPr/>
      <dgm:t>
        <a:bodyPr/>
        <a:lstStyle/>
        <a:p>
          <a:endParaRPr lang="zh-TW" altLang="en-US"/>
        </a:p>
      </dgm:t>
    </dgm:pt>
    <dgm:pt modelId="{387286DC-BCB0-4348-83AB-33387AB4E778}">
      <dgm:prSet phldrT="[文字]" custT="1"/>
      <dgm:spPr>
        <a:solidFill>
          <a:srgbClr val="59CA46"/>
        </a:solidFill>
      </dgm:spPr>
      <dgm:t>
        <a:bodyPr/>
        <a:lstStyle/>
        <a:p>
          <a:r>
            <a:rPr lang="zh-TW" altLang="en-US" sz="2000" b="0" dirty="0" smtClean="0">
              <a:solidFill>
                <a:schemeClr val="tx1"/>
              </a:solidFill>
              <a:latin typeface="標楷體" pitchFamily="65" charset="-120"/>
              <a:ea typeface="標楷體" pitchFamily="65" charset="-120"/>
            </a:rPr>
            <a:t>研究報告、學習日誌、分組學習記錄、各類學習單、或其他資料之評量。</a:t>
          </a:r>
          <a:endParaRPr lang="zh-TW" altLang="en-US" sz="2000" b="0" dirty="0">
            <a:solidFill>
              <a:schemeClr val="tx1"/>
            </a:solidFill>
          </a:endParaRPr>
        </a:p>
      </dgm:t>
    </dgm:pt>
    <dgm:pt modelId="{FFB39180-C6ED-4B48-9E08-16DFB461954C}" type="sibTrans" cxnId="{648F5508-1EEF-4826-A4AB-0132CE1BF0F5}">
      <dgm:prSet/>
      <dgm:spPr/>
      <dgm:t>
        <a:bodyPr/>
        <a:lstStyle/>
        <a:p>
          <a:endParaRPr lang="zh-TW" altLang="en-US"/>
        </a:p>
      </dgm:t>
    </dgm:pt>
    <dgm:pt modelId="{094999F5-6E5F-47B9-880A-AD121D236B66}" type="parTrans" cxnId="{648F5508-1EEF-4826-A4AB-0132CE1BF0F5}">
      <dgm:prSet/>
      <dgm:spPr/>
      <dgm:t>
        <a:bodyPr/>
        <a:lstStyle/>
        <a:p>
          <a:endParaRPr lang="zh-TW" altLang="en-US"/>
        </a:p>
      </dgm:t>
    </dgm:pt>
    <dgm:pt modelId="{E428DC5E-934A-48C7-86A1-A5FB96631A19}">
      <dgm:prSet phldrT="[文字]" custT="1"/>
      <dgm:spPr>
        <a:solidFill>
          <a:srgbClr val="59CA46"/>
        </a:solidFill>
      </dgm:spPr>
      <dgm:t>
        <a:bodyPr/>
        <a:lstStyle/>
        <a:p>
          <a:r>
            <a:rPr lang="zh-TW" altLang="en-US" sz="2000" b="0" dirty="0" smtClean="0">
              <a:solidFill>
                <a:schemeClr val="tx1"/>
              </a:solidFill>
              <a:latin typeface="標楷體" pitchFamily="65" charset="-120"/>
              <a:ea typeface="標楷體" pitchFamily="65" charset="-120"/>
            </a:rPr>
            <a:t>口試、口頭報告、晤談</a:t>
          </a:r>
          <a:endParaRPr lang="zh-TW" altLang="en-US" sz="2000" b="0" dirty="0">
            <a:solidFill>
              <a:schemeClr val="tx1"/>
            </a:solidFill>
          </a:endParaRPr>
        </a:p>
      </dgm:t>
    </dgm:pt>
    <dgm:pt modelId="{5D7D3856-DCDA-4309-A2B6-BD3029E678EF}" type="sibTrans" cxnId="{F1491CC0-E491-4233-9720-A6E671BB9DC4}">
      <dgm:prSet/>
      <dgm:spPr/>
      <dgm:t>
        <a:bodyPr/>
        <a:lstStyle/>
        <a:p>
          <a:endParaRPr lang="zh-TW" altLang="en-US"/>
        </a:p>
      </dgm:t>
    </dgm:pt>
    <dgm:pt modelId="{3E9E495C-5358-492B-8526-A7E0D1B25130}" type="parTrans" cxnId="{F1491CC0-E491-4233-9720-A6E671BB9DC4}">
      <dgm:prSet/>
      <dgm:spPr/>
      <dgm:t>
        <a:bodyPr/>
        <a:lstStyle/>
        <a:p>
          <a:endParaRPr lang="zh-TW" altLang="en-US"/>
        </a:p>
      </dgm:t>
    </dgm:pt>
    <dgm:pt modelId="{3EBDC674-8527-4C1B-B9E7-DE0AE8CCAE9F}">
      <dgm:prSet phldrT="[文字]" custT="1"/>
      <dgm:spPr>
        <a:solidFill>
          <a:srgbClr val="59CA46">
            <a:alpha val="90000"/>
          </a:srgbClr>
        </a:solidFill>
      </dgm:spPr>
      <dgm:t>
        <a:bodyPr/>
        <a:lstStyle/>
        <a:p>
          <a:r>
            <a:rPr lang="zh-TW" altLang="en-US" sz="2000" b="0" dirty="0" smtClean="0">
              <a:solidFill>
                <a:schemeClr val="tx1"/>
              </a:solidFill>
              <a:latin typeface="標楷體" pitchFamily="65" charset="-120"/>
              <a:ea typeface="標楷體" pitchFamily="65" charset="-120"/>
            </a:rPr>
            <a:t>成品製作、表演、實作、作業、鑑賞、實踐、或其他行為檢核表或態度評量表。</a:t>
          </a:r>
          <a:endParaRPr lang="zh-TW" altLang="en-US" sz="2000" b="0" dirty="0">
            <a:solidFill>
              <a:schemeClr val="tx1"/>
            </a:solidFill>
          </a:endParaRPr>
        </a:p>
      </dgm:t>
    </dgm:pt>
    <dgm:pt modelId="{4D21CD1B-2993-4550-A36C-B33E2B6FCBAA}" type="sibTrans" cxnId="{24F20284-4FB5-4E0A-8EF9-B513B12A47C1}">
      <dgm:prSet/>
      <dgm:spPr/>
      <dgm:t>
        <a:bodyPr/>
        <a:lstStyle/>
        <a:p>
          <a:endParaRPr lang="zh-TW" altLang="en-US"/>
        </a:p>
      </dgm:t>
    </dgm:pt>
    <dgm:pt modelId="{7E46F27B-2B10-4231-B9BE-0C9E81E96320}" type="parTrans" cxnId="{24F20284-4FB5-4E0A-8EF9-B513B12A47C1}">
      <dgm:prSet/>
      <dgm:spPr/>
      <dgm:t>
        <a:bodyPr/>
        <a:lstStyle/>
        <a:p>
          <a:endParaRPr lang="zh-TW" altLang="en-US"/>
        </a:p>
      </dgm:t>
    </dgm:pt>
    <dgm:pt modelId="{1B35AE49-E105-4D21-9B85-4F7D7DBCC644}" type="pres">
      <dgm:prSet presAssocID="{E5FF5476-3D98-4AAF-A229-D4996E102B1E}" presName="Name0" presStyleCnt="0">
        <dgm:presLayoutVars>
          <dgm:dir/>
          <dgm:animLvl val="lvl"/>
          <dgm:resizeHandles val="exact"/>
        </dgm:presLayoutVars>
      </dgm:prSet>
      <dgm:spPr/>
      <dgm:t>
        <a:bodyPr/>
        <a:lstStyle/>
        <a:p>
          <a:endParaRPr lang="zh-TW" altLang="en-US"/>
        </a:p>
      </dgm:t>
    </dgm:pt>
    <dgm:pt modelId="{3E5F4FC2-3E4F-4ABC-B3BB-F524B15D2961}" type="pres">
      <dgm:prSet presAssocID="{1925D39A-37C5-4C7D-976C-B3D3C34014C5}" presName="linNode" presStyleCnt="0"/>
      <dgm:spPr/>
    </dgm:pt>
    <dgm:pt modelId="{A8BA9F1F-B715-4279-8D83-7AC4A830FAC4}" type="pres">
      <dgm:prSet presAssocID="{1925D39A-37C5-4C7D-976C-B3D3C34014C5}" presName="parentText" presStyleLbl="node1" presStyleIdx="0" presStyleCnt="4" custScaleX="79950" custLinFactNeighborX="-188" custLinFactNeighborY="-6861">
        <dgm:presLayoutVars>
          <dgm:chMax val="1"/>
          <dgm:bulletEnabled val="1"/>
        </dgm:presLayoutVars>
      </dgm:prSet>
      <dgm:spPr/>
      <dgm:t>
        <a:bodyPr/>
        <a:lstStyle/>
        <a:p>
          <a:endParaRPr lang="zh-TW" altLang="en-US"/>
        </a:p>
      </dgm:t>
    </dgm:pt>
    <dgm:pt modelId="{322074FE-BBC9-4FDE-8DD7-2DCBFAC08FB2}" type="pres">
      <dgm:prSet presAssocID="{1925D39A-37C5-4C7D-976C-B3D3C34014C5}" presName="descendantText" presStyleLbl="alignAccFollowNode1" presStyleIdx="0" presStyleCnt="4" custScaleX="105499" custScaleY="97829" custLinFactNeighborX="-2263" custLinFactNeighborY="-3559">
        <dgm:presLayoutVars>
          <dgm:bulletEnabled val="1"/>
        </dgm:presLayoutVars>
      </dgm:prSet>
      <dgm:spPr/>
      <dgm:t>
        <a:bodyPr/>
        <a:lstStyle/>
        <a:p>
          <a:endParaRPr lang="zh-TW" altLang="en-US"/>
        </a:p>
      </dgm:t>
    </dgm:pt>
    <dgm:pt modelId="{D07AEA25-1E2D-4717-AE11-A8BF5EF1BAE7}" type="pres">
      <dgm:prSet presAssocID="{2DD4E004-CECE-47C4-9AE6-7D018C266569}" presName="sp" presStyleCnt="0"/>
      <dgm:spPr/>
    </dgm:pt>
    <dgm:pt modelId="{F14AA608-7A60-4628-A553-CB56424AFC3A}" type="pres">
      <dgm:prSet presAssocID="{D247C350-2A64-4980-B34A-4CDA45D02B1C}" presName="linNode" presStyleCnt="0"/>
      <dgm:spPr/>
    </dgm:pt>
    <dgm:pt modelId="{281C3F0D-C2C4-41AE-820A-E472CC8DB23B}" type="pres">
      <dgm:prSet presAssocID="{D247C350-2A64-4980-B34A-4CDA45D02B1C}" presName="parentText" presStyleLbl="node1" presStyleIdx="1" presStyleCnt="4" custScaleX="81689" custLinFactNeighborX="0" custLinFactNeighborY="-1840">
        <dgm:presLayoutVars>
          <dgm:chMax val="1"/>
          <dgm:bulletEnabled val="1"/>
        </dgm:presLayoutVars>
      </dgm:prSet>
      <dgm:spPr/>
      <dgm:t>
        <a:bodyPr/>
        <a:lstStyle/>
        <a:p>
          <a:endParaRPr lang="zh-TW" altLang="en-US"/>
        </a:p>
      </dgm:t>
    </dgm:pt>
    <dgm:pt modelId="{0EF81B83-4DF1-44D6-ABCD-76B89C431420}" type="pres">
      <dgm:prSet presAssocID="{D247C350-2A64-4980-B34A-4CDA45D02B1C}" presName="descendantText" presStyleLbl="alignAccFollowNode1" presStyleIdx="1" presStyleCnt="4" custScaleX="104373" custLinFactNeighborX="0" custLinFactNeighborY="-2300">
        <dgm:presLayoutVars>
          <dgm:bulletEnabled val="1"/>
        </dgm:presLayoutVars>
      </dgm:prSet>
      <dgm:spPr/>
      <dgm:t>
        <a:bodyPr/>
        <a:lstStyle/>
        <a:p>
          <a:endParaRPr lang="zh-TW" altLang="en-US"/>
        </a:p>
      </dgm:t>
    </dgm:pt>
    <dgm:pt modelId="{712E7695-3E8A-4CD2-B76F-2BBBE34A0BCC}" type="pres">
      <dgm:prSet presAssocID="{5092A159-5133-40ED-8188-C8B882A13743}" presName="sp" presStyleCnt="0"/>
      <dgm:spPr/>
    </dgm:pt>
    <dgm:pt modelId="{DE087342-4024-49D2-9453-39CC6514CE53}" type="pres">
      <dgm:prSet presAssocID="{D5022790-A28F-4B93-BE38-449EC81F8069}" presName="linNode" presStyleCnt="0"/>
      <dgm:spPr/>
    </dgm:pt>
    <dgm:pt modelId="{A4E2B50C-A4A3-4D06-967F-1A64A02AEC4A}" type="pres">
      <dgm:prSet presAssocID="{D5022790-A28F-4B93-BE38-449EC81F8069}" presName="parentText" presStyleLbl="node1" presStyleIdx="2" presStyleCnt="4" custScaleX="84424" custLinFactNeighborX="0" custLinFactNeighborY="-1840">
        <dgm:presLayoutVars>
          <dgm:chMax val="1"/>
          <dgm:bulletEnabled val="1"/>
        </dgm:presLayoutVars>
      </dgm:prSet>
      <dgm:spPr/>
      <dgm:t>
        <a:bodyPr/>
        <a:lstStyle/>
        <a:p>
          <a:endParaRPr lang="zh-TW" altLang="en-US"/>
        </a:p>
      </dgm:t>
    </dgm:pt>
    <dgm:pt modelId="{D4642E86-48AC-4531-AE02-17D2A2809036}" type="pres">
      <dgm:prSet presAssocID="{D5022790-A28F-4B93-BE38-449EC81F8069}" presName="descendantText" presStyleLbl="alignAccFollowNode1" presStyleIdx="2" presStyleCnt="4" custScaleX="103013" custLinFactNeighborX="0" custLinFactNeighborY="-2300">
        <dgm:presLayoutVars>
          <dgm:bulletEnabled val="1"/>
        </dgm:presLayoutVars>
      </dgm:prSet>
      <dgm:spPr/>
      <dgm:t>
        <a:bodyPr/>
        <a:lstStyle/>
        <a:p>
          <a:endParaRPr lang="zh-TW" altLang="en-US"/>
        </a:p>
      </dgm:t>
    </dgm:pt>
    <dgm:pt modelId="{B3FF9177-7A50-4579-8850-262C15BE5176}" type="pres">
      <dgm:prSet presAssocID="{0FF7F771-9BBC-41CE-AAB8-EC226D7EB02F}" presName="sp" presStyleCnt="0"/>
      <dgm:spPr/>
    </dgm:pt>
    <dgm:pt modelId="{D0782F53-D896-455A-8230-B9CD58A65A23}" type="pres">
      <dgm:prSet presAssocID="{FF398243-346B-4DBB-AE6F-8AAC1A35A083}" presName="linNode" presStyleCnt="0"/>
      <dgm:spPr/>
    </dgm:pt>
    <dgm:pt modelId="{5123E59C-9611-4717-BBBE-37D837D8C52A}" type="pres">
      <dgm:prSet presAssocID="{FF398243-346B-4DBB-AE6F-8AAC1A35A083}" presName="parentText" presStyleLbl="node1" presStyleIdx="3" presStyleCnt="4" custScaleX="84534" custLinFactNeighborX="0" custLinFactNeighborY="-2847">
        <dgm:presLayoutVars>
          <dgm:chMax val="1"/>
          <dgm:bulletEnabled val="1"/>
        </dgm:presLayoutVars>
      </dgm:prSet>
      <dgm:spPr/>
      <dgm:t>
        <a:bodyPr/>
        <a:lstStyle/>
        <a:p>
          <a:endParaRPr lang="zh-TW" altLang="en-US"/>
        </a:p>
      </dgm:t>
    </dgm:pt>
    <dgm:pt modelId="{C19C2315-6592-4DC0-9D1C-466188B0505D}" type="pres">
      <dgm:prSet presAssocID="{FF398243-346B-4DBB-AE6F-8AAC1A35A083}" presName="descendantText" presStyleLbl="alignAccFollowNode1" presStyleIdx="3" presStyleCnt="4" custScaleX="105404" custLinFactNeighborX="-2263" custLinFactNeighborY="-3559">
        <dgm:presLayoutVars>
          <dgm:bulletEnabled val="1"/>
        </dgm:presLayoutVars>
      </dgm:prSet>
      <dgm:spPr/>
      <dgm:t>
        <a:bodyPr/>
        <a:lstStyle/>
        <a:p>
          <a:endParaRPr lang="zh-TW" altLang="en-US"/>
        </a:p>
      </dgm:t>
    </dgm:pt>
  </dgm:ptLst>
  <dgm:cxnLst>
    <dgm:cxn modelId="{24F20284-4FB5-4E0A-8EF9-B513B12A47C1}" srcId="{1925D39A-37C5-4C7D-976C-B3D3C34014C5}" destId="{3EBDC674-8527-4C1B-B9E7-DE0AE8CCAE9F}" srcOrd="0" destOrd="0" parTransId="{7E46F27B-2B10-4231-B9BE-0C9E81E96320}" sibTransId="{4D21CD1B-2993-4550-A36C-B33E2B6FCBAA}"/>
    <dgm:cxn modelId="{150180D4-5514-403C-94C3-6208DA01D0E5}" srcId="{E5FF5476-3D98-4AAF-A229-D4996E102B1E}" destId="{D5022790-A28F-4B93-BE38-449EC81F8069}" srcOrd="2" destOrd="0" parTransId="{CFE8BD54-70AA-4B03-BB05-71DDB9E5ADB8}" sibTransId="{0FF7F771-9BBC-41CE-AAB8-EC226D7EB02F}"/>
    <dgm:cxn modelId="{8AC49A93-60ED-4D6D-86D7-E3247C7CB926}" type="presOf" srcId="{E428DC5E-934A-48C7-86A1-A5FB96631A19}" destId="{0EF81B83-4DF1-44D6-ABCD-76B89C431420}" srcOrd="0" destOrd="0" presId="urn:microsoft.com/office/officeart/2005/8/layout/vList5"/>
    <dgm:cxn modelId="{10D569C3-4C61-4037-A653-9FFDB7AE7BAB}" srcId="{E5FF5476-3D98-4AAF-A229-D4996E102B1E}" destId="{FF398243-346B-4DBB-AE6F-8AAC1A35A083}" srcOrd="3" destOrd="0" parTransId="{16F59C5E-A92F-42F5-A214-9FE71033F077}" sibTransId="{E897E470-AB94-49E6-A931-B6004B8B2D48}"/>
    <dgm:cxn modelId="{8D32791E-81DC-41E1-89FC-ECEE05A5B3CE}" type="presOf" srcId="{D247C350-2A64-4980-B34A-4CDA45D02B1C}" destId="{281C3F0D-C2C4-41AE-820A-E472CC8DB23B}" srcOrd="0" destOrd="0" presId="urn:microsoft.com/office/officeart/2005/8/layout/vList5"/>
    <dgm:cxn modelId="{289BEC01-7530-4902-87F6-C7B817577793}" type="presOf" srcId="{F51B43F8-0DDC-4B1A-82FE-1CBEDA3E716C}" destId="{C19C2315-6592-4DC0-9D1C-466188B0505D}" srcOrd="0" destOrd="0" presId="urn:microsoft.com/office/officeart/2005/8/layout/vList5"/>
    <dgm:cxn modelId="{AA8AAF21-5E75-48E1-A86C-2A193E2AD2AA}" type="presOf" srcId="{387286DC-BCB0-4348-83AB-33387AB4E778}" destId="{D4642E86-48AC-4531-AE02-17D2A2809036}" srcOrd="0" destOrd="0" presId="urn:microsoft.com/office/officeart/2005/8/layout/vList5"/>
    <dgm:cxn modelId="{6A4BD2F4-6C34-47B8-A810-C7960D4BB4DE}" srcId="{FF398243-346B-4DBB-AE6F-8AAC1A35A083}" destId="{F51B43F8-0DDC-4B1A-82FE-1CBEDA3E716C}" srcOrd="0" destOrd="0" parTransId="{4B9119C7-B3E1-4F33-86E8-36DEC7482FF3}" sibTransId="{EAE3A52C-E675-4437-8D47-6821F8F55610}"/>
    <dgm:cxn modelId="{F1491CC0-E491-4233-9720-A6E671BB9DC4}" srcId="{D247C350-2A64-4980-B34A-4CDA45D02B1C}" destId="{E428DC5E-934A-48C7-86A1-A5FB96631A19}" srcOrd="0" destOrd="0" parTransId="{3E9E495C-5358-492B-8526-A7E0D1B25130}" sibTransId="{5D7D3856-DCDA-4309-A2B6-BD3029E678EF}"/>
    <dgm:cxn modelId="{BC39A92D-32B7-4244-9E7F-BD19880A9F0E}" srcId="{E5FF5476-3D98-4AAF-A229-D4996E102B1E}" destId="{1925D39A-37C5-4C7D-976C-B3D3C34014C5}" srcOrd="0" destOrd="0" parTransId="{29268176-2CFA-4B9A-8F72-1C1096C99445}" sibTransId="{2DD4E004-CECE-47C4-9AE6-7D018C266569}"/>
    <dgm:cxn modelId="{EAB29CD6-6DA7-4C39-A35C-0BCF4F7C3516}" type="presOf" srcId="{3EBDC674-8527-4C1B-B9E7-DE0AE8CCAE9F}" destId="{322074FE-BBC9-4FDE-8DD7-2DCBFAC08FB2}" srcOrd="0" destOrd="0" presId="urn:microsoft.com/office/officeart/2005/8/layout/vList5"/>
    <dgm:cxn modelId="{648F5508-1EEF-4826-A4AB-0132CE1BF0F5}" srcId="{D5022790-A28F-4B93-BE38-449EC81F8069}" destId="{387286DC-BCB0-4348-83AB-33387AB4E778}" srcOrd="0" destOrd="0" parTransId="{094999F5-6E5F-47B9-880A-AD121D236B66}" sibTransId="{FFB39180-C6ED-4B48-9E08-16DFB461954C}"/>
    <dgm:cxn modelId="{E6A955FA-851A-4BA9-9B28-9D2C2788A6AF}" type="presOf" srcId="{FF398243-346B-4DBB-AE6F-8AAC1A35A083}" destId="{5123E59C-9611-4717-BBBE-37D837D8C52A}" srcOrd="0" destOrd="0" presId="urn:microsoft.com/office/officeart/2005/8/layout/vList5"/>
    <dgm:cxn modelId="{F81C0CC5-2FA4-4141-B248-A2016B5A498E}" type="presOf" srcId="{D5022790-A28F-4B93-BE38-449EC81F8069}" destId="{A4E2B50C-A4A3-4D06-967F-1A64A02AEC4A}" srcOrd="0" destOrd="0" presId="urn:microsoft.com/office/officeart/2005/8/layout/vList5"/>
    <dgm:cxn modelId="{F3B015BE-D28D-461B-9DAF-E1B715253C9C}" srcId="{E5FF5476-3D98-4AAF-A229-D4996E102B1E}" destId="{D247C350-2A64-4980-B34A-4CDA45D02B1C}" srcOrd="1" destOrd="0" parTransId="{8E4DBD4E-0759-4520-8833-5D560AE8C203}" sibTransId="{5092A159-5133-40ED-8188-C8B882A13743}"/>
    <dgm:cxn modelId="{AED0D04F-4AB0-41E3-84D1-A0C0952B9595}" type="presOf" srcId="{E5FF5476-3D98-4AAF-A229-D4996E102B1E}" destId="{1B35AE49-E105-4D21-9B85-4F7D7DBCC644}" srcOrd="0" destOrd="0" presId="urn:microsoft.com/office/officeart/2005/8/layout/vList5"/>
    <dgm:cxn modelId="{D36508D9-12AC-40F4-979B-E323EF72C3CA}" type="presOf" srcId="{1925D39A-37C5-4C7D-976C-B3D3C34014C5}" destId="{A8BA9F1F-B715-4279-8D83-7AC4A830FAC4}" srcOrd="0" destOrd="0" presId="urn:microsoft.com/office/officeart/2005/8/layout/vList5"/>
    <dgm:cxn modelId="{C0FCD6F1-3BC1-480B-B565-4A0F7A40BA6C}" type="presParOf" srcId="{1B35AE49-E105-4D21-9B85-4F7D7DBCC644}" destId="{3E5F4FC2-3E4F-4ABC-B3BB-F524B15D2961}" srcOrd="0" destOrd="0" presId="urn:microsoft.com/office/officeart/2005/8/layout/vList5"/>
    <dgm:cxn modelId="{54662647-2959-4847-BEEC-B6B7BABCCEA6}" type="presParOf" srcId="{3E5F4FC2-3E4F-4ABC-B3BB-F524B15D2961}" destId="{A8BA9F1F-B715-4279-8D83-7AC4A830FAC4}" srcOrd="0" destOrd="0" presId="urn:microsoft.com/office/officeart/2005/8/layout/vList5"/>
    <dgm:cxn modelId="{5C7ED2C2-F8FC-4F50-B0E0-251C78BF0E34}" type="presParOf" srcId="{3E5F4FC2-3E4F-4ABC-B3BB-F524B15D2961}" destId="{322074FE-BBC9-4FDE-8DD7-2DCBFAC08FB2}" srcOrd="1" destOrd="0" presId="urn:microsoft.com/office/officeart/2005/8/layout/vList5"/>
    <dgm:cxn modelId="{D7D1D4FB-01DC-45C2-9656-FB02AE2FBCE2}" type="presParOf" srcId="{1B35AE49-E105-4D21-9B85-4F7D7DBCC644}" destId="{D07AEA25-1E2D-4717-AE11-A8BF5EF1BAE7}" srcOrd="1" destOrd="0" presId="urn:microsoft.com/office/officeart/2005/8/layout/vList5"/>
    <dgm:cxn modelId="{7155E450-2040-487E-A9A1-D9EDAC90DE07}" type="presParOf" srcId="{1B35AE49-E105-4D21-9B85-4F7D7DBCC644}" destId="{F14AA608-7A60-4628-A553-CB56424AFC3A}" srcOrd="2" destOrd="0" presId="urn:microsoft.com/office/officeart/2005/8/layout/vList5"/>
    <dgm:cxn modelId="{709EED4E-4CD6-4B9F-85DD-20B84A5C3971}" type="presParOf" srcId="{F14AA608-7A60-4628-A553-CB56424AFC3A}" destId="{281C3F0D-C2C4-41AE-820A-E472CC8DB23B}" srcOrd="0" destOrd="0" presId="urn:microsoft.com/office/officeart/2005/8/layout/vList5"/>
    <dgm:cxn modelId="{0021571E-71EF-4553-BECA-89072780615C}" type="presParOf" srcId="{F14AA608-7A60-4628-A553-CB56424AFC3A}" destId="{0EF81B83-4DF1-44D6-ABCD-76B89C431420}" srcOrd="1" destOrd="0" presId="urn:microsoft.com/office/officeart/2005/8/layout/vList5"/>
    <dgm:cxn modelId="{97BBBCA8-AAE7-4021-A535-93FA9B7E845B}" type="presParOf" srcId="{1B35AE49-E105-4D21-9B85-4F7D7DBCC644}" destId="{712E7695-3E8A-4CD2-B76F-2BBBE34A0BCC}" srcOrd="3" destOrd="0" presId="urn:microsoft.com/office/officeart/2005/8/layout/vList5"/>
    <dgm:cxn modelId="{6FFE18EB-3529-44D9-A278-8544D7778952}" type="presParOf" srcId="{1B35AE49-E105-4D21-9B85-4F7D7DBCC644}" destId="{DE087342-4024-49D2-9453-39CC6514CE53}" srcOrd="4" destOrd="0" presId="urn:microsoft.com/office/officeart/2005/8/layout/vList5"/>
    <dgm:cxn modelId="{80136CD0-A58D-44CF-B626-BE9BC69A8A95}" type="presParOf" srcId="{DE087342-4024-49D2-9453-39CC6514CE53}" destId="{A4E2B50C-A4A3-4D06-967F-1A64A02AEC4A}" srcOrd="0" destOrd="0" presId="urn:microsoft.com/office/officeart/2005/8/layout/vList5"/>
    <dgm:cxn modelId="{66C32255-E14E-4FFD-A002-165AB485A4EA}" type="presParOf" srcId="{DE087342-4024-49D2-9453-39CC6514CE53}" destId="{D4642E86-48AC-4531-AE02-17D2A2809036}" srcOrd="1" destOrd="0" presId="urn:microsoft.com/office/officeart/2005/8/layout/vList5"/>
    <dgm:cxn modelId="{F3EAE9A5-734A-4417-909E-C7B11C2CB763}" type="presParOf" srcId="{1B35AE49-E105-4D21-9B85-4F7D7DBCC644}" destId="{B3FF9177-7A50-4579-8850-262C15BE5176}" srcOrd="5" destOrd="0" presId="urn:microsoft.com/office/officeart/2005/8/layout/vList5"/>
    <dgm:cxn modelId="{81A0AD70-D255-4345-8956-A43B34207685}" type="presParOf" srcId="{1B35AE49-E105-4D21-9B85-4F7D7DBCC644}" destId="{D0782F53-D896-455A-8230-B9CD58A65A23}" srcOrd="6" destOrd="0" presId="urn:microsoft.com/office/officeart/2005/8/layout/vList5"/>
    <dgm:cxn modelId="{636DEFF5-6B22-4A18-BE2F-9A716BCEB759}" type="presParOf" srcId="{D0782F53-D896-455A-8230-B9CD58A65A23}" destId="{5123E59C-9611-4717-BBBE-37D837D8C52A}" srcOrd="0" destOrd="0" presId="urn:microsoft.com/office/officeart/2005/8/layout/vList5"/>
    <dgm:cxn modelId="{27D10335-2B80-4F05-B15D-669CE5051977}" type="presParOf" srcId="{D0782F53-D896-455A-8230-B9CD58A65A23}" destId="{C19C2315-6592-4DC0-9D1C-466188B0505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1DB48A-B7A9-45E1-A05A-B959D22AC242}">
      <dsp:nvSpPr>
        <dsp:cNvPr id="0" name=""/>
        <dsp:cNvSpPr/>
      </dsp:nvSpPr>
      <dsp:spPr>
        <a:xfrm rot="5400000">
          <a:off x="-263696" y="267324"/>
          <a:ext cx="1757977" cy="123058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altLang="zh-TW" sz="4400" kern="1200" dirty="0" smtClean="0"/>
            <a:t>1</a:t>
          </a:r>
          <a:endParaRPr lang="zh-TW" altLang="en-US" sz="4400" kern="1200" dirty="0"/>
        </a:p>
      </dsp:txBody>
      <dsp:txXfrm rot="5400000">
        <a:off x="-263696" y="267324"/>
        <a:ext cx="1757977" cy="1230583"/>
      </dsp:txXfrm>
    </dsp:sp>
    <dsp:sp modelId="{5E684310-5E70-4BED-AA93-F5A5F830128C}">
      <dsp:nvSpPr>
        <dsp:cNvPr id="0" name=""/>
        <dsp:cNvSpPr/>
      </dsp:nvSpPr>
      <dsp:spPr>
        <a:xfrm rot="5400000">
          <a:off x="3608044" y="-2373832"/>
          <a:ext cx="1143285" cy="589820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多元評量政策說明</a:t>
          </a:r>
          <a:endParaRPr lang="zh-TW" altLang="en-US" sz="4000" b="1" kern="1200" dirty="0">
            <a:latin typeface="標楷體" pitchFamily="65" charset="-120"/>
            <a:ea typeface="標楷體" pitchFamily="65" charset="-120"/>
          </a:endParaRPr>
        </a:p>
      </dsp:txBody>
      <dsp:txXfrm rot="5400000">
        <a:off x="3608044" y="-2373832"/>
        <a:ext cx="1143285" cy="5898208"/>
      </dsp:txXfrm>
    </dsp:sp>
    <dsp:sp modelId="{A98F11E9-8F9A-47D0-999D-51E16DB3D71E}">
      <dsp:nvSpPr>
        <dsp:cNvPr id="0" name=""/>
        <dsp:cNvSpPr/>
      </dsp:nvSpPr>
      <dsp:spPr>
        <a:xfrm rot="5400000">
          <a:off x="-263696" y="1832980"/>
          <a:ext cx="1757977" cy="1230583"/>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altLang="zh-TW" sz="4400" kern="1200" dirty="0" smtClean="0"/>
            <a:t>2</a:t>
          </a:r>
          <a:endParaRPr lang="zh-TW" altLang="en-US" sz="4400" kern="1200" dirty="0"/>
        </a:p>
      </dsp:txBody>
      <dsp:txXfrm rot="5400000">
        <a:off x="-263696" y="1832980"/>
        <a:ext cx="1757977" cy="1230583"/>
      </dsp:txXfrm>
    </dsp:sp>
    <dsp:sp modelId="{68D3BE51-2D3D-43D2-8167-2A50923ED329}">
      <dsp:nvSpPr>
        <dsp:cNvPr id="0" name=""/>
        <dsp:cNvSpPr/>
      </dsp:nvSpPr>
      <dsp:spPr>
        <a:xfrm rot="5400000">
          <a:off x="3608345" y="-808478"/>
          <a:ext cx="1142685" cy="5898208"/>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多元評量概念</a:t>
          </a:r>
          <a:endParaRPr lang="zh-TW" altLang="en-US" sz="4000" b="1" kern="1200" dirty="0">
            <a:latin typeface="標楷體" pitchFamily="65" charset="-120"/>
            <a:ea typeface="標楷體" pitchFamily="65" charset="-120"/>
          </a:endParaRPr>
        </a:p>
      </dsp:txBody>
      <dsp:txXfrm rot="5400000">
        <a:off x="3608345" y="-808478"/>
        <a:ext cx="1142685" cy="5898208"/>
      </dsp:txXfrm>
    </dsp:sp>
    <dsp:sp modelId="{DF3E423E-4E66-43DE-89F3-34BB2AC7672A}">
      <dsp:nvSpPr>
        <dsp:cNvPr id="0" name=""/>
        <dsp:cNvSpPr/>
      </dsp:nvSpPr>
      <dsp:spPr>
        <a:xfrm rot="5400000">
          <a:off x="-263696" y="3398635"/>
          <a:ext cx="1757977" cy="1230583"/>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altLang="zh-TW" sz="4400" kern="1200" dirty="0" smtClean="0"/>
            <a:t>3</a:t>
          </a:r>
          <a:endParaRPr lang="zh-TW" altLang="en-US" sz="4400" kern="1200" dirty="0"/>
        </a:p>
      </dsp:txBody>
      <dsp:txXfrm rot="5400000">
        <a:off x="-263696" y="3398635"/>
        <a:ext cx="1757977" cy="1230583"/>
      </dsp:txXfrm>
    </dsp:sp>
    <dsp:sp modelId="{F61E27FE-6833-4608-82AD-21594AA63FC3}">
      <dsp:nvSpPr>
        <dsp:cNvPr id="0" name=""/>
        <dsp:cNvSpPr/>
      </dsp:nvSpPr>
      <dsp:spPr>
        <a:xfrm rot="5400000">
          <a:off x="3608345" y="757177"/>
          <a:ext cx="1142685" cy="5898208"/>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多元評量在社會學習領域的應用</a:t>
          </a:r>
          <a:endParaRPr lang="zh-TW" altLang="en-US" sz="4000" b="1" kern="1200" dirty="0">
            <a:latin typeface="標楷體" pitchFamily="65" charset="-120"/>
            <a:ea typeface="標楷體" pitchFamily="65" charset="-120"/>
          </a:endParaRPr>
        </a:p>
      </dsp:txBody>
      <dsp:txXfrm rot="5400000">
        <a:off x="3608345" y="757177"/>
        <a:ext cx="1142685" cy="58982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A6C067-F66D-4137-ADBB-A868406310ED}">
      <dsp:nvSpPr>
        <dsp:cNvPr id="0" name=""/>
        <dsp:cNvSpPr/>
      </dsp:nvSpPr>
      <dsp:spPr>
        <a:xfrm rot="21378641">
          <a:off x="1726178" y="1420313"/>
          <a:ext cx="1676780" cy="1723270"/>
        </a:xfrm>
        <a:prstGeom prst="gear9">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1"/>
              </a:solidFill>
            </a:rPr>
            <a:t>能力指標教學目標</a:t>
          </a:r>
          <a:endParaRPr lang="zh-TW" altLang="en-US" sz="1200" b="1" kern="1200" dirty="0">
            <a:solidFill>
              <a:schemeClr val="tx1"/>
            </a:solidFill>
          </a:endParaRPr>
        </a:p>
      </dsp:txBody>
      <dsp:txXfrm rot="21378641">
        <a:off x="1726178" y="1420313"/>
        <a:ext cx="1676780" cy="1723270"/>
      </dsp:txXfrm>
    </dsp:sp>
    <dsp:sp modelId="{5A765120-113C-47BC-93D8-C3796B6742A3}">
      <dsp:nvSpPr>
        <dsp:cNvPr id="0" name=""/>
        <dsp:cNvSpPr/>
      </dsp:nvSpPr>
      <dsp:spPr>
        <a:xfrm rot="847560">
          <a:off x="588238" y="1199209"/>
          <a:ext cx="1290568" cy="1469879"/>
        </a:xfrm>
        <a:prstGeom prst="gear6">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chemeClr val="tx1">
                  <a:lumMod val="95000"/>
                  <a:lumOff val="5000"/>
                </a:schemeClr>
              </a:solidFill>
            </a:rPr>
            <a:t>教學內容</a:t>
          </a:r>
          <a:endParaRPr lang="zh-TW" altLang="en-US" sz="2000" b="1" kern="1200" dirty="0">
            <a:solidFill>
              <a:schemeClr val="tx1">
                <a:lumMod val="95000"/>
                <a:lumOff val="5000"/>
              </a:schemeClr>
            </a:solidFill>
          </a:endParaRPr>
        </a:p>
      </dsp:txBody>
      <dsp:txXfrm rot="847560">
        <a:off x="588238" y="1199209"/>
        <a:ext cx="1290568" cy="1469879"/>
      </dsp:txXfrm>
    </dsp:sp>
    <dsp:sp modelId="{80D1630E-24A1-4B8E-AF83-A68C119395F4}">
      <dsp:nvSpPr>
        <dsp:cNvPr id="0" name=""/>
        <dsp:cNvSpPr/>
      </dsp:nvSpPr>
      <dsp:spPr>
        <a:xfrm rot="20819265">
          <a:off x="1330566" y="52886"/>
          <a:ext cx="1531556" cy="1614996"/>
        </a:xfrm>
        <a:prstGeom prst="gear6">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tx1"/>
              </a:solidFill>
              <a:latin typeface="+mn-ea"/>
              <a:ea typeface="+mn-ea"/>
            </a:rPr>
            <a:t>評量活動</a:t>
          </a:r>
          <a:endParaRPr lang="zh-TW" altLang="en-US" sz="2400" b="1" kern="1200" dirty="0">
            <a:solidFill>
              <a:schemeClr val="tx1"/>
            </a:solidFill>
            <a:latin typeface="+mn-ea"/>
            <a:ea typeface="+mn-ea"/>
          </a:endParaRPr>
        </a:p>
      </dsp:txBody>
      <dsp:txXfrm rot="119265">
        <a:off x="1661532" y="412051"/>
        <a:ext cx="869624" cy="896666"/>
      </dsp:txXfrm>
    </dsp:sp>
    <dsp:sp modelId="{A9686812-CDDE-47A0-89C5-A7990FA0874D}">
      <dsp:nvSpPr>
        <dsp:cNvPr id="0" name=""/>
        <dsp:cNvSpPr/>
      </dsp:nvSpPr>
      <dsp:spPr>
        <a:xfrm>
          <a:off x="1600460" y="1143940"/>
          <a:ext cx="2192957" cy="2192957"/>
        </a:xfrm>
        <a:prstGeom prst="circularArrow">
          <a:avLst>
            <a:gd name="adj1" fmla="val 4687"/>
            <a:gd name="adj2" fmla="val 299029"/>
            <a:gd name="adj3" fmla="val 2483396"/>
            <a:gd name="adj4" fmla="val 1593376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38F4AF-B36C-4248-B5C8-776E1F96543B}">
      <dsp:nvSpPr>
        <dsp:cNvPr id="0" name=""/>
        <dsp:cNvSpPr/>
      </dsp:nvSpPr>
      <dsp:spPr>
        <a:xfrm>
          <a:off x="376325" y="936098"/>
          <a:ext cx="1593320" cy="159332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65C222-DE99-430F-A696-215359CE15B7}">
      <dsp:nvSpPr>
        <dsp:cNvPr id="0" name=""/>
        <dsp:cNvSpPr/>
      </dsp:nvSpPr>
      <dsp:spPr>
        <a:xfrm>
          <a:off x="1096407" y="-12802"/>
          <a:ext cx="1891911" cy="171792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2074FE-BBC9-4FDE-8DD7-2DCBFAC08FB2}">
      <dsp:nvSpPr>
        <dsp:cNvPr id="0" name=""/>
        <dsp:cNvSpPr/>
      </dsp:nvSpPr>
      <dsp:spPr>
        <a:xfrm rot="5400000">
          <a:off x="4413710" y="-2088549"/>
          <a:ext cx="847043" cy="5202269"/>
        </a:xfrm>
        <a:prstGeom prst="round2SameRect">
          <a:avLst/>
        </a:prstGeom>
        <a:solidFill>
          <a:srgbClr val="59CA46">
            <a:alpha val="90000"/>
          </a:srgb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solidFill>
                <a:schemeClr val="tx1"/>
              </a:solidFill>
              <a:latin typeface="標楷體" pitchFamily="65" charset="-120"/>
              <a:ea typeface="標楷體" pitchFamily="65" charset="-120"/>
            </a:rPr>
            <a:t>成品製作、表演、實作、作業、鑑賞、實踐、或其他行為檢核表或態度評量表。</a:t>
          </a:r>
          <a:endParaRPr lang="zh-TW" altLang="en-US" sz="2000" b="0" kern="1200" dirty="0">
            <a:solidFill>
              <a:schemeClr val="tx1"/>
            </a:solidFill>
          </a:endParaRPr>
        </a:p>
      </dsp:txBody>
      <dsp:txXfrm rot="5400000">
        <a:off x="4413710" y="-2088549"/>
        <a:ext cx="847043" cy="5202269"/>
      </dsp:txXfrm>
    </dsp:sp>
    <dsp:sp modelId="{A8BA9F1F-B715-4279-8D83-7AC4A830FAC4}">
      <dsp:nvSpPr>
        <dsp:cNvPr id="0" name=""/>
        <dsp:cNvSpPr/>
      </dsp:nvSpPr>
      <dsp:spPr>
        <a:xfrm>
          <a:off x="71984" y="0"/>
          <a:ext cx="2217611" cy="1082300"/>
        </a:xfrm>
        <a:prstGeom prst="roundRect">
          <a:avLst/>
        </a:prstGeom>
        <a:solidFill>
          <a:srgbClr val="59CA4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chemeClr val="tx1"/>
              </a:solidFill>
              <a:latin typeface="標楷體" pitchFamily="65" charset="-120"/>
              <a:ea typeface="標楷體" pitchFamily="65" charset="-120"/>
            </a:rPr>
            <a:t>實作評量</a:t>
          </a:r>
          <a:endParaRPr lang="zh-TW" altLang="en-US" sz="3200" b="1" kern="1200" dirty="0">
            <a:solidFill>
              <a:schemeClr val="tx1"/>
            </a:solidFill>
            <a:latin typeface="標楷體" pitchFamily="65" charset="-120"/>
            <a:ea typeface="標楷體" pitchFamily="65" charset="-120"/>
          </a:endParaRPr>
        </a:p>
      </dsp:txBody>
      <dsp:txXfrm>
        <a:off x="71984" y="0"/>
        <a:ext cx="2217611" cy="1082300"/>
      </dsp:txXfrm>
    </dsp:sp>
    <dsp:sp modelId="{0EF81B83-4DF1-44D6-ABCD-76B89C431420}">
      <dsp:nvSpPr>
        <dsp:cNvPr id="0" name=""/>
        <dsp:cNvSpPr/>
      </dsp:nvSpPr>
      <dsp:spPr>
        <a:xfrm rot="5400000">
          <a:off x="4487554" y="-913470"/>
          <a:ext cx="865840" cy="5146745"/>
        </a:xfrm>
        <a:prstGeom prst="round2SameRect">
          <a:avLst/>
        </a:prstGeom>
        <a:solidFill>
          <a:srgbClr val="59CA46"/>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solidFill>
                <a:schemeClr val="tx1"/>
              </a:solidFill>
              <a:latin typeface="標楷體" pitchFamily="65" charset="-120"/>
              <a:ea typeface="標楷體" pitchFamily="65" charset="-120"/>
            </a:rPr>
            <a:t>口試、口頭報告、晤談</a:t>
          </a:r>
          <a:endParaRPr lang="zh-TW" altLang="en-US" sz="2000" b="0" kern="1200" dirty="0">
            <a:solidFill>
              <a:schemeClr val="tx1"/>
            </a:solidFill>
          </a:endParaRPr>
        </a:p>
      </dsp:txBody>
      <dsp:txXfrm rot="5400000">
        <a:off x="4487554" y="-913470"/>
        <a:ext cx="865840" cy="5146745"/>
      </dsp:txXfrm>
    </dsp:sp>
    <dsp:sp modelId="{281C3F0D-C2C4-41AE-820A-E472CC8DB23B}">
      <dsp:nvSpPr>
        <dsp:cNvPr id="0" name=""/>
        <dsp:cNvSpPr/>
      </dsp:nvSpPr>
      <dsp:spPr>
        <a:xfrm>
          <a:off x="81255" y="1118751"/>
          <a:ext cx="2265847" cy="1082300"/>
        </a:xfrm>
        <a:prstGeom prst="roundRect">
          <a:avLst/>
        </a:prstGeom>
        <a:solidFill>
          <a:srgbClr val="59CA4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200" b="1" kern="1200" dirty="0" smtClean="0">
              <a:solidFill>
                <a:schemeClr val="tx1"/>
              </a:solidFill>
              <a:latin typeface="標楷體" pitchFamily="65" charset="-120"/>
              <a:ea typeface="標楷體" pitchFamily="65" charset="-120"/>
            </a:rPr>
            <a:t>口語評量</a:t>
          </a:r>
          <a:endParaRPr lang="zh-TW" altLang="en-US" sz="3200" kern="1200" dirty="0">
            <a:solidFill>
              <a:schemeClr val="tx1"/>
            </a:solidFill>
          </a:endParaRPr>
        </a:p>
      </dsp:txBody>
      <dsp:txXfrm>
        <a:off x="81255" y="1118751"/>
        <a:ext cx="2265847" cy="1082300"/>
      </dsp:txXfrm>
    </dsp:sp>
    <dsp:sp modelId="{D4642E86-48AC-4531-AE02-17D2A2809036}">
      <dsp:nvSpPr>
        <dsp:cNvPr id="0" name=""/>
        <dsp:cNvSpPr/>
      </dsp:nvSpPr>
      <dsp:spPr>
        <a:xfrm rot="5400000">
          <a:off x="4529885" y="256476"/>
          <a:ext cx="865840" cy="5079682"/>
        </a:xfrm>
        <a:prstGeom prst="round2SameRect">
          <a:avLst/>
        </a:prstGeom>
        <a:solidFill>
          <a:srgbClr val="59CA46"/>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solidFill>
                <a:schemeClr val="tx1"/>
              </a:solidFill>
              <a:latin typeface="標楷體" pitchFamily="65" charset="-120"/>
              <a:ea typeface="標楷體" pitchFamily="65" charset="-120"/>
            </a:rPr>
            <a:t>研究報告、學習日誌、分組學習記錄、各類學習單、或其他資料之評量。</a:t>
          </a:r>
          <a:endParaRPr lang="zh-TW" altLang="en-US" sz="2000" b="0" kern="1200" dirty="0">
            <a:solidFill>
              <a:schemeClr val="tx1"/>
            </a:solidFill>
          </a:endParaRPr>
        </a:p>
      </dsp:txBody>
      <dsp:txXfrm rot="5400000">
        <a:off x="4529885" y="256476"/>
        <a:ext cx="865840" cy="5079682"/>
      </dsp:txXfrm>
    </dsp:sp>
    <dsp:sp modelId="{A4E2B50C-A4A3-4D06-967F-1A64A02AEC4A}">
      <dsp:nvSpPr>
        <dsp:cNvPr id="0" name=""/>
        <dsp:cNvSpPr/>
      </dsp:nvSpPr>
      <dsp:spPr>
        <a:xfrm>
          <a:off x="81255" y="2255167"/>
          <a:ext cx="2341709" cy="1082300"/>
        </a:xfrm>
        <a:prstGeom prst="roundRect">
          <a:avLst/>
        </a:prstGeom>
        <a:solidFill>
          <a:srgbClr val="59CA4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200" b="1" kern="1200" dirty="0" smtClean="0">
              <a:solidFill>
                <a:schemeClr val="tx1"/>
              </a:solidFill>
              <a:latin typeface="標楷體" pitchFamily="65" charset="-120"/>
              <a:ea typeface="標楷體" pitchFamily="65" charset="-120"/>
            </a:rPr>
            <a:t>檔案評量</a:t>
          </a:r>
          <a:endParaRPr lang="zh-TW" altLang="en-US" sz="3200" kern="1200" dirty="0">
            <a:solidFill>
              <a:schemeClr val="tx1"/>
            </a:solidFill>
          </a:endParaRPr>
        </a:p>
      </dsp:txBody>
      <dsp:txXfrm>
        <a:off x="81255" y="2255167"/>
        <a:ext cx="2341709" cy="1082300"/>
      </dsp:txXfrm>
    </dsp:sp>
    <dsp:sp modelId="{C19C2315-6592-4DC0-9D1C-466188B0505D}">
      <dsp:nvSpPr>
        <dsp:cNvPr id="0" name=""/>
        <dsp:cNvSpPr/>
      </dsp:nvSpPr>
      <dsp:spPr>
        <a:xfrm rot="5400000">
          <a:off x="4529117" y="1323039"/>
          <a:ext cx="865840" cy="5197584"/>
        </a:xfrm>
        <a:prstGeom prst="round2SameRect">
          <a:avLst/>
        </a:prstGeom>
        <a:solidFill>
          <a:srgbClr val="59CA46"/>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0" algn="l" defTabSz="577850">
            <a:lnSpc>
              <a:spcPct val="90000"/>
            </a:lnSpc>
            <a:spcBef>
              <a:spcPct val="0"/>
            </a:spcBef>
            <a:spcAft>
              <a:spcPct val="15000"/>
            </a:spcAft>
            <a:buChar char="••"/>
          </a:pPr>
          <a:r>
            <a:rPr lang="zh-TW" altLang="en-US" sz="2000" kern="1200" dirty="0" smtClean="0">
              <a:solidFill>
                <a:schemeClr val="tx1"/>
              </a:solidFill>
              <a:latin typeface="標楷體" pitchFamily="65" charset="-120"/>
              <a:ea typeface="標楷體" pitchFamily="65" charset="-120"/>
            </a:rPr>
            <a:t>組織、歸納、批判、統整、創造等各   種能力</a:t>
          </a:r>
          <a:endParaRPr lang="zh-TW" altLang="en-US" sz="2000" kern="1200" dirty="0">
            <a:solidFill>
              <a:schemeClr val="tx1"/>
            </a:solidFill>
            <a:latin typeface="標楷體" pitchFamily="65" charset="-120"/>
            <a:ea typeface="標楷體" pitchFamily="65" charset="-120"/>
          </a:endParaRPr>
        </a:p>
      </dsp:txBody>
      <dsp:txXfrm rot="5400000">
        <a:off x="4529117" y="1323039"/>
        <a:ext cx="865840" cy="5197584"/>
      </dsp:txXfrm>
    </dsp:sp>
    <dsp:sp modelId="{5123E59C-9611-4717-BBBE-37D837D8C52A}">
      <dsp:nvSpPr>
        <dsp:cNvPr id="0" name=""/>
        <dsp:cNvSpPr/>
      </dsp:nvSpPr>
      <dsp:spPr>
        <a:xfrm>
          <a:off x="81255" y="3380684"/>
          <a:ext cx="2344760" cy="1082300"/>
        </a:xfrm>
        <a:prstGeom prst="roundRect">
          <a:avLst/>
        </a:prstGeom>
        <a:solidFill>
          <a:srgbClr val="59CA4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itchFamily="65" charset="-120"/>
              <a:ea typeface="標楷體" pitchFamily="65" charset="-120"/>
            </a:rPr>
            <a:t>高層次紙筆測驗</a:t>
          </a:r>
          <a:endParaRPr lang="zh-TW" altLang="en-US" sz="2800" kern="1200" dirty="0">
            <a:solidFill>
              <a:schemeClr val="tx1"/>
            </a:solidFill>
            <a:latin typeface="標楷體" pitchFamily="65" charset="-120"/>
            <a:ea typeface="標楷體" pitchFamily="65" charset="-120"/>
          </a:endParaRPr>
        </a:p>
      </dsp:txBody>
      <dsp:txXfrm>
        <a:off x="81255" y="3380684"/>
        <a:ext cx="2344760" cy="10823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8865B-3081-498F-AE60-B640ACCE38C5}" type="datetimeFigureOut">
              <a:rPr lang="zh-TW" altLang="en-US" smtClean="0"/>
              <a:pPr/>
              <a:t>2013/6/29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9CAA7-0748-47A2-A1A0-6CFC2625FC7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577DC8C-FF96-4FB1-986D-F8134D517CAD}" type="datetimeFigureOut">
              <a:rPr lang="zh-TW" altLang="en-US"/>
              <a:pPr>
                <a:defRPr/>
              </a:pPr>
              <a:t>2013/6/29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30143E7-A1E6-4408-B70D-7F3B224F52C4}"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EC1BE0E-DB79-4EFB-A220-F1B1367ED607}" type="datetimeFigureOut">
              <a:rPr lang="zh-TW" altLang="en-US"/>
              <a:pPr>
                <a:defRPr/>
              </a:pPr>
              <a:t>2013/6/29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FE96695-CAFB-49F9-B52E-49A30F8E710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E25FF5E-5E4B-4D47-B3C0-FD087B1617FB}" type="datetimeFigureOut">
              <a:rPr lang="zh-TW" altLang="en-US"/>
              <a:pPr>
                <a:defRPr/>
              </a:pPr>
              <a:t>2013/6/29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FEE96CF-2C4A-42BE-9E98-1069C101B280}"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9623F79-3715-4795-92B9-D49FF203016C}" type="datetimeFigureOut">
              <a:rPr lang="zh-TW" altLang="en-US"/>
              <a:pPr>
                <a:defRPr/>
              </a:pPr>
              <a:t>2013/6/29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4E82459-8713-429B-A516-B2EBF84DFBF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C224E04B-50D7-4296-A912-68B0A99FD0F2}" type="datetimeFigureOut">
              <a:rPr lang="zh-TW" altLang="en-US"/>
              <a:pPr>
                <a:defRPr/>
              </a:pPr>
              <a:t>2013/6/29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09FBA71-D313-4570-8F2A-6CEA704A2155}"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1988700A-4E71-4B45-B85D-A42B044341AB}" type="datetimeFigureOut">
              <a:rPr lang="zh-TW" altLang="en-US"/>
              <a:pPr>
                <a:defRPr/>
              </a:pPr>
              <a:t>2013/6/29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1E5A4E7-F812-4FCA-8D4F-C168ED7962DC}"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92A9E993-E605-4363-B48D-4F55BB815CF2}" type="datetimeFigureOut">
              <a:rPr lang="zh-TW" altLang="en-US"/>
              <a:pPr>
                <a:defRPr/>
              </a:pPr>
              <a:t>2013/6/29</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B4A2CA-C869-4320-A9BA-1FB899BDF8B6}"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A987340-5AD6-4586-8794-9D9D3C89AB5D}" type="datetimeFigureOut">
              <a:rPr lang="zh-TW" altLang="en-US"/>
              <a:pPr>
                <a:defRPr/>
              </a:pPr>
              <a:t>2013/6/29</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41A0DED-38B2-4957-BEA6-1EC2844DE1CD}"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6A7D9B4-3283-4806-B008-EA8A79F96BB1}" type="datetimeFigureOut">
              <a:rPr lang="zh-TW" altLang="en-US"/>
              <a:pPr>
                <a:defRPr/>
              </a:pPr>
              <a:t>2013/6/29</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DB75CE0-D9F0-4F2C-8E0E-B30E6DF91798}"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0971D4F-22C9-4957-901D-CDFA529255A0}" type="datetimeFigureOut">
              <a:rPr lang="zh-TW" altLang="en-US"/>
              <a:pPr>
                <a:defRPr/>
              </a:pPr>
              <a:t>2013/6/29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33C9757-D8CF-45FC-BB2B-557B20C4F965}"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7E58706-2DF6-4EE9-AAC1-E92EE2C95DDC}" type="datetimeFigureOut">
              <a:rPr lang="zh-TW" altLang="en-US"/>
              <a:pPr>
                <a:defRPr/>
              </a:pPr>
              <a:t>2013/6/29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1E8205B-FADF-424D-A2F3-AD0EFD6C3B39}"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8A1EFB6E-E2C5-4BA4-BE7A-9E9D9C8E8DD1}" type="datetimeFigureOut">
              <a:rPr lang="zh-TW" altLang="en-US"/>
              <a:pPr>
                <a:defRPr/>
              </a:pPr>
              <a:t>2013/6/29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10A16F3F-4312-4124-8026-9CA2A2122FA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http://www.taoism.org.hk/taoist-beliefs/image/img232.gif"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827584" y="2636912"/>
            <a:ext cx="7848600" cy="2311956"/>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algn="ctr" eaLnBrk="1" hangingPunct="1">
              <a:spcBef>
                <a:spcPct val="25000"/>
              </a:spcBef>
              <a:buClr>
                <a:srgbClr val="FF3300"/>
              </a:buClr>
              <a:defRPr/>
            </a:pPr>
            <a:r>
              <a:rPr kumimoji="0" lang="zh-TW" altLang="en-US" sz="4000" b="1" dirty="0">
                <a:solidFill>
                  <a:srgbClr val="0000FF"/>
                </a:solidFill>
                <a:effectLst>
                  <a:outerShdw blurRad="38100" dist="38100" dir="2700000" algn="tl">
                    <a:srgbClr val="C0C0C0"/>
                  </a:outerShdw>
                </a:effectLst>
                <a:ea typeface="標楷體" pitchFamily="65" charset="-120"/>
              </a:rPr>
              <a:t>十二年國民基本教育</a:t>
            </a:r>
          </a:p>
          <a:p>
            <a:pPr algn="ctr" eaLnBrk="1" hangingPunct="1">
              <a:spcBef>
                <a:spcPct val="25000"/>
              </a:spcBef>
              <a:buClr>
                <a:srgbClr val="FF3300"/>
              </a:buClr>
              <a:defRPr/>
            </a:pPr>
            <a:r>
              <a:rPr kumimoji="0" lang="zh-TW" altLang="en-US" sz="4000" b="1" dirty="0">
                <a:solidFill>
                  <a:srgbClr val="0000FF"/>
                </a:solidFill>
                <a:effectLst>
                  <a:outerShdw blurRad="38100" dist="38100" dir="2700000" algn="tl">
                    <a:srgbClr val="C0C0C0"/>
                  </a:outerShdw>
                </a:effectLst>
                <a:ea typeface="標楷體" pitchFamily="65" charset="-120"/>
              </a:rPr>
              <a:t>中等學校教師</a:t>
            </a:r>
          </a:p>
          <a:p>
            <a:pPr algn="ctr" eaLnBrk="1" hangingPunct="1">
              <a:spcBef>
                <a:spcPct val="25000"/>
              </a:spcBef>
              <a:buClr>
                <a:srgbClr val="FF3300"/>
              </a:buClr>
              <a:defRPr/>
            </a:pPr>
            <a:r>
              <a:rPr kumimoji="0" lang="zh-TW" altLang="en-US" sz="4000" b="1" dirty="0">
                <a:solidFill>
                  <a:srgbClr val="0000FF"/>
                </a:solidFill>
                <a:effectLst>
                  <a:outerShdw blurRad="38100" dist="38100" dir="2700000" algn="tl">
                    <a:srgbClr val="C0C0C0"/>
                  </a:outerShdw>
                </a:effectLst>
                <a:ea typeface="標楷體" pitchFamily="65" charset="-120"/>
              </a:rPr>
              <a:t>教學專業能力研習五堂</a:t>
            </a:r>
            <a:r>
              <a:rPr kumimoji="0" lang="zh-TW" altLang="en-US" sz="4000" b="1" dirty="0" smtClean="0">
                <a:solidFill>
                  <a:srgbClr val="0000FF"/>
                </a:solidFill>
                <a:effectLst>
                  <a:outerShdw blurRad="38100" dist="38100" dir="2700000" algn="tl">
                    <a:srgbClr val="C0C0C0"/>
                  </a:outerShdw>
                </a:effectLst>
                <a:ea typeface="標楷體" pitchFamily="65" charset="-120"/>
              </a:rPr>
              <a:t>課</a:t>
            </a:r>
            <a:endParaRPr kumimoji="0" lang="zh-TW" altLang="en-US" sz="4000" b="1" dirty="0">
              <a:solidFill>
                <a:srgbClr val="0000FF"/>
              </a:solidFill>
              <a:effectLst>
                <a:outerShdw blurRad="38100" dist="38100" dir="2700000" algn="tl">
                  <a:srgbClr val="C0C0C0"/>
                </a:outerShdw>
              </a:effectLst>
              <a:ea typeface="標楷體" pitchFamily="65" charset="-120"/>
            </a:endParaRPr>
          </a:p>
        </p:txBody>
      </p:sp>
      <p:sp>
        <p:nvSpPr>
          <p:cNvPr id="75" name="圓角矩形 74"/>
          <p:cNvSpPr/>
          <p:nvPr/>
        </p:nvSpPr>
        <p:spPr>
          <a:xfrm>
            <a:off x="773014" y="1268760"/>
            <a:ext cx="7920037"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4400" b="1" dirty="0">
                <a:solidFill>
                  <a:prstClr val="black"/>
                </a:solidFill>
                <a:latin typeface="Arial" charset="0"/>
                <a:ea typeface="標楷體" pitchFamily="65" charset="-120"/>
              </a:rPr>
              <a:t>多元評量理念與應用</a:t>
            </a:r>
            <a:r>
              <a:rPr kumimoji="0" lang="zh-TW" altLang="en-US" sz="4400" b="1" dirty="0">
                <a:solidFill>
                  <a:prstClr val="black"/>
                </a:solidFill>
                <a:latin typeface="Arial" charset="0"/>
                <a:ea typeface="標楷體" pitchFamily="65" charset="-120"/>
              </a:rPr>
              <a:t>配合政策</a:t>
            </a:r>
            <a:endParaRPr kumimoji="0" lang="en-US" altLang="zh-TW" sz="4400" b="1" dirty="0">
              <a:solidFill>
                <a:prstClr val="black"/>
              </a:solidFill>
              <a:latin typeface="Arial" charset="0"/>
              <a:ea typeface="標楷體" pitchFamily="65" charset="-120"/>
            </a:endParaRPr>
          </a:p>
        </p:txBody>
      </p:sp>
    </p:spTree>
    <p:extLst>
      <p:ext uri="{BB962C8B-B14F-4D97-AF65-F5344CB8AC3E}">
        <p14:creationId xmlns:p14="http://schemas.microsoft.com/office/powerpoint/2010/main" xmlns="" val="38436021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23850" y="765175"/>
            <a:ext cx="8229600" cy="857250"/>
          </a:xfrm>
          <a:prstGeom prst="rect">
            <a:avLst/>
          </a:prstGeom>
        </p:spPr>
        <p:txBody>
          <a:bodyPr>
            <a:normAutofit/>
          </a:bodyPr>
          <a:lstStyle/>
          <a:p>
            <a:pPr algn="ctr" fontAlgn="auto">
              <a:spcAft>
                <a:spcPts val="0"/>
              </a:spcAft>
              <a:defRPr/>
            </a:pPr>
            <a:r>
              <a:rPr kumimoji="0" lang="zh-TW" altLang="en-US" sz="4000" b="1" u="sng" dirty="0">
                <a:solidFill>
                  <a:srgbClr val="F79646">
                    <a:lumMod val="50000"/>
                  </a:srgbClr>
                </a:solidFill>
                <a:latin typeface="標楷體" pitchFamily="65" charset="-120"/>
                <a:ea typeface="標楷體" pitchFamily="65" charset="-120"/>
              </a:rPr>
              <a:t>評量貫穿整個學習過程</a:t>
            </a:r>
            <a:endParaRPr kumimoji="0" lang="zh-TW" altLang="en-US" sz="4000" b="1" u="sng" dirty="0">
              <a:solidFill>
                <a:srgbClr val="F79646">
                  <a:lumMod val="50000"/>
                </a:srgbClr>
              </a:solidFill>
              <a:latin typeface="Calibri"/>
              <a:ea typeface="新細明體"/>
            </a:endParaRPr>
          </a:p>
        </p:txBody>
      </p:sp>
      <p:sp>
        <p:nvSpPr>
          <p:cNvPr id="5124" name="矩形 32"/>
          <p:cNvSpPr>
            <a:spLocks noChangeArrowheads="1"/>
          </p:cNvSpPr>
          <p:nvPr/>
        </p:nvSpPr>
        <p:spPr bwMode="auto">
          <a:xfrm>
            <a:off x="4140200" y="5589588"/>
            <a:ext cx="38877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zh-TW" sz="1400" smtClean="0">
                <a:solidFill>
                  <a:prstClr val="black"/>
                </a:solidFill>
              </a:rPr>
              <a:t>(from 2012 E-TEACHER Scholarship Program)</a:t>
            </a:r>
            <a:endParaRPr lang="zh-TW" altLang="zh-TW" sz="1400" smtClean="0">
              <a:solidFill>
                <a:prstClr val="black"/>
              </a:solidFill>
            </a:endParaRPr>
          </a:p>
        </p:txBody>
      </p:sp>
      <p:pic>
        <p:nvPicPr>
          <p:cNvPr id="14" name="圖片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7358" y="1916832"/>
            <a:ext cx="8461057" cy="4486741"/>
          </a:xfrm>
          <a:prstGeom prst="rect">
            <a:avLst/>
          </a:prstGeom>
        </p:spPr>
      </p:pic>
    </p:spTree>
    <p:extLst>
      <p:ext uri="{BB962C8B-B14F-4D97-AF65-F5344CB8AC3E}">
        <p14:creationId xmlns:p14="http://schemas.microsoft.com/office/powerpoint/2010/main" xmlns="" val="2132384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214313" y="1571625"/>
            <a:ext cx="8640762" cy="4951413"/>
          </a:xfrm>
          <a:prstGeom prst="roundRect">
            <a:avLst/>
          </a:prstGeom>
          <a:noFill/>
          <a:ln w="76200">
            <a:solidFill>
              <a:srgbClr val="00B05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kumimoji="0" lang="zh-TW" altLang="en-US" dirty="0">
              <a:solidFill>
                <a:prstClr val="black"/>
              </a:solidFill>
            </a:endParaRPr>
          </a:p>
        </p:txBody>
      </p:sp>
      <p:sp>
        <p:nvSpPr>
          <p:cNvPr id="4" name="矩形 3"/>
          <p:cNvSpPr/>
          <p:nvPr/>
        </p:nvSpPr>
        <p:spPr>
          <a:xfrm>
            <a:off x="1643063" y="4857750"/>
            <a:ext cx="5429250" cy="1384300"/>
          </a:xfrm>
          <a:prstGeom prst="rect">
            <a:avLst/>
          </a:prstGeom>
        </p:spPr>
        <p:txBody>
          <a:bodyPr>
            <a:spAutoFit/>
          </a:bodyPr>
          <a:lstStyle/>
          <a:p>
            <a:pPr algn="ctr" eaLnBrk="1" fontAlgn="auto" hangingPunct="1">
              <a:spcBef>
                <a:spcPts val="0"/>
              </a:spcBef>
              <a:spcAft>
                <a:spcPts val="0"/>
              </a:spcAft>
              <a:defRPr/>
            </a:pPr>
            <a:r>
              <a:rPr kumimoji="0" lang="zh-TW" altLang="en-US" sz="3600" b="1" dirty="0">
                <a:solidFill>
                  <a:srgbClr val="F79646">
                    <a:lumMod val="75000"/>
                  </a:srgbClr>
                </a:solidFill>
                <a:latin typeface="Calibri"/>
                <a:ea typeface="新細明體"/>
              </a:rPr>
              <a:t>檔案評量</a:t>
            </a:r>
            <a:endParaRPr kumimoji="0" lang="en-US" altLang="zh-TW" sz="3600" b="1" dirty="0">
              <a:solidFill>
                <a:srgbClr val="F79646">
                  <a:lumMod val="75000"/>
                </a:srgbClr>
              </a:solidFill>
              <a:latin typeface="Calibri"/>
              <a:ea typeface="新細明體"/>
            </a:endParaRPr>
          </a:p>
          <a:p>
            <a:pPr eaLnBrk="1" fontAlgn="auto" hangingPunct="1">
              <a:spcBef>
                <a:spcPts val="0"/>
              </a:spcBef>
              <a:spcAft>
                <a:spcPts val="0"/>
              </a:spcAft>
              <a:defRPr/>
            </a:pPr>
            <a:r>
              <a:rPr kumimoji="0" lang="zh-TW" altLang="zh-TW" sz="2400" b="1" dirty="0">
                <a:solidFill>
                  <a:srgbClr val="3216DC"/>
                </a:solidFill>
                <a:latin typeface="Calibri"/>
                <a:ea typeface="新細明體"/>
              </a:rPr>
              <a:t>目的導向</a:t>
            </a:r>
            <a:r>
              <a:rPr kumimoji="0" lang="zh-TW" altLang="en-US" sz="2400" b="1" dirty="0">
                <a:solidFill>
                  <a:srgbClr val="3216DC"/>
                </a:solidFill>
                <a:latin typeface="Calibri"/>
                <a:ea typeface="新細明體"/>
              </a:rPr>
              <a:t>，</a:t>
            </a:r>
            <a:r>
              <a:rPr kumimoji="0" lang="zh-TW" altLang="zh-TW" sz="2400" b="1" dirty="0">
                <a:solidFill>
                  <a:srgbClr val="3216DC"/>
                </a:solidFill>
                <a:latin typeface="Calibri"/>
                <a:ea typeface="新細明體"/>
              </a:rPr>
              <a:t>系統彙整或組織</a:t>
            </a:r>
            <a:r>
              <a:rPr kumimoji="0" lang="zh-TW" altLang="en-US" sz="2400" b="1" dirty="0">
                <a:solidFill>
                  <a:srgbClr val="3216DC"/>
                </a:solidFill>
                <a:latin typeface="Calibri"/>
                <a:ea typeface="新細明體"/>
              </a:rPr>
              <a:t>紙筆與實作</a:t>
            </a:r>
            <a:r>
              <a:rPr kumimoji="0" lang="zh-TW" altLang="zh-TW" sz="2400" b="1" dirty="0">
                <a:solidFill>
                  <a:srgbClr val="3216DC"/>
                </a:solidFill>
                <a:latin typeface="Calibri"/>
                <a:ea typeface="新細明體"/>
              </a:rPr>
              <a:t>等相關紀錄，展現其學習歷程及成果</a:t>
            </a:r>
            <a:r>
              <a:rPr kumimoji="0" lang="zh-TW" altLang="en-US" sz="2400" b="1" dirty="0">
                <a:solidFill>
                  <a:srgbClr val="3216DC"/>
                </a:solidFill>
                <a:latin typeface="Calibri"/>
                <a:ea typeface="新細明體"/>
              </a:rPr>
              <a:t>。</a:t>
            </a:r>
            <a:endParaRPr kumimoji="0" lang="en-US" altLang="zh-TW" sz="2400" b="1" dirty="0">
              <a:solidFill>
                <a:srgbClr val="3216DC"/>
              </a:solidFill>
              <a:latin typeface="Calibri"/>
              <a:ea typeface="新細明體"/>
            </a:endParaRPr>
          </a:p>
        </p:txBody>
      </p:sp>
      <p:graphicFrame>
        <p:nvGraphicFramePr>
          <p:cNvPr id="5" name="內容版面配置區 6"/>
          <p:cNvGraphicFramePr>
            <a:graphicFrameLocks/>
          </p:cNvGraphicFramePr>
          <p:nvPr/>
        </p:nvGraphicFramePr>
        <p:xfrm>
          <a:off x="0" y="1600200"/>
          <a:ext cx="4214810" cy="3614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內容版面配置區 7"/>
          <p:cNvGraphicFramePr>
            <a:graphicFrameLocks/>
          </p:cNvGraphicFramePr>
          <p:nvPr>
            <p:extLst>
              <p:ext uri="{D42A27DB-BD31-4B8C-83A1-F6EECF244321}">
                <p14:modId xmlns:p14="http://schemas.microsoft.com/office/powerpoint/2010/main" xmlns="" val="1086146064"/>
              </p:ext>
            </p:extLst>
          </p:nvPr>
        </p:nvGraphicFramePr>
        <p:xfrm>
          <a:off x="4357688" y="1643050"/>
          <a:ext cx="4500592" cy="3571900"/>
        </p:xfrm>
        <a:graphic>
          <a:graphicData uri="http://schemas.openxmlformats.org/drawingml/2006/chart">
            <c:chart xmlns:c="http://schemas.openxmlformats.org/drawingml/2006/chart" xmlns:r="http://schemas.openxmlformats.org/officeDocument/2006/relationships" r:id="rId3"/>
          </a:graphicData>
        </a:graphic>
      </p:graphicFrame>
      <p:sp>
        <p:nvSpPr>
          <p:cNvPr id="7" name="標題 2"/>
          <p:cNvSpPr txBox="1">
            <a:spLocks/>
          </p:cNvSpPr>
          <p:nvPr/>
        </p:nvSpPr>
        <p:spPr>
          <a:xfrm>
            <a:off x="357188" y="714375"/>
            <a:ext cx="8229600" cy="928688"/>
          </a:xfrm>
          <a:prstGeom prst="rect">
            <a:avLst/>
          </a:prstGeom>
        </p:spPr>
        <p:txBody>
          <a:bodyPr anchor="ctr">
            <a:normAutofit/>
          </a:bodyPr>
          <a:lstStyle/>
          <a:p>
            <a:pPr algn="ctr" eaLnBrk="1" fontAlgn="auto" hangingPunct="1">
              <a:spcBef>
                <a:spcPts val="0"/>
              </a:spcBef>
              <a:spcAft>
                <a:spcPts val="0"/>
              </a:spcAft>
              <a:defRPr/>
            </a:pPr>
            <a:r>
              <a:rPr kumimoji="0" lang="zh-TW" altLang="en-US" sz="4000" b="1" u="sng" dirty="0">
                <a:solidFill>
                  <a:srgbClr val="F79646">
                    <a:lumMod val="50000"/>
                  </a:srgbClr>
                </a:solidFill>
                <a:latin typeface="標楷體" pitchFamily="65" charset="-120"/>
                <a:ea typeface="標楷體" pitchFamily="65" charset="-120"/>
              </a:rPr>
              <a:t>多元評量類型</a:t>
            </a:r>
            <a:endParaRPr kumimoji="0" lang="zh-TW" altLang="en-US" sz="4000" b="1" u="sng" dirty="0">
              <a:solidFill>
                <a:srgbClr val="F79646">
                  <a:lumMod val="50000"/>
                </a:srgbClr>
              </a:solidFill>
              <a:latin typeface="Calibri"/>
              <a:ea typeface="新細明體"/>
            </a:endParaRPr>
          </a:p>
        </p:txBody>
      </p:sp>
      <p:sp>
        <p:nvSpPr>
          <p:cNvPr id="8" name="標題 1"/>
          <p:cNvSpPr txBox="1">
            <a:spLocks/>
          </p:cNvSpPr>
          <p:nvPr/>
        </p:nvSpPr>
        <p:spPr>
          <a:xfrm>
            <a:off x="3429000" y="2571750"/>
            <a:ext cx="2000250" cy="1357313"/>
          </a:xfrm>
          <a:prstGeom prst="rect">
            <a:avLst/>
          </a:prstGeom>
        </p:spPr>
        <p:txBody>
          <a:bodyPr>
            <a:normAutofit fontScale="90000" lnSpcReduction="10000"/>
          </a:bodyPr>
          <a:lstStyle/>
          <a:p>
            <a:pPr algn="ctr" fontAlgn="auto">
              <a:spcAft>
                <a:spcPts val="0"/>
              </a:spcAft>
              <a:defRPr/>
            </a:pPr>
            <a:r>
              <a:rPr kumimoji="0" lang="zh-TW" altLang="en-US" sz="3200">
                <a:solidFill>
                  <a:srgbClr val="00B050"/>
                </a:solidFill>
                <a:latin typeface="標楷體" pitchFamily="65" charset="-120"/>
                <a:ea typeface="標楷體" pitchFamily="65" charset="-120"/>
              </a:rPr>
              <a:t>依據教學目標使用評量類型</a:t>
            </a:r>
            <a:endParaRPr kumimoji="0" lang="zh-TW" altLang="en-US" sz="3200" dirty="0">
              <a:solidFill>
                <a:srgbClr val="00B050"/>
              </a:solidFill>
              <a:latin typeface="標楷體" pitchFamily="65" charset="-120"/>
              <a:ea typeface="標楷體" pitchFamily="65" charset="-120"/>
            </a:endParaRPr>
          </a:p>
        </p:txBody>
      </p:sp>
    </p:spTree>
    <p:extLst>
      <p:ext uri="{BB962C8B-B14F-4D97-AF65-F5344CB8AC3E}">
        <p14:creationId xmlns:p14="http://schemas.microsoft.com/office/powerpoint/2010/main" xmlns="" val="4000292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內容版面配置區 4" descr="bloom_taxonomy.jpg"/>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2730" y="1180756"/>
            <a:ext cx="7128793" cy="5129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標題 1"/>
          <p:cNvSpPr txBox="1">
            <a:spLocks/>
          </p:cNvSpPr>
          <p:nvPr/>
        </p:nvSpPr>
        <p:spPr>
          <a:xfrm>
            <a:off x="500063" y="785813"/>
            <a:ext cx="8229600" cy="857250"/>
          </a:xfrm>
          <a:prstGeom prst="rect">
            <a:avLst/>
          </a:prstGeom>
        </p:spPr>
        <p:txBody>
          <a:bodyPr>
            <a:normAutofit/>
          </a:bodyPr>
          <a:lstStyle/>
          <a:p>
            <a:pPr algn="ctr" fontAlgn="auto">
              <a:spcAft>
                <a:spcPts val="0"/>
              </a:spcAft>
              <a:defRPr/>
            </a:pPr>
            <a:r>
              <a:rPr kumimoji="0" lang="zh-TW" altLang="en-US" sz="4000" b="1" u="sng" dirty="0">
                <a:solidFill>
                  <a:srgbClr val="F79646">
                    <a:lumMod val="50000"/>
                  </a:srgbClr>
                </a:solidFill>
                <a:latin typeface="標楷體" pitchFamily="65" charset="-120"/>
                <a:ea typeface="標楷體" pitchFamily="65" charset="-120"/>
              </a:rPr>
              <a:t>紙筆評量應兼顧高層次認知領域</a:t>
            </a:r>
            <a:endParaRPr kumimoji="0" lang="zh-TW" altLang="en-US" sz="4000" b="1" u="sng" dirty="0">
              <a:solidFill>
                <a:srgbClr val="F79646">
                  <a:lumMod val="50000"/>
                </a:srgbClr>
              </a:solidFill>
              <a:latin typeface="Calibri"/>
              <a:ea typeface="新細明體"/>
            </a:endParaRPr>
          </a:p>
        </p:txBody>
      </p:sp>
      <p:sp>
        <p:nvSpPr>
          <p:cNvPr id="3" name="Text Box 11"/>
          <p:cNvSpPr txBox="1">
            <a:spLocks noChangeArrowheads="1"/>
          </p:cNvSpPr>
          <p:nvPr/>
        </p:nvSpPr>
        <p:spPr bwMode="auto">
          <a:xfrm>
            <a:off x="3079049" y="1885594"/>
            <a:ext cx="1511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創作</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 name="Text Box 10"/>
          <p:cNvSpPr txBox="1">
            <a:spLocks noChangeArrowheads="1"/>
          </p:cNvSpPr>
          <p:nvPr/>
        </p:nvSpPr>
        <p:spPr bwMode="auto">
          <a:xfrm>
            <a:off x="2411760" y="2812775"/>
            <a:ext cx="86322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評鑑</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7" name="Text Box 9"/>
          <p:cNvSpPr txBox="1">
            <a:spLocks noChangeArrowheads="1"/>
          </p:cNvSpPr>
          <p:nvPr/>
        </p:nvSpPr>
        <p:spPr bwMode="auto">
          <a:xfrm>
            <a:off x="2023480" y="3429000"/>
            <a:ext cx="1055569"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分析</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8" name="Text Box 5"/>
          <p:cNvSpPr txBox="1">
            <a:spLocks noChangeArrowheads="1"/>
          </p:cNvSpPr>
          <p:nvPr/>
        </p:nvSpPr>
        <p:spPr bwMode="auto">
          <a:xfrm>
            <a:off x="0" y="5600701"/>
            <a:ext cx="15113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Anderson, L.W.2001</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9" name="Text Box 6"/>
          <p:cNvSpPr txBox="1">
            <a:spLocks noChangeArrowheads="1"/>
          </p:cNvSpPr>
          <p:nvPr/>
        </p:nvSpPr>
        <p:spPr bwMode="auto">
          <a:xfrm>
            <a:off x="755650" y="5224809"/>
            <a:ext cx="132799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記憶</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 name="Text Box 7"/>
          <p:cNvSpPr txBox="1">
            <a:spLocks noChangeArrowheads="1"/>
          </p:cNvSpPr>
          <p:nvPr/>
        </p:nvSpPr>
        <p:spPr bwMode="auto">
          <a:xfrm>
            <a:off x="1235070" y="4495248"/>
            <a:ext cx="134526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理解</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1" name="Text Box 8"/>
          <p:cNvSpPr txBox="1">
            <a:spLocks noChangeArrowheads="1"/>
          </p:cNvSpPr>
          <p:nvPr/>
        </p:nvSpPr>
        <p:spPr bwMode="auto">
          <a:xfrm>
            <a:off x="1616029" y="3932307"/>
            <a:ext cx="935236"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應用</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xmlns="" val="1705232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8"/>
          <p:cNvGrpSpPr>
            <a:grpSpLocks/>
          </p:cNvGrpSpPr>
          <p:nvPr/>
        </p:nvGrpSpPr>
        <p:grpSpPr bwMode="auto">
          <a:xfrm>
            <a:off x="1500188" y="1357313"/>
            <a:ext cx="7466012" cy="5072062"/>
            <a:chOff x="429143" y="765175"/>
            <a:chExt cx="8530491" cy="5579653"/>
          </a:xfrm>
        </p:grpSpPr>
        <p:sp>
          <p:nvSpPr>
            <p:cNvPr id="8200" name="Oval 2"/>
            <p:cNvSpPr>
              <a:spLocks noChangeArrowheads="1"/>
            </p:cNvSpPr>
            <p:nvPr/>
          </p:nvSpPr>
          <p:spPr bwMode="auto">
            <a:xfrm>
              <a:off x="3357554" y="2714620"/>
              <a:ext cx="2743200" cy="1600200"/>
            </a:xfrm>
            <a:prstGeom prst="ellipse">
              <a:avLst/>
            </a:prstGeom>
            <a:solidFill>
              <a:srgbClr val="FFFFFF"/>
            </a:solidFill>
            <a:ln w="38100">
              <a:solidFill>
                <a:srgbClr val="008080"/>
              </a:solidFill>
              <a:round/>
              <a:headEnd/>
              <a:tailEnd/>
            </a:ln>
          </p:spPr>
          <p:txBody>
            <a:bodyPr lIns="91427" tIns="45713" rIns="91427" bIns="45713"/>
            <a:lstStyle/>
            <a:p>
              <a:pPr algn="ctr" eaLnBrk="1" hangingPunct="1"/>
              <a:r>
                <a:rPr kumimoji="0" lang="en-US" altLang="zh-TW" sz="2800" b="1" smtClean="0">
                  <a:solidFill>
                    <a:srgbClr val="FF0000"/>
                  </a:solidFill>
                  <a:latin typeface="標楷體" pitchFamily="65" charset="-120"/>
                  <a:ea typeface="標楷體" pitchFamily="65" charset="-120"/>
                </a:rPr>
                <a:t>Gardner</a:t>
              </a:r>
              <a:r>
                <a:rPr kumimoji="0" lang="zh-TW" altLang="en-US" sz="2800" b="1" smtClean="0">
                  <a:solidFill>
                    <a:srgbClr val="0D0C0B"/>
                  </a:solidFill>
                  <a:latin typeface="Times New Roman" pitchFamily="18" charset="0"/>
                  <a:ea typeface="華康儷粗圓(P)" pitchFamily="34" charset="-120"/>
                </a:rPr>
                <a:t>多元智能</a:t>
              </a:r>
              <a:r>
                <a:rPr kumimoji="0" lang="zh-TW" altLang="en-US" sz="1400" smtClean="0">
                  <a:solidFill>
                    <a:prstClr val="black"/>
                  </a:solidFill>
                  <a:latin typeface="Times New Roman" pitchFamily="18" charset="0"/>
                </a:rPr>
                <a:t> </a:t>
              </a:r>
              <a:endParaRPr kumimoji="0" lang="zh-TW" altLang="en-US" sz="1200" smtClean="0">
                <a:solidFill>
                  <a:prstClr val="black"/>
                </a:solidFill>
                <a:latin typeface="Times New Roman" pitchFamily="18" charset="0"/>
              </a:endParaRPr>
            </a:p>
            <a:p>
              <a:pPr algn="ctr" fontAlgn="ctr">
                <a:spcBef>
                  <a:spcPct val="30000"/>
                </a:spcBef>
              </a:pPr>
              <a:endParaRPr kumimoji="0" lang="zh-TW" altLang="en-US" sz="3200" smtClean="0">
                <a:solidFill>
                  <a:prstClr val="black"/>
                </a:solidFill>
                <a:latin typeface="Times New Roman" pitchFamily="18" charset="0"/>
                <a:ea typeface="華康儷粗圓(P)" pitchFamily="34" charset="-120"/>
              </a:endParaRPr>
            </a:p>
          </p:txBody>
        </p:sp>
        <p:sp>
          <p:nvSpPr>
            <p:cNvPr id="24" name="AutoShape 3"/>
            <p:cNvSpPr>
              <a:spLocks noChangeArrowheads="1"/>
            </p:cNvSpPr>
            <p:nvPr/>
          </p:nvSpPr>
          <p:spPr bwMode="auto">
            <a:xfrm>
              <a:off x="1735108" y="765175"/>
              <a:ext cx="2760665" cy="1257387"/>
            </a:xfrm>
            <a:prstGeom prst="roundRect">
              <a:avLst>
                <a:gd name="adj" fmla="val 16667"/>
              </a:avLst>
            </a:prstGeom>
            <a:solidFill>
              <a:srgbClr val="FFCC99"/>
            </a:solidFill>
            <a:ln w="9525">
              <a:solidFill>
                <a:srgbClr val="000000"/>
              </a:solidFill>
              <a:round/>
              <a:headEnd/>
              <a:tailEnd/>
            </a:ln>
          </p:spPr>
          <p:txBody>
            <a:bodyPr lIns="91427" tIns="45713" rIns="91427" bIns="45713"/>
            <a:lstStyle/>
            <a:p>
              <a:pPr algn="just" eaLnBrk="1" fontAlgn="auto" hangingPunct="1">
                <a:spcBef>
                  <a:spcPts val="0"/>
                </a:spcBef>
                <a:spcAft>
                  <a:spcPts val="0"/>
                </a:spcAft>
                <a:defRPr/>
              </a:pPr>
              <a:r>
                <a:rPr kumimoji="0" lang="zh-TW" altLang="en-US" sz="1600" b="1" dirty="0">
                  <a:solidFill>
                    <a:srgbClr val="0D0C0B"/>
                  </a:solidFill>
                  <a:latin typeface="新細明體"/>
                  <a:ea typeface="新細明體"/>
                </a:rPr>
                <a:t>語文智能</a:t>
              </a:r>
              <a:r>
                <a:rPr kumimoji="0" lang="zh-TW" altLang="en-US" sz="1600" dirty="0">
                  <a:solidFill>
                    <a:srgbClr val="0D0C0B"/>
                  </a:solidFill>
                  <a:latin typeface="新細明體"/>
                  <a:ea typeface="新細明體"/>
                </a:rPr>
                <a:t>：</a:t>
              </a:r>
            </a:p>
            <a:p>
              <a:pPr algn="just" fontAlgn="auto">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有效運用口頭語言和書面文字以表達自己想法和瞭解他人的能力</a:t>
              </a:r>
              <a:r>
                <a:rPr kumimoji="0" lang="zh-TW" altLang="en-US" sz="1600" dirty="0">
                  <a:solidFill>
                    <a:prstClr val="black"/>
                  </a:solidFill>
                  <a:latin typeface="標楷體" pitchFamily="65" charset="-120"/>
                  <a:ea typeface="標楷體" pitchFamily="65" charset="-120"/>
                </a:rPr>
                <a:t>。</a:t>
              </a:r>
            </a:p>
          </p:txBody>
        </p:sp>
        <p:sp>
          <p:nvSpPr>
            <p:cNvPr id="8202" name="AutoShape 4"/>
            <p:cNvSpPr>
              <a:spLocks noChangeArrowheads="1"/>
            </p:cNvSpPr>
            <p:nvPr/>
          </p:nvSpPr>
          <p:spPr bwMode="auto">
            <a:xfrm>
              <a:off x="6387883" y="3594295"/>
              <a:ext cx="2495550" cy="1493147"/>
            </a:xfrm>
            <a:prstGeom prst="roundRect">
              <a:avLst>
                <a:gd name="adj" fmla="val 16667"/>
              </a:avLst>
            </a:prstGeom>
            <a:solidFill>
              <a:srgbClr val="CCCCFF"/>
            </a:solidFill>
            <a:ln w="9525">
              <a:solidFill>
                <a:srgbClr val="000000"/>
              </a:solidFill>
              <a:round/>
              <a:headEnd/>
              <a:tailEnd/>
            </a:ln>
          </p:spPr>
          <p:txBody>
            <a:bodyPr lIns="91427" tIns="45713" rIns="91427" bIns="45713"/>
            <a:lstStyle/>
            <a:p>
              <a:pPr algn="just" eaLnBrk="1" hangingPunct="1"/>
              <a:r>
                <a:rPr kumimoji="0" lang="zh-TW" altLang="en-US" sz="1600" b="1" smtClean="0">
                  <a:solidFill>
                    <a:srgbClr val="0D0C0B"/>
                  </a:solidFill>
                  <a:latin typeface="Times New Roman" pitchFamily="18" charset="0"/>
                  <a:ea typeface="華康儷中黑" pitchFamily="49" charset="-120"/>
                </a:rPr>
                <a:t>肢體動覺智能</a:t>
              </a:r>
              <a:r>
                <a:rPr kumimoji="0" lang="zh-TW" altLang="en-US" sz="1600" smtClean="0">
                  <a:solidFill>
                    <a:srgbClr val="0D0C0B"/>
                  </a:solidFill>
                  <a:latin typeface="Times New Roman" pitchFamily="18" charset="0"/>
                  <a:ea typeface="華康儷中黑" pitchFamily="49" charset="-120"/>
                </a:rPr>
                <a:t>：</a:t>
              </a:r>
            </a:p>
            <a:p>
              <a:pPr algn="just"/>
              <a:r>
                <a:rPr kumimoji="0" lang="zh-TW" altLang="en-US" sz="1600" smtClean="0">
                  <a:solidFill>
                    <a:srgbClr val="0D0C0B"/>
                  </a:solidFill>
                  <a:latin typeface="Times New Roman" pitchFamily="18" charset="0"/>
                  <a:ea typeface="標楷體" pitchFamily="65" charset="-120"/>
                </a:rPr>
                <a:t>善於運用肢體來表達想法和感覺，運用身體的部分生產或改造事物。</a:t>
              </a:r>
              <a:endParaRPr kumimoji="0" lang="zh-TW" altLang="en-US" sz="1600" smtClean="0">
                <a:solidFill>
                  <a:srgbClr val="0D0C0B"/>
                </a:solidFill>
                <a:latin typeface="Times New Roman" pitchFamily="18" charset="0"/>
              </a:endParaRPr>
            </a:p>
          </p:txBody>
        </p:sp>
        <p:sp>
          <p:nvSpPr>
            <p:cNvPr id="8203" name="AutoShape 5"/>
            <p:cNvSpPr>
              <a:spLocks noChangeArrowheads="1"/>
            </p:cNvSpPr>
            <p:nvPr/>
          </p:nvSpPr>
          <p:spPr bwMode="auto">
            <a:xfrm>
              <a:off x="6306256" y="2022562"/>
              <a:ext cx="2653378" cy="1447800"/>
            </a:xfrm>
            <a:prstGeom prst="roundRect">
              <a:avLst>
                <a:gd name="adj" fmla="val 16667"/>
              </a:avLst>
            </a:prstGeom>
            <a:solidFill>
              <a:srgbClr val="FF99FF"/>
            </a:solidFill>
            <a:ln w="9525">
              <a:solidFill>
                <a:srgbClr val="000000"/>
              </a:solidFill>
              <a:round/>
              <a:headEnd/>
              <a:tailEnd/>
            </a:ln>
          </p:spPr>
          <p:txBody>
            <a:bodyPr lIns="91427" tIns="45713" rIns="91427" bIns="45713"/>
            <a:lstStyle/>
            <a:p>
              <a:pPr algn="just" eaLnBrk="1" hangingPunct="1"/>
              <a:r>
                <a:rPr kumimoji="0" lang="zh-TW" altLang="en-US" sz="1600" b="1" smtClean="0">
                  <a:solidFill>
                    <a:srgbClr val="0D0C0B"/>
                  </a:solidFill>
                  <a:latin typeface="Times New Roman" pitchFamily="18" charset="0"/>
                  <a:ea typeface="華康儷中黑" pitchFamily="49" charset="-120"/>
                </a:rPr>
                <a:t>視覺空間智能</a:t>
              </a:r>
              <a:r>
                <a:rPr kumimoji="0" lang="zh-TW" altLang="en-US" sz="1600" smtClean="0">
                  <a:solidFill>
                    <a:srgbClr val="0D0C0B"/>
                  </a:solidFill>
                  <a:latin typeface="Times New Roman" pitchFamily="18" charset="0"/>
                  <a:ea typeface="華康儷中黑" pitchFamily="49" charset="-120"/>
                </a:rPr>
                <a:t>：</a:t>
              </a:r>
            </a:p>
            <a:p>
              <a:pPr algn="just"/>
              <a:r>
                <a:rPr kumimoji="0" lang="zh-TW" altLang="en-US" sz="1600" smtClean="0">
                  <a:solidFill>
                    <a:srgbClr val="0D0C0B"/>
                  </a:solidFill>
                  <a:latin typeface="Times New Roman" pitchFamily="18" charset="0"/>
                  <a:ea typeface="標楷體" pitchFamily="65" charset="-120"/>
                </a:rPr>
                <a:t>能以三度空間來思考，準確的感覺視覺空間，並把內在的空間世界表現出來。</a:t>
              </a:r>
              <a:endParaRPr kumimoji="0" lang="zh-TW" altLang="en-US" sz="1600" smtClean="0">
                <a:solidFill>
                  <a:srgbClr val="0D0C0B"/>
                </a:solidFill>
                <a:latin typeface="Times New Roman" pitchFamily="18" charset="0"/>
              </a:endParaRPr>
            </a:p>
          </p:txBody>
        </p:sp>
        <p:sp>
          <p:nvSpPr>
            <p:cNvPr id="27" name="AutoShape 6"/>
            <p:cNvSpPr>
              <a:spLocks noChangeArrowheads="1"/>
            </p:cNvSpPr>
            <p:nvPr/>
          </p:nvSpPr>
          <p:spPr bwMode="auto">
            <a:xfrm>
              <a:off x="4744269" y="765175"/>
              <a:ext cx="2492217" cy="1143872"/>
            </a:xfrm>
            <a:prstGeom prst="roundRect">
              <a:avLst>
                <a:gd name="adj" fmla="val 16667"/>
              </a:avLst>
            </a:prstGeom>
            <a:solidFill>
              <a:srgbClr val="FFFF99"/>
            </a:solidFill>
            <a:ln w="9525">
              <a:solidFill>
                <a:srgbClr val="000000"/>
              </a:solidFill>
              <a:round/>
              <a:headEnd/>
              <a:tailEnd/>
            </a:ln>
          </p:spPr>
          <p:txBody>
            <a:bodyPr lIns="91427" tIns="45713" rIns="91427" bIns="45713"/>
            <a:lstStyle/>
            <a:p>
              <a:pPr algn="just" eaLnBrk="1" fontAlgn="auto" hangingPunct="1">
                <a:spcBef>
                  <a:spcPts val="0"/>
                </a:spcBef>
                <a:spcAft>
                  <a:spcPts val="0"/>
                </a:spcAft>
                <a:defRPr/>
              </a:pPr>
              <a:r>
                <a:rPr kumimoji="0" lang="zh-TW" altLang="en-US" sz="1600" b="1" dirty="0">
                  <a:solidFill>
                    <a:srgbClr val="0D0C0B"/>
                  </a:solidFill>
                  <a:latin typeface="新細明體"/>
                  <a:ea typeface="新細明體"/>
                </a:rPr>
                <a:t>邏輯數學智能</a:t>
              </a:r>
              <a:r>
                <a:rPr kumimoji="0" lang="zh-TW" altLang="en-US" sz="1600" dirty="0">
                  <a:solidFill>
                    <a:srgbClr val="0D0C0B"/>
                  </a:solidFill>
                  <a:latin typeface="新細明體"/>
                  <a:ea typeface="新細明體"/>
                </a:rPr>
                <a:t>：</a:t>
              </a:r>
            </a:p>
            <a:p>
              <a:pPr algn="just" fontAlgn="auto">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有效運用數字和推理的能力。</a:t>
              </a:r>
            </a:p>
          </p:txBody>
        </p:sp>
        <p:sp>
          <p:nvSpPr>
            <p:cNvPr id="8205" name="AutoShape 7"/>
            <p:cNvSpPr>
              <a:spLocks noChangeArrowheads="1"/>
            </p:cNvSpPr>
            <p:nvPr/>
          </p:nvSpPr>
          <p:spPr bwMode="auto">
            <a:xfrm>
              <a:off x="429143" y="2133601"/>
              <a:ext cx="2542658" cy="1539282"/>
            </a:xfrm>
            <a:prstGeom prst="roundRect">
              <a:avLst>
                <a:gd name="adj" fmla="val 16667"/>
              </a:avLst>
            </a:prstGeom>
            <a:solidFill>
              <a:srgbClr val="99FF66"/>
            </a:solidFill>
            <a:ln w="9525">
              <a:solidFill>
                <a:srgbClr val="000000"/>
              </a:solidFill>
              <a:round/>
              <a:headEnd/>
              <a:tailEnd/>
            </a:ln>
          </p:spPr>
          <p:txBody>
            <a:bodyPr lIns="91427" tIns="45713" rIns="91427" bIns="45713"/>
            <a:lstStyle/>
            <a:p>
              <a:pPr algn="just" eaLnBrk="1" hangingPunct="1"/>
              <a:r>
                <a:rPr kumimoji="0" lang="zh-TW" altLang="en-US" sz="1600" smtClean="0">
                  <a:solidFill>
                    <a:srgbClr val="0D0C0B"/>
                  </a:solidFill>
                  <a:latin typeface="Times New Roman" pitchFamily="18" charset="0"/>
                  <a:ea typeface="華康儷中黑" pitchFamily="49" charset="-120"/>
                </a:rPr>
                <a:t>自然觀察者智能：</a:t>
              </a:r>
            </a:p>
            <a:p>
              <a:pPr algn="just"/>
              <a:r>
                <a:rPr kumimoji="0" lang="zh-TW" altLang="en-US" sz="1600" smtClean="0">
                  <a:solidFill>
                    <a:srgbClr val="0D0C0B"/>
                  </a:solidFill>
                  <a:latin typeface="Times New Roman" pitchFamily="18" charset="0"/>
                  <a:ea typeface="標楷體" pitchFamily="65" charset="-120"/>
                </a:rPr>
                <a:t>對生物的分辨觀察能力，對自然景物敏銳的注意力，對各種模型的辨別力。</a:t>
              </a:r>
              <a:endParaRPr kumimoji="0" lang="zh-TW" altLang="en-US" sz="1600" smtClean="0">
                <a:solidFill>
                  <a:srgbClr val="0D0C0B"/>
                </a:solidFill>
                <a:latin typeface="Times New Roman" pitchFamily="18" charset="0"/>
              </a:endParaRPr>
            </a:p>
          </p:txBody>
        </p:sp>
        <p:sp>
          <p:nvSpPr>
            <p:cNvPr id="8206" name="AutoShape 8"/>
            <p:cNvSpPr>
              <a:spLocks noChangeArrowheads="1"/>
            </p:cNvSpPr>
            <p:nvPr/>
          </p:nvSpPr>
          <p:spPr bwMode="auto">
            <a:xfrm>
              <a:off x="755650" y="3830055"/>
              <a:ext cx="2216150" cy="1035733"/>
            </a:xfrm>
            <a:prstGeom prst="roundRect">
              <a:avLst>
                <a:gd name="adj" fmla="val 16667"/>
              </a:avLst>
            </a:prstGeom>
            <a:solidFill>
              <a:srgbClr val="99FFCC"/>
            </a:solidFill>
            <a:ln w="9525">
              <a:solidFill>
                <a:srgbClr val="000000"/>
              </a:solidFill>
              <a:round/>
              <a:headEnd/>
              <a:tailEnd/>
            </a:ln>
          </p:spPr>
          <p:txBody>
            <a:bodyPr lIns="91427" tIns="45713" rIns="91427" bIns="45713"/>
            <a:lstStyle/>
            <a:p>
              <a:pPr algn="just" eaLnBrk="1" hangingPunct="1">
                <a:spcBef>
                  <a:spcPct val="50000"/>
                </a:spcBef>
              </a:pPr>
              <a:r>
                <a:rPr kumimoji="0" lang="zh-TW" altLang="en-US" sz="1700" smtClean="0">
                  <a:solidFill>
                    <a:prstClr val="black"/>
                  </a:solidFill>
                  <a:latin typeface="Times New Roman" pitchFamily="18" charset="0"/>
                  <a:ea typeface="標楷體" pitchFamily="65" charset="-120"/>
                </a:rPr>
                <a:t> </a:t>
              </a:r>
              <a:r>
                <a:rPr kumimoji="0" lang="zh-TW" altLang="en-US" sz="1600" smtClean="0">
                  <a:solidFill>
                    <a:srgbClr val="0D0C0B"/>
                  </a:solidFill>
                  <a:latin typeface="Times New Roman" pitchFamily="18" charset="0"/>
                  <a:ea typeface="華康儷中黑" pitchFamily="49" charset="-120"/>
                </a:rPr>
                <a:t>內省智能：</a:t>
              </a:r>
            </a:p>
            <a:p>
              <a:pPr algn="just"/>
              <a:r>
                <a:rPr kumimoji="0" lang="zh-TW" altLang="en-US" sz="1600" smtClean="0">
                  <a:solidFill>
                    <a:srgbClr val="0D0C0B"/>
                  </a:solidFill>
                  <a:latin typeface="Times New Roman" pitchFamily="18" charset="0"/>
                  <a:ea typeface="標楷體" pitchFamily="65" charset="-120"/>
                </a:rPr>
                <a:t>正確自我覺察的能力，即自知之明。</a:t>
              </a:r>
              <a:endParaRPr kumimoji="0" lang="zh-TW" altLang="en-US" sz="1600" smtClean="0">
                <a:solidFill>
                  <a:srgbClr val="0D0C0B"/>
                </a:solidFill>
                <a:latin typeface="Times New Roman" pitchFamily="18" charset="0"/>
              </a:endParaRPr>
            </a:p>
          </p:txBody>
        </p:sp>
        <p:sp>
          <p:nvSpPr>
            <p:cNvPr id="8207" name="AutoShape 9"/>
            <p:cNvSpPr>
              <a:spLocks noChangeArrowheads="1"/>
            </p:cNvSpPr>
            <p:nvPr/>
          </p:nvSpPr>
          <p:spPr bwMode="auto">
            <a:xfrm>
              <a:off x="1490288" y="5089457"/>
              <a:ext cx="3012909" cy="1255371"/>
            </a:xfrm>
            <a:prstGeom prst="roundRect">
              <a:avLst>
                <a:gd name="adj" fmla="val 16667"/>
              </a:avLst>
            </a:prstGeom>
            <a:solidFill>
              <a:srgbClr val="66CCFF"/>
            </a:solidFill>
            <a:ln w="9525">
              <a:solidFill>
                <a:srgbClr val="000000"/>
              </a:solidFill>
              <a:round/>
              <a:headEnd/>
              <a:tailEnd/>
            </a:ln>
          </p:spPr>
          <p:txBody>
            <a:bodyPr lIns="91427" tIns="45713" rIns="91427" bIns="45713"/>
            <a:lstStyle/>
            <a:p>
              <a:pPr algn="just" eaLnBrk="1" hangingPunct="1"/>
              <a:r>
                <a:rPr kumimoji="0" lang="zh-TW" altLang="en-US" sz="1600" smtClean="0">
                  <a:solidFill>
                    <a:srgbClr val="0D0C0B"/>
                  </a:solidFill>
                  <a:latin typeface="Times New Roman" pitchFamily="18" charset="0"/>
                  <a:ea typeface="華康儷中黑" pitchFamily="49" charset="-120"/>
                </a:rPr>
                <a:t>人際智能：</a:t>
              </a:r>
            </a:p>
            <a:p>
              <a:pPr algn="just"/>
              <a:r>
                <a:rPr kumimoji="0" lang="zh-TW" altLang="en-US" sz="1600" smtClean="0">
                  <a:solidFill>
                    <a:srgbClr val="0D0C0B"/>
                  </a:solidFill>
                  <a:latin typeface="Times New Roman" pitchFamily="18" charset="0"/>
                  <a:ea typeface="標楷體" pitchFamily="65" charset="-120"/>
                </a:rPr>
                <a:t>覺察並區分他人情緒、動機、意向及感覺的能力，即察言觀色、善解人意。</a:t>
              </a:r>
              <a:endParaRPr kumimoji="0" lang="zh-TW" altLang="en-US" sz="1600" smtClean="0">
                <a:solidFill>
                  <a:srgbClr val="0D0C0B"/>
                </a:solidFill>
                <a:latin typeface="Times New Roman" pitchFamily="18" charset="0"/>
              </a:endParaRPr>
            </a:p>
          </p:txBody>
        </p:sp>
        <p:sp>
          <p:nvSpPr>
            <p:cNvPr id="8208" name="AutoShape 10"/>
            <p:cNvSpPr>
              <a:spLocks noChangeArrowheads="1"/>
            </p:cNvSpPr>
            <p:nvPr/>
          </p:nvSpPr>
          <p:spPr bwMode="auto">
            <a:xfrm>
              <a:off x="4673725" y="5087442"/>
              <a:ext cx="2530425" cy="1079500"/>
            </a:xfrm>
            <a:prstGeom prst="roundRect">
              <a:avLst>
                <a:gd name="adj" fmla="val 16667"/>
              </a:avLst>
            </a:prstGeom>
            <a:solidFill>
              <a:srgbClr val="99CCFF"/>
            </a:solidFill>
            <a:ln w="9525">
              <a:solidFill>
                <a:srgbClr val="000000"/>
              </a:solidFill>
              <a:round/>
              <a:headEnd/>
              <a:tailEnd/>
            </a:ln>
          </p:spPr>
          <p:txBody>
            <a:bodyPr lIns="91427" tIns="45713" rIns="91427" bIns="45713"/>
            <a:lstStyle/>
            <a:p>
              <a:pPr algn="just" eaLnBrk="1" hangingPunct="1"/>
              <a:r>
                <a:rPr kumimoji="0" lang="zh-TW" altLang="en-US" sz="1700" smtClean="0">
                  <a:solidFill>
                    <a:prstClr val="black"/>
                  </a:solidFill>
                  <a:latin typeface="Times New Roman" pitchFamily="18" charset="0"/>
                  <a:ea typeface="標楷體" pitchFamily="65" charset="-120"/>
                </a:rPr>
                <a:t> </a:t>
              </a:r>
              <a:r>
                <a:rPr kumimoji="0" lang="zh-TW" altLang="en-US" sz="1600" smtClean="0">
                  <a:solidFill>
                    <a:srgbClr val="0D0C0B"/>
                  </a:solidFill>
                  <a:latin typeface="Times New Roman" pitchFamily="18" charset="0"/>
                  <a:ea typeface="華康儷中黑" pitchFamily="49" charset="-120"/>
                </a:rPr>
                <a:t>音樂智能：</a:t>
              </a:r>
            </a:p>
            <a:p>
              <a:pPr algn="just"/>
              <a:r>
                <a:rPr kumimoji="0" lang="zh-TW" altLang="en-US" sz="1600" smtClean="0">
                  <a:solidFill>
                    <a:srgbClr val="0D0C0B"/>
                  </a:solidFill>
                  <a:latin typeface="Times New Roman" pitchFamily="18" charset="0"/>
                  <a:ea typeface="標楷體" pitchFamily="65" charset="-120"/>
                </a:rPr>
                <a:t>能察覺、辨別、改變和表達音樂的能力。</a:t>
              </a:r>
              <a:endParaRPr kumimoji="0" lang="zh-TW" altLang="en-US" sz="1600" smtClean="0">
                <a:solidFill>
                  <a:srgbClr val="0D0C0B"/>
                </a:solidFill>
                <a:latin typeface="Times New Roman" pitchFamily="18" charset="0"/>
              </a:endParaRPr>
            </a:p>
          </p:txBody>
        </p:sp>
        <p:sp>
          <p:nvSpPr>
            <p:cNvPr id="8209" name="Line 12"/>
            <p:cNvSpPr>
              <a:spLocks noChangeShapeType="1"/>
            </p:cNvSpPr>
            <p:nvPr/>
          </p:nvSpPr>
          <p:spPr bwMode="auto">
            <a:xfrm flipH="1">
              <a:off x="5286380" y="1909763"/>
              <a:ext cx="371470" cy="876295"/>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zh-TW" altLang="en-US" smtClean="0">
                <a:solidFill>
                  <a:prstClr val="black"/>
                </a:solidFill>
              </a:endParaRPr>
            </a:p>
          </p:txBody>
        </p:sp>
        <p:sp>
          <p:nvSpPr>
            <p:cNvPr id="8210" name="Line 21"/>
            <p:cNvSpPr>
              <a:spLocks noChangeShapeType="1"/>
            </p:cNvSpPr>
            <p:nvPr/>
          </p:nvSpPr>
          <p:spPr bwMode="auto">
            <a:xfrm>
              <a:off x="3779838" y="1916113"/>
              <a:ext cx="434972" cy="869945"/>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zh-TW" altLang="en-US" smtClean="0">
                <a:solidFill>
                  <a:prstClr val="black"/>
                </a:solidFill>
              </a:endParaRPr>
            </a:p>
          </p:txBody>
        </p:sp>
        <p:sp>
          <p:nvSpPr>
            <p:cNvPr id="8211" name="Line 23"/>
            <p:cNvSpPr>
              <a:spLocks noChangeShapeType="1"/>
            </p:cNvSpPr>
            <p:nvPr/>
          </p:nvSpPr>
          <p:spPr bwMode="auto">
            <a:xfrm>
              <a:off x="5191125" y="4257675"/>
              <a:ext cx="462118" cy="829767"/>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zh-TW" altLang="en-US" smtClean="0">
                <a:solidFill>
                  <a:prstClr val="black"/>
                </a:solidFill>
              </a:endParaRPr>
            </a:p>
          </p:txBody>
        </p:sp>
        <p:sp>
          <p:nvSpPr>
            <p:cNvPr id="8212" name="Line 24"/>
            <p:cNvSpPr>
              <a:spLocks noChangeShapeType="1"/>
            </p:cNvSpPr>
            <p:nvPr/>
          </p:nvSpPr>
          <p:spPr bwMode="auto">
            <a:xfrm>
              <a:off x="5857884" y="4000504"/>
              <a:ext cx="500066" cy="285752"/>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zh-TW" altLang="en-US" smtClean="0">
                <a:solidFill>
                  <a:prstClr val="black"/>
                </a:solidFill>
              </a:endParaRPr>
            </a:p>
          </p:txBody>
        </p:sp>
        <p:sp>
          <p:nvSpPr>
            <p:cNvPr id="8213" name="Line 25"/>
            <p:cNvSpPr>
              <a:spLocks noChangeShapeType="1"/>
            </p:cNvSpPr>
            <p:nvPr/>
          </p:nvSpPr>
          <p:spPr bwMode="auto">
            <a:xfrm flipH="1">
              <a:off x="2987675" y="3933825"/>
              <a:ext cx="504825" cy="21590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zh-TW" altLang="en-US" smtClean="0">
                <a:solidFill>
                  <a:prstClr val="black"/>
                </a:solidFill>
              </a:endParaRPr>
            </a:p>
          </p:txBody>
        </p:sp>
        <p:sp>
          <p:nvSpPr>
            <p:cNvPr id="8214" name="Line 26"/>
            <p:cNvSpPr>
              <a:spLocks noChangeShapeType="1"/>
            </p:cNvSpPr>
            <p:nvPr/>
          </p:nvSpPr>
          <p:spPr bwMode="auto">
            <a:xfrm>
              <a:off x="2987675" y="2708275"/>
              <a:ext cx="577850" cy="309563"/>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zh-TW" altLang="en-US" smtClean="0">
                <a:solidFill>
                  <a:prstClr val="black"/>
                </a:solidFill>
              </a:endParaRPr>
            </a:p>
          </p:txBody>
        </p:sp>
        <p:sp>
          <p:nvSpPr>
            <p:cNvPr id="8215" name="Line 27"/>
            <p:cNvSpPr>
              <a:spLocks noChangeShapeType="1"/>
            </p:cNvSpPr>
            <p:nvPr/>
          </p:nvSpPr>
          <p:spPr bwMode="auto">
            <a:xfrm flipV="1">
              <a:off x="5786446" y="2786058"/>
              <a:ext cx="500066" cy="214314"/>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zh-TW" altLang="en-US" smtClean="0">
                <a:solidFill>
                  <a:prstClr val="black"/>
                </a:solidFill>
              </a:endParaRPr>
            </a:p>
          </p:txBody>
        </p:sp>
        <p:sp>
          <p:nvSpPr>
            <p:cNvPr id="8216" name="Line 23"/>
            <p:cNvSpPr>
              <a:spLocks noChangeShapeType="1"/>
            </p:cNvSpPr>
            <p:nvPr/>
          </p:nvSpPr>
          <p:spPr bwMode="auto">
            <a:xfrm flipH="1">
              <a:off x="3903809" y="4286256"/>
              <a:ext cx="382441" cy="803202"/>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zh-TW" altLang="en-US" smtClean="0">
                <a:solidFill>
                  <a:prstClr val="black"/>
                </a:solidFill>
              </a:endParaRPr>
            </a:p>
          </p:txBody>
        </p:sp>
      </p:grpSp>
      <p:sp>
        <p:nvSpPr>
          <p:cNvPr id="40" name="矩形 39"/>
          <p:cNvSpPr/>
          <p:nvPr/>
        </p:nvSpPr>
        <p:spPr>
          <a:xfrm>
            <a:off x="642938" y="4786313"/>
            <a:ext cx="642937" cy="1857375"/>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2400" b="1" dirty="0">
                <a:solidFill>
                  <a:srgbClr val="C00000"/>
                </a:solidFill>
              </a:rPr>
              <a:t>認知</a:t>
            </a:r>
            <a:endParaRPr kumimoji="0" lang="en-US" altLang="zh-TW" sz="2400" b="1" dirty="0">
              <a:solidFill>
                <a:srgbClr val="C00000"/>
              </a:solidFill>
            </a:endParaRPr>
          </a:p>
          <a:p>
            <a:pPr algn="ctr" eaLnBrk="1" fontAlgn="auto" hangingPunct="1">
              <a:spcBef>
                <a:spcPts val="0"/>
              </a:spcBef>
              <a:spcAft>
                <a:spcPts val="0"/>
              </a:spcAft>
              <a:defRPr/>
            </a:pPr>
            <a:endParaRPr kumimoji="0" lang="zh-TW" altLang="en-US" dirty="0">
              <a:solidFill>
                <a:srgbClr val="00CC00"/>
              </a:solidFill>
            </a:endParaRPr>
          </a:p>
        </p:txBody>
      </p:sp>
      <p:sp>
        <p:nvSpPr>
          <p:cNvPr id="41" name="矩形 40"/>
          <p:cNvSpPr/>
          <p:nvPr/>
        </p:nvSpPr>
        <p:spPr>
          <a:xfrm>
            <a:off x="642938" y="2928938"/>
            <a:ext cx="642937" cy="1857375"/>
          </a:xfrm>
          <a:prstGeom prst="rect">
            <a:avLst/>
          </a:prstGeom>
          <a:solidFill>
            <a:srgbClr val="53F36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2400" b="1" dirty="0">
                <a:solidFill>
                  <a:srgbClr val="C00000"/>
                </a:solidFill>
              </a:rPr>
              <a:t>情意</a:t>
            </a:r>
            <a:endParaRPr kumimoji="0" lang="en-US" altLang="zh-TW" sz="2400" b="1" dirty="0">
              <a:solidFill>
                <a:srgbClr val="C00000"/>
              </a:solidFill>
            </a:endParaRPr>
          </a:p>
        </p:txBody>
      </p:sp>
      <p:sp>
        <p:nvSpPr>
          <p:cNvPr id="42" name="矩形 41"/>
          <p:cNvSpPr/>
          <p:nvPr/>
        </p:nvSpPr>
        <p:spPr>
          <a:xfrm>
            <a:off x="642938" y="1214438"/>
            <a:ext cx="642937" cy="1714500"/>
          </a:xfrm>
          <a:prstGeom prst="rect">
            <a:avLst/>
          </a:prstGeom>
          <a:solidFill>
            <a:srgbClr val="CCFCD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2400" b="1" dirty="0">
                <a:solidFill>
                  <a:srgbClr val="C00000"/>
                </a:solidFill>
              </a:rPr>
              <a:t>技能</a:t>
            </a:r>
            <a:endParaRPr kumimoji="0" lang="en-US" altLang="zh-TW" sz="2400" b="1" dirty="0">
              <a:solidFill>
                <a:srgbClr val="C00000"/>
              </a:solidFill>
            </a:endParaRPr>
          </a:p>
          <a:p>
            <a:pPr algn="ctr" eaLnBrk="1" fontAlgn="auto" hangingPunct="1">
              <a:spcBef>
                <a:spcPts val="0"/>
              </a:spcBef>
              <a:spcAft>
                <a:spcPts val="0"/>
              </a:spcAft>
              <a:defRPr/>
            </a:pPr>
            <a:endParaRPr kumimoji="0" lang="zh-TW" altLang="en-US" dirty="0">
              <a:solidFill>
                <a:prstClr val="white"/>
              </a:solidFill>
            </a:endParaRPr>
          </a:p>
        </p:txBody>
      </p:sp>
      <p:sp>
        <p:nvSpPr>
          <p:cNvPr id="43" name="上-下雙向箭號 42"/>
          <p:cNvSpPr/>
          <p:nvPr/>
        </p:nvSpPr>
        <p:spPr>
          <a:xfrm>
            <a:off x="357188" y="1000125"/>
            <a:ext cx="357187" cy="5857875"/>
          </a:xfrm>
          <a:prstGeom prst="upDown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white"/>
              </a:solidFill>
            </a:endParaRPr>
          </a:p>
        </p:txBody>
      </p:sp>
      <p:sp>
        <p:nvSpPr>
          <p:cNvPr id="8199" name="標題 2"/>
          <p:cNvSpPr txBox="1">
            <a:spLocks/>
          </p:cNvSpPr>
          <p:nvPr/>
        </p:nvSpPr>
        <p:spPr bwMode="auto">
          <a:xfrm>
            <a:off x="1619671" y="404813"/>
            <a:ext cx="7294141"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4000" b="1" u="sng" dirty="0" smtClean="0">
                <a:solidFill>
                  <a:srgbClr val="984807"/>
                </a:solidFill>
                <a:latin typeface="Times New Roman" pitchFamily="18" charset="0"/>
                <a:ea typeface="標楷體" pitchFamily="65" charset="-120"/>
                <a:cs typeface="Times New Roman" pitchFamily="18" charset="0"/>
              </a:rPr>
              <a:t>多元智能</a:t>
            </a:r>
            <a:r>
              <a:rPr kumimoji="0" lang="en-US" altLang="zh-TW" sz="4000" b="1" u="sng" dirty="0" smtClean="0">
                <a:solidFill>
                  <a:srgbClr val="984807"/>
                </a:solidFill>
                <a:latin typeface="Times New Roman" pitchFamily="18" charset="0"/>
                <a:ea typeface="標楷體" pitchFamily="65" charset="-120"/>
                <a:cs typeface="Times New Roman" pitchFamily="18" charset="0"/>
              </a:rPr>
              <a:t>(Gardner,1983)</a:t>
            </a:r>
            <a:endParaRPr kumimoji="0" lang="zh-TW" altLang="en-US" sz="4000" b="1" u="sng" dirty="0" smtClean="0">
              <a:solidFill>
                <a:srgbClr val="984807"/>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xmlns="" val="4170300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14375"/>
            <a:ext cx="8229600" cy="714375"/>
          </a:xfrm>
          <a:prstGeom prst="rect">
            <a:avLst/>
          </a:prstGeom>
        </p:spPr>
        <p:txBody>
          <a:bodyPr>
            <a:normAutofit/>
          </a:bodyPr>
          <a:lstStyle/>
          <a:p>
            <a:pPr algn="ctr" fontAlgn="auto">
              <a:spcAft>
                <a:spcPts val="0"/>
              </a:spcAft>
              <a:defRPr/>
            </a:pPr>
            <a:r>
              <a:rPr kumimoji="0" lang="zh-TW" altLang="en-US" sz="4000" b="1" u="sng" dirty="0" smtClean="0">
                <a:solidFill>
                  <a:srgbClr val="F79646">
                    <a:lumMod val="50000"/>
                  </a:srgbClr>
                </a:solidFill>
                <a:latin typeface="標楷體" pitchFamily="65" charset="-120"/>
                <a:ea typeface="標楷體" pitchFamily="65" charset="-120"/>
              </a:rPr>
              <a:t>質性評量</a:t>
            </a:r>
            <a:r>
              <a:rPr kumimoji="0" lang="zh-TW" altLang="en-US" sz="4000" b="1" u="sng" dirty="0">
                <a:solidFill>
                  <a:srgbClr val="F79646">
                    <a:lumMod val="50000"/>
                  </a:srgbClr>
                </a:solidFill>
                <a:latin typeface="標楷體" pitchFamily="65" charset="-120"/>
                <a:ea typeface="標楷體" pitchFamily="65" charset="-120"/>
              </a:rPr>
              <a:t>應建立</a:t>
            </a:r>
            <a:r>
              <a:rPr kumimoji="0" lang="zh-TW" altLang="en-US" sz="4000" b="1" u="sng" dirty="0">
                <a:solidFill>
                  <a:srgbClr val="FF0000"/>
                </a:solidFill>
                <a:latin typeface="標楷體" pitchFamily="65" charset="-120"/>
                <a:ea typeface="標楷體" pitchFamily="65" charset="-120"/>
              </a:rPr>
              <a:t>評量基準</a:t>
            </a:r>
            <a:r>
              <a:rPr kumimoji="0" lang="zh-TW" altLang="en-US" sz="4000" b="1" u="sng" dirty="0">
                <a:solidFill>
                  <a:srgbClr val="F79646">
                    <a:lumMod val="50000"/>
                  </a:srgbClr>
                </a:solidFill>
                <a:latin typeface="標楷體" pitchFamily="65" charset="-120"/>
                <a:ea typeface="標楷體" pitchFamily="65" charset="-120"/>
              </a:rPr>
              <a:t>與</a:t>
            </a:r>
            <a:r>
              <a:rPr kumimoji="0" lang="zh-TW" altLang="en-US" sz="4000" b="1" u="sng" dirty="0">
                <a:solidFill>
                  <a:srgbClr val="FF0000"/>
                </a:solidFill>
                <a:latin typeface="標楷體" pitchFamily="65" charset="-120"/>
                <a:ea typeface="標楷體" pitchFamily="65" charset="-120"/>
              </a:rPr>
              <a:t>規準</a:t>
            </a:r>
          </a:p>
        </p:txBody>
      </p:sp>
      <p:sp>
        <p:nvSpPr>
          <p:cNvPr id="3" name="內容版面配置區 2"/>
          <p:cNvSpPr txBox="1">
            <a:spLocks/>
          </p:cNvSpPr>
          <p:nvPr/>
        </p:nvSpPr>
        <p:spPr>
          <a:xfrm>
            <a:off x="457200" y="1600200"/>
            <a:ext cx="4043363" cy="4471988"/>
          </a:xfrm>
          <a:prstGeom prst="rect">
            <a:avLst/>
          </a:prstGeom>
          <a:solidFill>
            <a:schemeClr val="accent5">
              <a:lumMod val="20000"/>
              <a:lumOff val="80000"/>
              <a:alpha val="22000"/>
            </a:schemeClr>
          </a:solidFill>
          <a:ln>
            <a:noFill/>
          </a:ln>
          <a:effectLst>
            <a:outerShdw blurRad="44450" dist="27940" dir="5400000" algn="ctr">
              <a:srgbClr val="000000">
                <a:alpha val="32000"/>
              </a:srgbClr>
            </a:outerShdw>
          </a:effectLst>
        </p:spPr>
        <p:txBody>
          <a:bodyPr>
            <a:normAutofit/>
          </a:bodyPr>
          <a:lstStyle/>
          <a:p>
            <a:pPr marL="342900" indent="-342900" eaLnBrk="1" fontAlgn="auto" hangingPunct="1">
              <a:spcBef>
                <a:spcPct val="20000"/>
              </a:spcBef>
              <a:spcAft>
                <a:spcPts val="600"/>
              </a:spcAft>
              <a:defRPr/>
            </a:pPr>
            <a:r>
              <a:rPr kumimoji="0" lang="zh-TW" altLang="zh-TW" sz="2800" b="1" u="sng" dirty="0">
                <a:solidFill>
                  <a:srgbClr val="0070C0"/>
                </a:solidFill>
                <a:latin typeface="Calibri"/>
                <a:ea typeface="新細明體"/>
              </a:rPr>
              <a:t>對</a:t>
            </a:r>
            <a:r>
              <a:rPr kumimoji="0" lang="zh-TW" altLang="zh-TW" sz="2800" b="1" u="sng" dirty="0">
                <a:solidFill>
                  <a:srgbClr val="FF0000"/>
                </a:solidFill>
                <a:latin typeface="Calibri"/>
                <a:ea typeface="新細明體"/>
              </a:rPr>
              <a:t>教師</a:t>
            </a:r>
            <a:r>
              <a:rPr kumimoji="0" lang="zh-TW" altLang="zh-TW" sz="2800" b="1" u="sng" dirty="0">
                <a:solidFill>
                  <a:srgbClr val="0070C0"/>
                </a:solidFill>
                <a:latin typeface="Calibri"/>
                <a:ea typeface="新細明體"/>
              </a:rPr>
              <a:t>而言</a:t>
            </a:r>
            <a:r>
              <a:rPr kumimoji="0" lang="zh-TW" altLang="en-US" sz="2800" b="1" u="sng" dirty="0">
                <a:solidFill>
                  <a:srgbClr val="0070C0"/>
                </a:solidFill>
                <a:latin typeface="Calibri"/>
                <a:ea typeface="新細明體"/>
              </a:rPr>
              <a:t> </a:t>
            </a:r>
            <a:endParaRPr kumimoji="0" lang="zh-TW" altLang="zh-TW" sz="2400" dirty="0">
              <a:solidFill>
                <a:prstClr val="black"/>
              </a:solidFill>
              <a:latin typeface="Calibri"/>
              <a:ea typeface="新細明體"/>
            </a:endParaRP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(1)</a:t>
            </a:r>
            <a:r>
              <a:rPr kumimoji="0" lang="zh-TW" altLang="zh-TW" sz="2400" dirty="0">
                <a:solidFill>
                  <a:prstClr val="black"/>
                </a:solidFill>
                <a:latin typeface="標楷體" pitchFamily="65" charset="-120"/>
                <a:ea typeface="標楷體" pitchFamily="65" charset="-120"/>
              </a:rPr>
              <a:t>客觀評量，避免</a:t>
            </a:r>
            <a:r>
              <a:rPr kumimoji="0" lang="zh-TW" altLang="zh-TW" sz="2400" dirty="0">
                <a:solidFill>
                  <a:srgbClr val="FF0000"/>
                </a:solidFill>
                <a:latin typeface="標楷體" pitchFamily="65" charset="-120"/>
                <a:ea typeface="標楷體" pitchFamily="65" charset="-120"/>
              </a:rPr>
              <a:t>主觀</a:t>
            </a:r>
            <a:r>
              <a:rPr kumimoji="0" lang="zh-TW" altLang="zh-TW" sz="2400" dirty="0">
                <a:solidFill>
                  <a:prstClr val="black"/>
                </a:solidFill>
                <a:latin typeface="標楷體" pitchFamily="65" charset="-120"/>
                <a:ea typeface="標楷體" pitchFamily="65" charset="-120"/>
              </a:rPr>
              <a:t>的成見</a:t>
            </a:r>
            <a:r>
              <a:rPr kumimoji="0" lang="zh-TW" altLang="zh-TW" sz="2400" dirty="0" smtClean="0">
                <a:solidFill>
                  <a:prstClr val="black"/>
                </a:solidFill>
                <a:latin typeface="標楷體" pitchFamily="65" charset="-120"/>
                <a:ea typeface="標楷體" pitchFamily="65" charset="-120"/>
              </a:rPr>
              <a:t>或</a:t>
            </a:r>
            <a:r>
              <a:rPr kumimoji="0" lang="zh-TW" altLang="en-US" sz="2400" dirty="0">
                <a:solidFill>
                  <a:prstClr val="black"/>
                </a:solidFill>
                <a:latin typeface="標楷體" pitchFamily="65" charset="-120"/>
                <a:ea typeface="標楷體" pitchFamily="65" charset="-120"/>
              </a:rPr>
              <a:t>既</a:t>
            </a:r>
            <a:r>
              <a:rPr kumimoji="0" lang="zh-TW" altLang="zh-TW" sz="2400" dirty="0" smtClean="0">
                <a:solidFill>
                  <a:prstClr val="black"/>
                </a:solidFill>
                <a:latin typeface="標楷體" pitchFamily="65" charset="-120"/>
                <a:ea typeface="標楷體" pitchFamily="65" charset="-120"/>
              </a:rPr>
              <a:t>定</a:t>
            </a:r>
            <a:r>
              <a:rPr kumimoji="0" lang="zh-TW" altLang="zh-TW" sz="2400" dirty="0">
                <a:solidFill>
                  <a:srgbClr val="FF0000"/>
                </a:solidFill>
                <a:latin typeface="標楷體" pitchFamily="65" charset="-120"/>
                <a:ea typeface="標楷體" pitchFamily="65" charset="-120"/>
              </a:rPr>
              <a:t>印象</a:t>
            </a:r>
            <a:r>
              <a:rPr kumimoji="0" lang="zh-TW" altLang="zh-TW" sz="2400" dirty="0">
                <a:solidFill>
                  <a:prstClr val="black"/>
                </a:solidFill>
                <a:latin typeface="標楷體" pitchFamily="65" charset="-120"/>
                <a:ea typeface="標楷體" pitchFamily="65" charset="-120"/>
              </a:rPr>
              <a:t>。</a:t>
            </a: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(2)</a:t>
            </a:r>
            <a:r>
              <a:rPr kumimoji="0" lang="zh-TW" altLang="zh-TW" sz="2400" dirty="0">
                <a:solidFill>
                  <a:prstClr val="black"/>
                </a:solidFill>
                <a:latin typeface="標楷體" pitchFamily="65" charset="-120"/>
                <a:ea typeface="標楷體" pitchFamily="65" charset="-120"/>
              </a:rPr>
              <a:t>能夠</a:t>
            </a:r>
            <a:r>
              <a:rPr kumimoji="0" lang="zh-TW" altLang="zh-TW" sz="2400" dirty="0">
                <a:solidFill>
                  <a:srgbClr val="FF0000"/>
                </a:solidFill>
                <a:latin typeface="標楷體" pitchFamily="65" charset="-120"/>
                <a:ea typeface="標楷體" pitchFamily="65" charset="-120"/>
              </a:rPr>
              <a:t>明確回應</a:t>
            </a:r>
            <a:r>
              <a:rPr kumimoji="0" lang="zh-TW" altLang="zh-TW" sz="2400" dirty="0">
                <a:solidFill>
                  <a:prstClr val="black"/>
                </a:solidFill>
                <a:latin typeface="標楷體" pitchFamily="65" charset="-120"/>
                <a:ea typeface="標楷體" pitchFamily="65" charset="-120"/>
              </a:rPr>
              <a:t>學生對於評分高低的疑問。</a:t>
            </a: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(3)</a:t>
            </a:r>
            <a:r>
              <a:rPr kumimoji="0" lang="zh-TW" altLang="zh-TW" sz="2400" dirty="0">
                <a:solidFill>
                  <a:prstClr val="black"/>
                </a:solidFill>
                <a:latin typeface="標楷體" pitchFamily="65" charset="-120"/>
                <a:ea typeface="標楷體" pitchFamily="65" charset="-120"/>
              </a:rPr>
              <a:t>能夠</a:t>
            </a:r>
            <a:r>
              <a:rPr kumimoji="0" lang="zh-TW" altLang="zh-TW" sz="2400" dirty="0">
                <a:solidFill>
                  <a:srgbClr val="FF0000"/>
                </a:solidFill>
                <a:latin typeface="標楷體" pitchFamily="65" charset="-120"/>
                <a:ea typeface="標楷體" pitchFamily="65" charset="-120"/>
              </a:rPr>
              <a:t>節省</a:t>
            </a:r>
            <a:r>
              <a:rPr kumimoji="0" lang="zh-TW" altLang="zh-TW" sz="2400" dirty="0">
                <a:solidFill>
                  <a:prstClr val="black"/>
                </a:solidFill>
                <a:latin typeface="標楷體" pitchFamily="65" charset="-120"/>
                <a:ea typeface="標楷體" pitchFamily="65" charset="-120"/>
              </a:rPr>
              <a:t>教師在</a:t>
            </a:r>
            <a:r>
              <a:rPr kumimoji="0" lang="zh-TW" altLang="zh-TW" sz="2400" dirty="0">
                <a:solidFill>
                  <a:srgbClr val="FF0000"/>
                </a:solidFill>
                <a:latin typeface="標楷體" pitchFamily="65" charset="-120"/>
                <a:ea typeface="標楷體" pitchFamily="65" charset="-120"/>
              </a:rPr>
              <a:t>評估作業</a:t>
            </a:r>
            <a:r>
              <a:rPr kumimoji="0" lang="zh-TW" altLang="zh-TW" sz="2400" dirty="0">
                <a:solidFill>
                  <a:prstClr val="black"/>
                </a:solidFill>
                <a:latin typeface="標楷體" pitchFamily="65" charset="-120"/>
                <a:ea typeface="標楷體" pitchFamily="65" charset="-120"/>
              </a:rPr>
              <a:t>及</a:t>
            </a:r>
            <a:r>
              <a:rPr kumimoji="0" lang="zh-TW" altLang="zh-TW" sz="2400" dirty="0">
                <a:solidFill>
                  <a:srgbClr val="FF0000"/>
                </a:solidFill>
                <a:latin typeface="標楷體" pitchFamily="65" charset="-120"/>
                <a:ea typeface="標楷體" pitchFamily="65" charset="-120"/>
              </a:rPr>
              <a:t>提供回饋</a:t>
            </a:r>
            <a:r>
              <a:rPr kumimoji="0" lang="zh-TW" altLang="zh-TW" sz="2400" dirty="0">
                <a:solidFill>
                  <a:prstClr val="black"/>
                </a:solidFill>
                <a:latin typeface="標楷體" pitchFamily="65" charset="-120"/>
                <a:ea typeface="標楷體" pitchFamily="65" charset="-120"/>
              </a:rPr>
              <a:t>所需時間。</a:t>
            </a: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(4)</a:t>
            </a:r>
            <a:r>
              <a:rPr kumimoji="0" lang="zh-TW" altLang="zh-TW" sz="2400" dirty="0">
                <a:solidFill>
                  <a:prstClr val="black"/>
                </a:solidFill>
                <a:latin typeface="標楷體" pitchFamily="65" charset="-120"/>
                <a:ea typeface="標楷體" pitchFamily="65" charset="-120"/>
              </a:rPr>
              <a:t>能夠幫助教師</a:t>
            </a:r>
            <a:r>
              <a:rPr kumimoji="0" lang="zh-TW" altLang="zh-TW" sz="2400" dirty="0">
                <a:solidFill>
                  <a:srgbClr val="FF0000"/>
                </a:solidFill>
                <a:latin typeface="標楷體" pitchFamily="65" charset="-120"/>
                <a:ea typeface="標楷體" pitchFamily="65" charset="-120"/>
              </a:rPr>
              <a:t>檢視</a:t>
            </a:r>
            <a:r>
              <a:rPr kumimoji="0" lang="zh-TW" altLang="zh-TW" sz="2400" dirty="0">
                <a:solidFill>
                  <a:prstClr val="black"/>
                </a:solidFill>
                <a:latin typeface="標楷體" pitchFamily="65" charset="-120"/>
                <a:ea typeface="標楷體" pitchFamily="65" charset="-120"/>
              </a:rPr>
              <a:t>並</a:t>
            </a:r>
            <a:r>
              <a:rPr kumimoji="0" lang="zh-TW" altLang="zh-TW" sz="2400" dirty="0">
                <a:solidFill>
                  <a:srgbClr val="FF0000"/>
                </a:solidFill>
                <a:latin typeface="標楷體" pitchFamily="65" charset="-120"/>
                <a:ea typeface="標楷體" pitchFamily="65" charset="-120"/>
              </a:rPr>
              <a:t>調整</a:t>
            </a:r>
            <a:r>
              <a:rPr kumimoji="0" lang="zh-TW" altLang="zh-TW" sz="2400" dirty="0">
                <a:solidFill>
                  <a:prstClr val="black"/>
                </a:solidFill>
                <a:latin typeface="標楷體" pitchFamily="65" charset="-120"/>
                <a:ea typeface="標楷體" pitchFamily="65" charset="-120"/>
              </a:rPr>
              <a:t>課程目標與教學行為。</a:t>
            </a:r>
          </a:p>
          <a:p>
            <a:pPr marL="342900" indent="-342900" eaLnBrk="1" fontAlgn="auto" hangingPunct="1">
              <a:spcBef>
                <a:spcPct val="20000"/>
              </a:spcBef>
              <a:spcAft>
                <a:spcPts val="0"/>
              </a:spcAft>
              <a:defRPr/>
            </a:pPr>
            <a:endParaRPr kumimoji="0" lang="zh-TW" altLang="en-US" sz="3200" dirty="0">
              <a:solidFill>
                <a:prstClr val="black"/>
              </a:solidFill>
              <a:latin typeface="Calibri"/>
              <a:ea typeface="新細明體"/>
            </a:endParaRPr>
          </a:p>
        </p:txBody>
      </p:sp>
      <p:sp>
        <p:nvSpPr>
          <p:cNvPr id="4" name="內容版面配置區 2"/>
          <p:cNvSpPr txBox="1">
            <a:spLocks/>
          </p:cNvSpPr>
          <p:nvPr/>
        </p:nvSpPr>
        <p:spPr>
          <a:xfrm>
            <a:off x="4716016" y="1600200"/>
            <a:ext cx="3999359" cy="4471988"/>
          </a:xfrm>
          <a:prstGeom prst="rect">
            <a:avLst/>
          </a:prstGeom>
          <a:solidFill>
            <a:schemeClr val="accent4">
              <a:lumMod val="20000"/>
              <a:lumOff val="80000"/>
              <a:alpha val="67000"/>
            </a:schemeClr>
          </a:solidFill>
        </p:spPr>
        <p:txBody>
          <a:bodyPr>
            <a:normAutofit/>
          </a:bodyPr>
          <a:lstStyle/>
          <a:p>
            <a:pPr marL="342900" indent="-342900" fontAlgn="auto">
              <a:spcBef>
                <a:spcPct val="20000"/>
              </a:spcBef>
              <a:spcAft>
                <a:spcPts val="600"/>
              </a:spcAft>
              <a:buFont typeface="Arial" pitchFamily="34" charset="0"/>
              <a:buNone/>
              <a:defRPr/>
            </a:pPr>
            <a:r>
              <a:rPr kumimoji="0" lang="zh-TW" altLang="en-US" sz="2800" b="1" u="sng" dirty="0">
                <a:solidFill>
                  <a:srgbClr val="0070C0"/>
                </a:solidFill>
                <a:latin typeface="Calibri"/>
                <a:ea typeface="新細明體"/>
              </a:rPr>
              <a:t>對</a:t>
            </a:r>
            <a:r>
              <a:rPr kumimoji="0" lang="zh-TW" altLang="en-US" sz="2800" b="1" u="sng" dirty="0">
                <a:solidFill>
                  <a:srgbClr val="FF0000"/>
                </a:solidFill>
                <a:latin typeface="Calibri"/>
                <a:ea typeface="新細明體"/>
              </a:rPr>
              <a:t>學生</a:t>
            </a:r>
            <a:r>
              <a:rPr kumimoji="0" lang="zh-TW" altLang="en-US" sz="2800" b="1" u="sng" dirty="0">
                <a:solidFill>
                  <a:srgbClr val="0070C0"/>
                </a:solidFill>
                <a:latin typeface="Calibri"/>
                <a:ea typeface="新細明體"/>
              </a:rPr>
              <a:t>而言</a:t>
            </a:r>
            <a:endParaRPr kumimoji="0" lang="en-US" altLang="zh-TW" sz="2400" dirty="0">
              <a:solidFill>
                <a:prstClr val="black"/>
              </a:solidFill>
              <a:latin typeface="Calibri"/>
              <a:ea typeface="新細明體"/>
            </a:endParaRPr>
          </a:p>
          <a:p>
            <a:pPr marL="342900" indent="-342900" fontAlgn="auto">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(1)</a:t>
            </a:r>
            <a:r>
              <a:rPr kumimoji="0" lang="zh-TW" altLang="zh-TW" sz="2400" dirty="0">
                <a:solidFill>
                  <a:prstClr val="black"/>
                </a:solidFill>
                <a:latin typeface="標楷體" pitchFamily="65" charset="-120"/>
                <a:ea typeface="標楷體" pitchFamily="65" charset="-120"/>
              </a:rPr>
              <a:t>知道成績的</a:t>
            </a:r>
            <a:r>
              <a:rPr kumimoji="0" lang="zh-TW" altLang="zh-TW" sz="2400" dirty="0">
                <a:solidFill>
                  <a:srgbClr val="FF0000"/>
                </a:solidFill>
                <a:latin typeface="標楷體" pitchFamily="65" charset="-120"/>
                <a:ea typeface="標楷體" pitchFamily="65" charset="-120"/>
              </a:rPr>
              <a:t>評量標準</a:t>
            </a:r>
            <a:r>
              <a:rPr kumimoji="0" lang="zh-TW" altLang="zh-TW" sz="2400" dirty="0">
                <a:solidFill>
                  <a:prstClr val="black"/>
                </a:solidFill>
                <a:latin typeface="標楷體" pitchFamily="65" charset="-120"/>
                <a:ea typeface="標楷體" pitchFamily="65" charset="-120"/>
              </a:rPr>
              <a:t>及</a:t>
            </a:r>
            <a:r>
              <a:rPr kumimoji="0" lang="zh-TW" altLang="zh-TW" sz="2400" dirty="0">
                <a:solidFill>
                  <a:srgbClr val="FF0000"/>
                </a:solidFill>
                <a:latin typeface="標楷體" pitchFamily="65" charset="-120"/>
                <a:ea typeface="標楷體" pitchFamily="65" charset="-120"/>
              </a:rPr>
              <a:t>各等級範圍</a:t>
            </a:r>
            <a:r>
              <a:rPr kumimoji="0" lang="zh-TW" altLang="zh-TW" sz="2400" dirty="0">
                <a:solidFill>
                  <a:prstClr val="black"/>
                </a:solidFill>
                <a:latin typeface="標楷體" pitchFamily="65" charset="-120"/>
                <a:ea typeface="標楷體" pitchFamily="65" charset="-120"/>
              </a:rPr>
              <a:t>，引導正確有效學習。</a:t>
            </a:r>
          </a:p>
          <a:p>
            <a:pPr marL="342900" indent="-342900" fontAlgn="auto">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(2)</a:t>
            </a:r>
            <a:r>
              <a:rPr kumimoji="0" lang="zh-TW" altLang="zh-TW" sz="2400" dirty="0">
                <a:solidFill>
                  <a:prstClr val="black"/>
                </a:solidFill>
                <a:latin typeface="標楷體" pitchFamily="65" charset="-120"/>
                <a:ea typeface="標楷體" pitchFamily="65" charset="-120"/>
              </a:rPr>
              <a:t>可藉此知道自己的</a:t>
            </a:r>
            <a:r>
              <a:rPr kumimoji="0" lang="zh-TW" altLang="zh-TW" sz="2400" dirty="0">
                <a:solidFill>
                  <a:srgbClr val="FF0000"/>
                </a:solidFill>
                <a:latin typeface="標楷體" pitchFamily="65" charset="-120"/>
                <a:ea typeface="標楷體" pitchFamily="65" charset="-120"/>
              </a:rPr>
              <a:t>優缺點</a:t>
            </a:r>
            <a:r>
              <a:rPr kumimoji="0" lang="zh-TW" altLang="zh-TW" sz="2400" dirty="0">
                <a:solidFill>
                  <a:prstClr val="black"/>
                </a:solidFill>
                <a:latin typeface="標楷體" pitchFamily="65" charset="-120"/>
                <a:ea typeface="標楷體" pitchFamily="65" charset="-120"/>
              </a:rPr>
              <a:t>，及未來應該朝何種方向</a:t>
            </a:r>
            <a:r>
              <a:rPr kumimoji="0" lang="zh-TW" altLang="zh-TW" sz="2400" dirty="0">
                <a:solidFill>
                  <a:srgbClr val="FF0000"/>
                </a:solidFill>
                <a:latin typeface="標楷體" pitchFamily="65" charset="-120"/>
                <a:ea typeface="標楷體" pitchFamily="65" charset="-120"/>
              </a:rPr>
              <a:t>改進</a:t>
            </a:r>
            <a:r>
              <a:rPr kumimoji="0" lang="zh-TW" altLang="zh-TW" sz="2400" dirty="0">
                <a:solidFill>
                  <a:prstClr val="black"/>
                </a:solidFill>
                <a:latin typeface="標楷體" pitchFamily="65" charset="-120"/>
                <a:ea typeface="標楷體" pitchFamily="65" charset="-120"/>
              </a:rPr>
              <a:t>。</a:t>
            </a:r>
          </a:p>
          <a:p>
            <a:pPr marL="342900" indent="-342900" fontAlgn="auto">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(3)</a:t>
            </a:r>
            <a:r>
              <a:rPr kumimoji="0" lang="zh-TW" altLang="zh-TW" sz="2400" dirty="0">
                <a:solidFill>
                  <a:prstClr val="black"/>
                </a:solidFill>
                <a:latin typeface="標楷體" pitchFamily="65" charset="-120"/>
                <a:ea typeface="標楷體" pitchFamily="65" charset="-120"/>
              </a:rPr>
              <a:t>可發展</a:t>
            </a:r>
            <a:r>
              <a:rPr kumimoji="0" lang="zh-TW" altLang="zh-TW" sz="2400" dirty="0">
                <a:solidFill>
                  <a:srgbClr val="FF0000"/>
                </a:solidFill>
                <a:latin typeface="標楷體" pitchFamily="65" charset="-120"/>
                <a:ea typeface="標楷體" pitchFamily="65" charset="-120"/>
              </a:rPr>
              <a:t>自我評估</a:t>
            </a:r>
            <a:r>
              <a:rPr kumimoji="0" lang="zh-TW" altLang="zh-TW" sz="2400" dirty="0">
                <a:solidFill>
                  <a:prstClr val="black"/>
                </a:solidFill>
                <a:latin typeface="標楷體" pitchFamily="65" charset="-120"/>
                <a:ea typeface="標楷體" pitchFamily="65" charset="-120"/>
              </a:rPr>
              <a:t>的能力，並為自己的學習</a:t>
            </a:r>
            <a:r>
              <a:rPr kumimoji="0" lang="zh-TW" altLang="zh-TW" sz="2400" dirty="0" smtClean="0">
                <a:solidFill>
                  <a:prstClr val="black"/>
                </a:solidFill>
                <a:latin typeface="標楷體" pitchFamily="65" charset="-120"/>
                <a:ea typeface="標楷體" pitchFamily="65" charset="-120"/>
              </a:rPr>
              <a:t>負</a:t>
            </a:r>
            <a:r>
              <a:rPr kumimoji="0" lang="zh-TW" altLang="en-US" sz="2400" dirty="0" smtClean="0">
                <a:solidFill>
                  <a:prstClr val="black"/>
                </a:solidFill>
                <a:latin typeface="標楷體" pitchFamily="65" charset="-120"/>
                <a:ea typeface="標楷體" pitchFamily="65" charset="-120"/>
              </a:rPr>
              <a:t>責</a:t>
            </a:r>
            <a:r>
              <a:rPr kumimoji="0" lang="zh-TW" altLang="zh-TW" sz="2400" dirty="0" smtClean="0">
                <a:solidFill>
                  <a:prstClr val="black"/>
                </a:solidFill>
                <a:latin typeface="標楷體" pitchFamily="65" charset="-120"/>
                <a:ea typeface="標楷體" pitchFamily="65" charset="-120"/>
              </a:rPr>
              <a:t>。</a:t>
            </a:r>
            <a:endParaRPr kumimoji="0" lang="zh-TW" altLang="en-US" sz="3200" dirty="0">
              <a:solidFill>
                <a:prstClr val="black"/>
              </a:solidFill>
              <a:latin typeface="標楷體" pitchFamily="65" charset="-120"/>
              <a:ea typeface="標楷體" pitchFamily="65" charset="-120"/>
            </a:endParaRPr>
          </a:p>
        </p:txBody>
      </p:sp>
    </p:spTree>
    <p:extLst>
      <p:ext uri="{BB962C8B-B14F-4D97-AF65-F5344CB8AC3E}">
        <p14:creationId xmlns:p14="http://schemas.microsoft.com/office/powerpoint/2010/main" xmlns="" val="26297311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167"/>
          <p:cNvGrpSpPr/>
          <p:nvPr/>
        </p:nvGrpSpPr>
        <p:grpSpPr>
          <a:xfrm>
            <a:off x="3821923" y="1380036"/>
            <a:ext cx="1398149" cy="4209204"/>
            <a:chOff x="3821923" y="1380036"/>
            <a:chExt cx="1398149" cy="4209204"/>
          </a:xfrm>
        </p:grpSpPr>
        <p:sp>
          <p:nvSpPr>
            <p:cNvPr id="167" name="橢圓 166"/>
            <p:cNvSpPr/>
            <p:nvPr/>
          </p:nvSpPr>
          <p:spPr>
            <a:xfrm>
              <a:off x="3821923" y="1628800"/>
              <a:ext cx="1398149" cy="396044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Text Box 5"/>
            <p:cNvSpPr txBox="1">
              <a:spLocks noChangeArrowheads="1"/>
            </p:cNvSpPr>
            <p:nvPr/>
          </p:nvSpPr>
          <p:spPr bwMode="auto">
            <a:xfrm>
              <a:off x="4151665" y="1380036"/>
              <a:ext cx="738664" cy="4074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square" lIns="91440" tIns="45720" rIns="91440" bIns="45720" numCol="1" anchor="t" anchorCtr="0" compatLnSpc="1">
              <a:prstTxWarp prst="textNoShape">
                <a:avLst/>
              </a:prstTxWarp>
              <a:spAutoFit/>
            </a:bodyPr>
            <a:lstStyle/>
            <a:p>
              <a:pPr lvl="0" algn="r" eaLnBrk="1" hangingPunct="1"/>
              <a:r>
                <a:rPr lang="zh-TW" altLang="en-US" sz="3600" b="1" dirty="0">
                  <a:solidFill>
                    <a:srgbClr val="984807"/>
                  </a:solidFill>
                  <a:latin typeface="Times New Roman" pitchFamily="18" charset="0"/>
                  <a:ea typeface="標楷體" pitchFamily="65" charset="-120"/>
                  <a:cs typeface="Times New Roman" pitchFamily="18" charset="0"/>
                </a:rPr>
                <a:t>基準與規準的建立</a:t>
              </a:r>
              <a:endParaRPr kumimoji="1" lang="zh-TW" altLang="zh-TW" sz="3600" b="0" i="0"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4" name="Group 6"/>
          <p:cNvGrpSpPr>
            <a:grpSpLocks/>
          </p:cNvGrpSpPr>
          <p:nvPr/>
        </p:nvGrpSpPr>
        <p:grpSpPr bwMode="auto">
          <a:xfrm>
            <a:off x="5076056" y="1484784"/>
            <a:ext cx="3885670" cy="530225"/>
            <a:chOff x="1698" y="1437"/>
            <a:chExt cx="3880" cy="334"/>
          </a:xfrm>
        </p:grpSpPr>
        <p:sp>
          <p:nvSpPr>
            <p:cNvPr id="49" name="AutoShape 7"/>
            <p:cNvSpPr>
              <a:spLocks noChangeArrowheads="1"/>
            </p:cNvSpPr>
            <p:nvPr/>
          </p:nvSpPr>
          <p:spPr bwMode="gray">
            <a:xfrm>
              <a:off x="1931" y="1437"/>
              <a:ext cx="3040" cy="334"/>
            </a:xfrm>
            <a:prstGeom prst="roundRect">
              <a:avLst>
                <a:gd name="adj" fmla="val 50000"/>
              </a:avLst>
            </a:prstGeom>
            <a:gradFill rotWithShape="0">
              <a:gsLst>
                <a:gs pos="0">
                  <a:srgbClr val="33CCFF"/>
                </a:gs>
                <a:gs pos="100000">
                  <a:schemeClr val="bg1">
                    <a:alpha val="50000"/>
                  </a:scheme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5" name="Group 8"/>
            <p:cNvGrpSpPr>
              <a:grpSpLocks/>
            </p:cNvGrpSpPr>
            <p:nvPr/>
          </p:nvGrpSpPr>
          <p:grpSpPr bwMode="auto">
            <a:xfrm>
              <a:off x="1698" y="1447"/>
              <a:ext cx="316" cy="316"/>
              <a:chOff x="1583" y="1494"/>
              <a:chExt cx="526" cy="526"/>
            </a:xfrm>
          </p:grpSpPr>
          <p:sp>
            <p:nvSpPr>
              <p:cNvPr id="53" name="Oval 9"/>
              <p:cNvSpPr>
                <a:spLocks noChangeArrowheads="1"/>
              </p:cNvSpPr>
              <p:nvPr/>
            </p:nvSpPr>
            <p:spPr bwMode="gray">
              <a:xfrm>
                <a:off x="1583" y="1494"/>
                <a:ext cx="526" cy="526"/>
              </a:xfrm>
              <a:prstGeom prst="ellipse">
                <a:avLst/>
              </a:prstGeom>
              <a:solidFill>
                <a:srgbClr val="33CCFF"/>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4" name="Oval 1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5" name="Oval 1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6" name="Oval 1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7" name="Oval 1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51" name="Text Box 14"/>
            <p:cNvSpPr txBox="1">
              <a:spLocks noChangeArrowheads="1"/>
            </p:cNvSpPr>
            <p:nvPr/>
          </p:nvSpPr>
          <p:spPr bwMode="auto">
            <a:xfrm>
              <a:off x="1748" y="1481"/>
              <a:ext cx="19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1</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2" name="Text Box 15"/>
            <p:cNvSpPr txBox="1">
              <a:spLocks noChangeArrowheads="1"/>
            </p:cNvSpPr>
            <p:nvPr/>
          </p:nvSpPr>
          <p:spPr bwMode="auto">
            <a:xfrm>
              <a:off x="2064" y="1491"/>
              <a:ext cx="3514"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eaLnBrk="1" hangingPunct="1"/>
              <a:r>
                <a:rPr lang="zh-TW" altLang="en-US" sz="2000" dirty="0">
                  <a:latin typeface="微軟正黑體" pitchFamily="34" charset="-120"/>
                  <a:ea typeface="微軟正黑體" pitchFamily="34" charset="-120"/>
                </a:rPr>
                <a:t>選擇最適合本課程學習的目標</a:t>
              </a:r>
              <a:endParaRPr kumimoji="1"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grpSp>
      <p:grpSp>
        <p:nvGrpSpPr>
          <p:cNvPr id="6" name="Group 16"/>
          <p:cNvGrpSpPr>
            <a:grpSpLocks/>
          </p:cNvGrpSpPr>
          <p:nvPr/>
        </p:nvGrpSpPr>
        <p:grpSpPr bwMode="auto">
          <a:xfrm>
            <a:off x="5330427" y="2313118"/>
            <a:ext cx="3615275" cy="528638"/>
            <a:chOff x="1952" y="1896"/>
            <a:chExt cx="3610" cy="333"/>
          </a:xfrm>
        </p:grpSpPr>
        <p:sp>
          <p:nvSpPr>
            <p:cNvPr id="40" name="AutoShape 17"/>
            <p:cNvSpPr>
              <a:spLocks noChangeArrowheads="1"/>
            </p:cNvSpPr>
            <p:nvPr/>
          </p:nvSpPr>
          <p:spPr bwMode="gray">
            <a:xfrm>
              <a:off x="2185" y="1896"/>
              <a:ext cx="3041" cy="333"/>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8" name="Group 18"/>
            <p:cNvGrpSpPr>
              <a:grpSpLocks/>
            </p:cNvGrpSpPr>
            <p:nvPr/>
          </p:nvGrpSpPr>
          <p:grpSpPr bwMode="auto">
            <a:xfrm>
              <a:off x="1952" y="1906"/>
              <a:ext cx="316" cy="316"/>
              <a:chOff x="1583" y="1494"/>
              <a:chExt cx="526" cy="526"/>
            </a:xfrm>
          </p:grpSpPr>
          <p:sp>
            <p:nvSpPr>
              <p:cNvPr id="44" name="Oval 1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5" name="Oval 2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6" name="Oval 2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7" name="Oval 2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8" name="Oval 2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42" name="Text Box 24"/>
            <p:cNvSpPr txBox="1">
              <a:spLocks noChangeArrowheads="1"/>
            </p:cNvSpPr>
            <p:nvPr/>
          </p:nvSpPr>
          <p:spPr bwMode="auto">
            <a:xfrm>
              <a:off x="2010" y="1950"/>
              <a:ext cx="19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2</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3" name="Text Box 25"/>
            <p:cNvSpPr txBox="1">
              <a:spLocks noChangeArrowheads="1"/>
            </p:cNvSpPr>
            <p:nvPr/>
          </p:nvSpPr>
          <p:spPr bwMode="auto">
            <a:xfrm>
              <a:off x="2304" y="1950"/>
              <a:ext cx="3258"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根據學習目標發展評量項目</a:t>
              </a:r>
            </a:p>
          </p:txBody>
        </p:sp>
      </p:grpSp>
      <p:grpSp>
        <p:nvGrpSpPr>
          <p:cNvPr id="9" name="Group 26"/>
          <p:cNvGrpSpPr>
            <a:grpSpLocks/>
          </p:cNvGrpSpPr>
          <p:nvPr/>
        </p:nvGrpSpPr>
        <p:grpSpPr bwMode="auto">
          <a:xfrm>
            <a:off x="5384506" y="3100511"/>
            <a:ext cx="3352892" cy="544513"/>
            <a:chOff x="2006" y="2364"/>
            <a:chExt cx="3348" cy="343"/>
          </a:xfrm>
        </p:grpSpPr>
        <p:sp>
          <p:nvSpPr>
            <p:cNvPr id="31" name="AutoShape 27"/>
            <p:cNvSpPr>
              <a:spLocks noChangeArrowheads="1"/>
            </p:cNvSpPr>
            <p:nvPr/>
          </p:nvSpPr>
          <p:spPr bwMode="gray">
            <a:xfrm>
              <a:off x="2240" y="2374"/>
              <a:ext cx="3040" cy="333"/>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0" name="Group 28"/>
            <p:cNvGrpSpPr>
              <a:grpSpLocks/>
            </p:cNvGrpSpPr>
            <p:nvPr/>
          </p:nvGrpSpPr>
          <p:grpSpPr bwMode="auto">
            <a:xfrm>
              <a:off x="2006" y="2364"/>
              <a:ext cx="316" cy="316"/>
              <a:chOff x="1583" y="1494"/>
              <a:chExt cx="526" cy="526"/>
            </a:xfrm>
          </p:grpSpPr>
          <p:sp>
            <p:nvSpPr>
              <p:cNvPr id="35" name="Oval 2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6" name="Oval 3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7" name="Oval 3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8" name="Oval 3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9" name="Oval 3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33" name="Text Box 34"/>
            <p:cNvSpPr txBox="1">
              <a:spLocks noChangeArrowheads="1"/>
            </p:cNvSpPr>
            <p:nvPr/>
          </p:nvSpPr>
          <p:spPr bwMode="auto">
            <a:xfrm>
              <a:off x="2064" y="2407"/>
              <a:ext cx="19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Arial" pitchFamily="34" charset="0"/>
                  <a:ea typeface="新細明體" pitchFamily="18" charset="-120"/>
                  <a:cs typeface="新細明體" pitchFamily="18" charset="-120"/>
                </a:rPr>
                <a:t>3</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4" name="Text Box 35"/>
            <p:cNvSpPr txBox="1">
              <a:spLocks noChangeArrowheads="1"/>
            </p:cNvSpPr>
            <p:nvPr/>
          </p:nvSpPr>
          <p:spPr bwMode="auto">
            <a:xfrm>
              <a:off x="2352" y="2416"/>
              <a:ext cx="3002"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zh-TW" altLang="en-US" sz="2000" dirty="0">
                  <a:latin typeface="微軟正黑體" pitchFamily="34" charset="-120"/>
                  <a:ea typeface="微軟正黑體" pitchFamily="34" charset="-120"/>
                </a:rPr>
                <a:t>建立定義清楚的評估標準</a:t>
              </a:r>
            </a:p>
          </p:txBody>
        </p:sp>
      </p:grpSp>
      <p:grpSp>
        <p:nvGrpSpPr>
          <p:cNvPr id="11" name="Group 36"/>
          <p:cNvGrpSpPr>
            <a:grpSpLocks/>
          </p:cNvGrpSpPr>
          <p:nvPr/>
        </p:nvGrpSpPr>
        <p:grpSpPr bwMode="auto">
          <a:xfrm>
            <a:off x="5369016" y="3912276"/>
            <a:ext cx="3871649" cy="1172908"/>
            <a:chOff x="1952" y="2812"/>
            <a:chExt cx="3866" cy="496"/>
          </a:xfrm>
        </p:grpSpPr>
        <p:sp>
          <p:nvSpPr>
            <p:cNvPr id="22" name="AutoShape 37"/>
            <p:cNvSpPr>
              <a:spLocks noChangeArrowheads="1"/>
            </p:cNvSpPr>
            <p:nvPr/>
          </p:nvSpPr>
          <p:spPr bwMode="gray">
            <a:xfrm>
              <a:off x="2185" y="2812"/>
              <a:ext cx="3041" cy="334"/>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2" name="Group 38"/>
            <p:cNvGrpSpPr>
              <a:grpSpLocks/>
            </p:cNvGrpSpPr>
            <p:nvPr/>
          </p:nvGrpSpPr>
          <p:grpSpPr bwMode="auto">
            <a:xfrm>
              <a:off x="1952" y="2822"/>
              <a:ext cx="316" cy="316"/>
              <a:chOff x="1583" y="1494"/>
              <a:chExt cx="526" cy="526"/>
            </a:xfrm>
          </p:grpSpPr>
          <p:sp>
            <p:nvSpPr>
              <p:cNvPr id="26" name="Oval 3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27" name="Oval 4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28" name="Oval 4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29" name="Oval 4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0" name="Oval 4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24" name="Text Box 44"/>
            <p:cNvSpPr txBox="1">
              <a:spLocks noChangeArrowheads="1"/>
            </p:cNvSpPr>
            <p:nvPr/>
          </p:nvSpPr>
          <p:spPr bwMode="auto">
            <a:xfrm>
              <a:off x="2010" y="2866"/>
              <a:ext cx="19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Arial" pitchFamily="34" charset="0"/>
                  <a:ea typeface="新細明體" pitchFamily="18" charset="-120"/>
                  <a:cs typeface="新細明體" pitchFamily="18" charset="-120"/>
                </a:rPr>
                <a:t>4</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5" name="Text Box 45"/>
            <p:cNvSpPr txBox="1">
              <a:spLocks noChangeArrowheads="1"/>
            </p:cNvSpPr>
            <p:nvPr/>
          </p:nvSpPr>
          <p:spPr bwMode="auto">
            <a:xfrm>
              <a:off x="2304" y="2862"/>
              <a:ext cx="3514" cy="446"/>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決定三或四個不同等級的標準</a:t>
              </a:r>
              <a:endParaRPr lang="en-US" altLang="zh-TW" sz="2000" dirty="0">
                <a:latin typeface="微軟正黑體" pitchFamily="34" charset="-120"/>
                <a:ea typeface="微軟正黑體" pitchFamily="34" charset="-120"/>
              </a:endParaRPr>
            </a:p>
            <a:p>
              <a:pPr lvl="0"/>
              <a:r>
                <a:rPr lang="zh-TW" altLang="en-US" sz="2000" dirty="0">
                  <a:latin typeface="微軟正黑體" pitchFamily="34" charset="-120"/>
                  <a:ea typeface="微軟正黑體" pitchFamily="34" charset="-120"/>
                </a:rPr>
                <a:t>   如</a:t>
              </a:r>
              <a:r>
                <a:rPr lang="en-US" altLang="zh-TW" sz="2000" dirty="0">
                  <a:latin typeface="微軟正黑體" pitchFamily="34" charset="-120"/>
                  <a:ea typeface="微軟正黑體" pitchFamily="34" charset="-120"/>
                </a:rPr>
                <a:t>: </a:t>
              </a:r>
              <a:r>
                <a:rPr lang="zh-TW" altLang="en-US" sz="2000" dirty="0">
                  <a:latin typeface="微軟正黑體" pitchFamily="34" charset="-120"/>
                  <a:ea typeface="微軟正黑體" pitchFamily="34" charset="-120"/>
                </a:rPr>
                <a:t>優秀、普通、不佳</a:t>
              </a:r>
            </a:p>
          </p:txBody>
        </p:sp>
      </p:grpSp>
      <p:grpSp>
        <p:nvGrpSpPr>
          <p:cNvPr id="13" name="Group 6"/>
          <p:cNvGrpSpPr>
            <a:grpSpLocks/>
          </p:cNvGrpSpPr>
          <p:nvPr/>
        </p:nvGrpSpPr>
        <p:grpSpPr bwMode="auto">
          <a:xfrm>
            <a:off x="150106" y="2066715"/>
            <a:ext cx="3877658" cy="530225"/>
            <a:chOff x="1690" y="1437"/>
            <a:chExt cx="3376" cy="334"/>
          </a:xfrm>
        </p:grpSpPr>
        <p:sp>
          <p:nvSpPr>
            <p:cNvPr id="157" name="AutoShape 7"/>
            <p:cNvSpPr>
              <a:spLocks noChangeArrowheads="1"/>
            </p:cNvSpPr>
            <p:nvPr/>
          </p:nvSpPr>
          <p:spPr bwMode="gray">
            <a:xfrm flipH="1">
              <a:off x="1931" y="1437"/>
              <a:ext cx="3040" cy="334"/>
            </a:xfrm>
            <a:prstGeom prst="roundRect">
              <a:avLst>
                <a:gd name="adj" fmla="val 50000"/>
              </a:avLst>
            </a:prstGeom>
            <a:gradFill flip="none" rotWithShape="1">
              <a:gsLst>
                <a:gs pos="0">
                  <a:srgbClr val="33CCFF"/>
                </a:gs>
                <a:gs pos="100000">
                  <a:schemeClr val="bg1">
                    <a:alpha val="50000"/>
                  </a:schemeClr>
                </a:gs>
              </a:gsLst>
              <a:lin ang="0" scaled="1"/>
              <a:tileRect/>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u="sng"/>
            </a:p>
          </p:txBody>
        </p:sp>
        <p:grpSp>
          <p:nvGrpSpPr>
            <p:cNvPr id="14" name="Group 8"/>
            <p:cNvGrpSpPr>
              <a:grpSpLocks/>
            </p:cNvGrpSpPr>
            <p:nvPr/>
          </p:nvGrpSpPr>
          <p:grpSpPr bwMode="auto">
            <a:xfrm>
              <a:off x="1698" y="1447"/>
              <a:ext cx="316" cy="316"/>
              <a:chOff x="1583" y="1494"/>
              <a:chExt cx="526" cy="526"/>
            </a:xfrm>
          </p:grpSpPr>
          <p:sp>
            <p:nvSpPr>
              <p:cNvPr id="161" name="Oval 9"/>
              <p:cNvSpPr>
                <a:spLocks noChangeArrowheads="1"/>
              </p:cNvSpPr>
              <p:nvPr/>
            </p:nvSpPr>
            <p:spPr bwMode="gray">
              <a:xfrm>
                <a:off x="1583" y="1494"/>
                <a:ext cx="526" cy="526"/>
              </a:xfrm>
              <a:prstGeom prst="ellipse">
                <a:avLst/>
              </a:prstGeom>
              <a:solidFill>
                <a:srgbClr val="33CCFF"/>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2" name="Oval 1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3" name="Oval 1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4" name="Oval 1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5" name="Oval 1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59" name="Text Box 14"/>
            <p:cNvSpPr txBox="1">
              <a:spLocks noChangeArrowheads="1"/>
            </p:cNvSpPr>
            <p:nvPr/>
          </p:nvSpPr>
          <p:spPr bwMode="auto">
            <a:xfrm>
              <a:off x="1690" y="1481"/>
              <a:ext cx="312"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5</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60" name="Text Box 15"/>
            <p:cNvSpPr txBox="1">
              <a:spLocks noChangeArrowheads="1"/>
            </p:cNvSpPr>
            <p:nvPr/>
          </p:nvSpPr>
          <p:spPr bwMode="auto">
            <a:xfrm>
              <a:off x="2064" y="1491"/>
              <a:ext cx="3002"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zh-TW" altLang="en-US" sz="2000" dirty="0">
                  <a:latin typeface="微軟正黑體" pitchFamily="34" charset="-120"/>
                  <a:ea typeface="微軟正黑體" pitchFamily="34" charset="-120"/>
                </a:rPr>
                <a:t>訂出每個等級的分數範圍</a:t>
              </a:r>
            </a:p>
          </p:txBody>
        </p:sp>
      </p:grpSp>
      <p:grpSp>
        <p:nvGrpSpPr>
          <p:cNvPr id="15" name="Group 16"/>
          <p:cNvGrpSpPr>
            <a:grpSpLocks/>
          </p:cNvGrpSpPr>
          <p:nvPr/>
        </p:nvGrpSpPr>
        <p:grpSpPr bwMode="auto">
          <a:xfrm>
            <a:off x="179512" y="2852936"/>
            <a:ext cx="4015495" cy="528638"/>
            <a:chOff x="1952" y="1896"/>
            <a:chExt cx="3610" cy="333"/>
          </a:xfrm>
        </p:grpSpPr>
        <p:sp>
          <p:nvSpPr>
            <p:cNvPr id="148" name="AutoShape 17"/>
            <p:cNvSpPr>
              <a:spLocks noChangeArrowheads="1"/>
            </p:cNvSpPr>
            <p:nvPr/>
          </p:nvSpPr>
          <p:spPr bwMode="gray">
            <a:xfrm>
              <a:off x="2185" y="1896"/>
              <a:ext cx="3041" cy="333"/>
            </a:xfrm>
            <a:prstGeom prst="roundRect">
              <a:avLst>
                <a:gd name="adj" fmla="val 50000"/>
              </a:avLst>
            </a:prstGeom>
            <a:gradFill flip="none" rotWithShape="1">
              <a:gsLst>
                <a:gs pos="0">
                  <a:srgbClr val="00CCFF"/>
                </a:gs>
                <a:gs pos="100000">
                  <a:schemeClr val="bg1">
                    <a:alpha val="50000"/>
                  </a:schemeClr>
                </a:gs>
              </a:gsLst>
              <a:lin ang="10800000" scaled="1"/>
              <a:tileRect/>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6" name="Group 18"/>
            <p:cNvGrpSpPr>
              <a:grpSpLocks/>
            </p:cNvGrpSpPr>
            <p:nvPr/>
          </p:nvGrpSpPr>
          <p:grpSpPr bwMode="auto">
            <a:xfrm>
              <a:off x="1952" y="1906"/>
              <a:ext cx="316" cy="316"/>
              <a:chOff x="1583" y="1494"/>
              <a:chExt cx="526" cy="526"/>
            </a:xfrm>
          </p:grpSpPr>
          <p:sp>
            <p:nvSpPr>
              <p:cNvPr id="152" name="Oval 1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3" name="Oval 2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4" name="Oval 2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5" name="Oval 2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6" name="Oval 2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50" name="Text Box 24"/>
            <p:cNvSpPr txBox="1">
              <a:spLocks noChangeArrowheads="1"/>
            </p:cNvSpPr>
            <p:nvPr/>
          </p:nvSpPr>
          <p:spPr bwMode="auto">
            <a:xfrm>
              <a:off x="1952" y="1950"/>
              <a:ext cx="312"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6</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51" name="Text Box 25"/>
            <p:cNvSpPr txBox="1">
              <a:spLocks noChangeArrowheads="1"/>
            </p:cNvSpPr>
            <p:nvPr/>
          </p:nvSpPr>
          <p:spPr bwMode="auto">
            <a:xfrm>
              <a:off x="2304" y="1950"/>
              <a:ext cx="3258"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敘述的文字要淺顯易懂明確</a:t>
              </a:r>
            </a:p>
          </p:txBody>
        </p:sp>
      </p:grpSp>
      <p:grpSp>
        <p:nvGrpSpPr>
          <p:cNvPr id="17" name="Group 26"/>
          <p:cNvGrpSpPr>
            <a:grpSpLocks/>
          </p:cNvGrpSpPr>
          <p:nvPr/>
        </p:nvGrpSpPr>
        <p:grpSpPr bwMode="auto">
          <a:xfrm>
            <a:off x="172878" y="3717032"/>
            <a:ext cx="4054429" cy="528638"/>
            <a:chOff x="2006" y="2354"/>
            <a:chExt cx="3604" cy="333"/>
          </a:xfrm>
        </p:grpSpPr>
        <p:sp>
          <p:nvSpPr>
            <p:cNvPr id="139" name="AutoShape 27"/>
            <p:cNvSpPr>
              <a:spLocks noChangeArrowheads="1"/>
            </p:cNvSpPr>
            <p:nvPr/>
          </p:nvSpPr>
          <p:spPr bwMode="gray">
            <a:xfrm>
              <a:off x="2240" y="2354"/>
              <a:ext cx="3040" cy="333"/>
            </a:xfrm>
            <a:prstGeom prst="roundRect">
              <a:avLst>
                <a:gd name="adj" fmla="val 50000"/>
              </a:avLst>
            </a:prstGeom>
            <a:gradFill flip="none" rotWithShape="1">
              <a:gsLst>
                <a:gs pos="0">
                  <a:srgbClr val="00CCFF"/>
                </a:gs>
                <a:gs pos="100000">
                  <a:schemeClr val="bg1">
                    <a:alpha val="50000"/>
                  </a:schemeClr>
                </a:gs>
              </a:gsLst>
              <a:lin ang="10800000" scaled="1"/>
              <a:tileRect/>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8" name="Group 28"/>
            <p:cNvGrpSpPr>
              <a:grpSpLocks/>
            </p:cNvGrpSpPr>
            <p:nvPr/>
          </p:nvGrpSpPr>
          <p:grpSpPr bwMode="auto">
            <a:xfrm>
              <a:off x="2006" y="2364"/>
              <a:ext cx="316" cy="316"/>
              <a:chOff x="1583" y="1494"/>
              <a:chExt cx="526" cy="526"/>
            </a:xfrm>
          </p:grpSpPr>
          <p:sp>
            <p:nvSpPr>
              <p:cNvPr id="143" name="Oval 2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4" name="Oval 3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5" name="Oval 3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6" name="Oval 3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7" name="Oval 3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41" name="Text Box 34"/>
            <p:cNvSpPr txBox="1">
              <a:spLocks noChangeArrowheads="1"/>
            </p:cNvSpPr>
            <p:nvPr/>
          </p:nvSpPr>
          <p:spPr bwMode="auto">
            <a:xfrm>
              <a:off x="2006" y="2407"/>
              <a:ext cx="312"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7</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42" name="Text Box 35"/>
            <p:cNvSpPr txBox="1">
              <a:spLocks noChangeArrowheads="1"/>
            </p:cNvSpPr>
            <p:nvPr/>
          </p:nvSpPr>
          <p:spPr bwMode="auto">
            <a:xfrm>
              <a:off x="2352" y="2416"/>
              <a:ext cx="3258"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zh-TW" altLang="en-US" sz="2000" dirty="0">
                  <a:latin typeface="微軟正黑體" pitchFamily="34" charset="-120"/>
                  <a:ea typeface="微軟正黑體" pitchFamily="34" charset="-120"/>
                </a:rPr>
                <a:t>對評量基準與規準不斷修正</a:t>
              </a:r>
            </a:p>
          </p:txBody>
        </p:sp>
      </p:grpSp>
      <p:grpSp>
        <p:nvGrpSpPr>
          <p:cNvPr id="19" name="Group 36"/>
          <p:cNvGrpSpPr>
            <a:grpSpLocks/>
          </p:cNvGrpSpPr>
          <p:nvPr/>
        </p:nvGrpSpPr>
        <p:grpSpPr bwMode="auto">
          <a:xfrm>
            <a:off x="134123" y="4437112"/>
            <a:ext cx="3789805" cy="1193990"/>
            <a:chOff x="1952" y="2812"/>
            <a:chExt cx="3274" cy="496"/>
          </a:xfrm>
        </p:grpSpPr>
        <p:sp>
          <p:nvSpPr>
            <p:cNvPr id="130" name="AutoShape 37"/>
            <p:cNvSpPr>
              <a:spLocks noChangeArrowheads="1"/>
            </p:cNvSpPr>
            <p:nvPr/>
          </p:nvSpPr>
          <p:spPr bwMode="gray">
            <a:xfrm>
              <a:off x="2185" y="2812"/>
              <a:ext cx="3041" cy="334"/>
            </a:xfrm>
            <a:prstGeom prst="roundRect">
              <a:avLst>
                <a:gd name="adj" fmla="val 50000"/>
              </a:avLst>
            </a:prstGeom>
            <a:gradFill flip="none" rotWithShape="1">
              <a:gsLst>
                <a:gs pos="0">
                  <a:srgbClr val="00CCFF"/>
                </a:gs>
                <a:gs pos="100000">
                  <a:schemeClr val="bg1">
                    <a:alpha val="50000"/>
                  </a:schemeClr>
                </a:gs>
              </a:gsLst>
              <a:lin ang="10800000" scaled="1"/>
              <a:tileRect/>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20" name="Group 38"/>
            <p:cNvGrpSpPr>
              <a:grpSpLocks/>
            </p:cNvGrpSpPr>
            <p:nvPr/>
          </p:nvGrpSpPr>
          <p:grpSpPr bwMode="auto">
            <a:xfrm>
              <a:off x="1952" y="2822"/>
              <a:ext cx="316" cy="316"/>
              <a:chOff x="1583" y="1494"/>
              <a:chExt cx="526" cy="526"/>
            </a:xfrm>
          </p:grpSpPr>
          <p:sp>
            <p:nvSpPr>
              <p:cNvPr id="134" name="Oval 3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5" name="Oval 4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6" name="Oval 4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7" name="Oval 4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8" name="Oval 4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32" name="Text Box 44"/>
            <p:cNvSpPr txBox="1">
              <a:spLocks noChangeArrowheads="1"/>
            </p:cNvSpPr>
            <p:nvPr/>
          </p:nvSpPr>
          <p:spPr bwMode="auto">
            <a:xfrm>
              <a:off x="1952" y="2866"/>
              <a:ext cx="312"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8</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33" name="Text Box 45"/>
            <p:cNvSpPr txBox="1">
              <a:spLocks noChangeArrowheads="1"/>
            </p:cNvSpPr>
            <p:nvPr/>
          </p:nvSpPr>
          <p:spPr bwMode="auto">
            <a:xfrm>
              <a:off x="2304" y="2862"/>
              <a:ext cx="2922" cy="446"/>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與學生溝通，確認同學</a:t>
              </a:r>
              <a:r>
                <a:rPr lang="zh-TW" altLang="en-US" sz="2000" dirty="0" smtClean="0">
                  <a:latin typeface="微軟正黑體" pitchFamily="34" charset="-120"/>
                  <a:ea typeface="微軟正黑體" pitchFamily="34" charset="-120"/>
                </a:rPr>
                <a:t>瞭解</a:t>
              </a:r>
              <a:endParaRPr lang="en-US" altLang="zh-TW" sz="2000" dirty="0" smtClean="0">
                <a:latin typeface="微軟正黑體" pitchFamily="34" charset="-120"/>
                <a:ea typeface="微軟正黑體" pitchFamily="34" charset="-120"/>
              </a:endParaRPr>
            </a:p>
            <a:p>
              <a:pPr lvl="0"/>
              <a:r>
                <a:rPr lang="zh-TW" altLang="en-US" sz="2000" dirty="0" smtClean="0">
                  <a:latin typeface="微軟正黑體" pitchFamily="34" charset="-120"/>
                  <a:ea typeface="微軟正黑體" pitchFamily="34" charset="-120"/>
                </a:rPr>
                <a:t>評估</a:t>
              </a:r>
              <a:r>
                <a:rPr lang="zh-TW" altLang="en-US" sz="2000" dirty="0">
                  <a:latin typeface="微軟正黑體" pitchFamily="34" charset="-120"/>
                  <a:ea typeface="微軟正黑體" pitchFamily="34" charset="-120"/>
                </a:rPr>
                <a:t>的標準</a:t>
              </a:r>
            </a:p>
          </p:txBody>
        </p:sp>
      </p:grpSp>
    </p:spTree>
    <p:extLst>
      <p:ext uri="{BB962C8B-B14F-4D97-AF65-F5344CB8AC3E}">
        <p14:creationId xmlns:p14="http://schemas.microsoft.com/office/powerpoint/2010/main" xmlns="" val="3241066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71500" y="1500188"/>
          <a:ext cx="7848599" cy="4583112"/>
        </p:xfrm>
        <a:graphic>
          <a:graphicData uri="http://schemas.openxmlformats.org/drawingml/2006/table">
            <a:tbl>
              <a:tblPr firstRow="1" firstCol="1" bandRow="1">
                <a:tableStyleId>{5C22544A-7EE6-4342-B048-85BDC9FD1C3A}</a:tableStyleId>
              </a:tblPr>
              <a:tblGrid>
                <a:gridCol w="1923269"/>
                <a:gridCol w="2143898"/>
                <a:gridCol w="1890716"/>
                <a:gridCol w="1890716"/>
              </a:tblGrid>
              <a:tr h="487731">
                <a:tc rowSpan="2">
                  <a:txBody>
                    <a:bodyPr/>
                    <a:lstStyle/>
                    <a:p>
                      <a:pPr>
                        <a:spcAft>
                          <a:spcPts val="0"/>
                        </a:spcAft>
                      </a:pPr>
                      <a:r>
                        <a:rPr lang="en-US" sz="2400" kern="100" dirty="0">
                          <a:effectLst/>
                          <a:latin typeface="微軟正黑體" pitchFamily="34" charset="-120"/>
                          <a:ea typeface="微軟正黑體" pitchFamily="34" charset="-120"/>
                        </a:rPr>
                        <a:t>  </a:t>
                      </a:r>
                      <a:r>
                        <a:rPr lang="zh-TW" altLang="en-US" sz="3200" kern="100" dirty="0" smtClean="0">
                          <a:effectLst/>
                          <a:latin typeface="微軟正黑體" pitchFamily="34" charset="-120"/>
                          <a:ea typeface="微軟正黑體" pitchFamily="34" charset="-120"/>
                        </a:rPr>
                        <a:t>評量基準</a:t>
                      </a:r>
                      <a:endParaRPr lang="en-US" altLang="zh-TW" sz="3200" kern="100" dirty="0" smtClean="0">
                        <a:effectLst/>
                        <a:latin typeface="微軟正黑體" pitchFamily="34" charset="-120"/>
                        <a:ea typeface="微軟正黑體" pitchFamily="34" charset="-120"/>
                      </a:endParaRPr>
                    </a:p>
                  </a:txBody>
                  <a:tcPr marL="68578" marR="68578" marT="0" marB="0" anchor="ctr">
                    <a:solidFill>
                      <a:schemeClr val="accent4">
                        <a:lumMod val="75000"/>
                      </a:schemeClr>
                    </a:solidFill>
                  </a:tcPr>
                </a:tc>
                <a:tc gridSpan="3">
                  <a:txBody>
                    <a:bodyPr/>
                    <a:lstStyle/>
                    <a:p>
                      <a:pPr marL="0" algn="ctr" defTabSz="914400" rtl="0" eaLnBrk="1" latinLnBrk="0" hangingPunct="1">
                        <a:spcAft>
                          <a:spcPts val="0"/>
                        </a:spcAft>
                      </a:pPr>
                      <a:r>
                        <a:rPr lang="zh-TW" altLang="en-US" sz="3200" b="1" kern="100" dirty="0" smtClean="0">
                          <a:solidFill>
                            <a:schemeClr val="lt1"/>
                          </a:solidFill>
                          <a:effectLst/>
                          <a:latin typeface="微軟正黑體" pitchFamily="34" charset="-120"/>
                          <a:ea typeface="微軟正黑體" pitchFamily="34" charset="-120"/>
                          <a:cs typeface="+mn-cs"/>
                        </a:rPr>
                        <a:t>評量規準</a:t>
                      </a:r>
                      <a:endParaRPr lang="zh-TW" altLang="en-US" sz="3200" b="1" kern="100" dirty="0">
                        <a:solidFill>
                          <a:schemeClr val="lt1"/>
                        </a:solidFill>
                        <a:effectLst/>
                        <a:latin typeface="微軟正黑體" pitchFamily="34" charset="-120"/>
                        <a:ea typeface="微軟正黑體" pitchFamily="34" charset="-120"/>
                        <a:cs typeface="+mn-cs"/>
                      </a:endParaRPr>
                    </a:p>
                  </a:txBody>
                  <a:tcPr marL="68578" marR="68578" marT="0" marB="0">
                    <a:lnB w="12700" cap="flat" cmpd="sng" algn="ctr">
                      <a:solidFill>
                        <a:schemeClr val="tx1"/>
                      </a:solidFill>
                      <a:prstDash val="solid"/>
                      <a:round/>
                      <a:headEnd type="none" w="med" len="med"/>
                      <a:tailEnd type="none" w="med" len="med"/>
                    </a:lnB>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r>
              <a:tr h="516887">
                <a:tc vMerge="1">
                  <a:txBody>
                    <a:bodyPr/>
                    <a:lstStyle/>
                    <a:p>
                      <a:endParaRPr lang="zh-TW" altLang="en-US"/>
                    </a:p>
                  </a:txBody>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3</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2</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1</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r>
              <a:tr h="3578494">
                <a:tc>
                  <a:txBody>
                    <a:bodyPr/>
                    <a:lstStyle/>
                    <a:p>
                      <a:pPr algn="l">
                        <a:spcAft>
                          <a:spcPts val="0"/>
                        </a:spcAft>
                      </a:pPr>
                      <a:endParaRPr lang="en-US" altLang="zh-TW" sz="2400" kern="100" dirty="0" smtClean="0">
                        <a:effectLst/>
                        <a:latin typeface="微軟正黑體" pitchFamily="34" charset="-120"/>
                        <a:ea typeface="微軟正黑體" pitchFamily="34" charset="-120"/>
                      </a:endParaRPr>
                    </a:p>
                    <a:p>
                      <a:pPr algn="l">
                        <a:spcAft>
                          <a:spcPts val="0"/>
                        </a:spcAft>
                      </a:pPr>
                      <a:r>
                        <a:rPr lang="zh-TW" altLang="en-US" sz="2400" kern="100" dirty="0" smtClean="0">
                          <a:effectLst/>
                          <a:latin typeface="微軟正黑體" pitchFamily="34" charset="-120"/>
                          <a:ea typeface="微軟正黑體" pitchFamily="34" charset="-120"/>
                        </a:rPr>
                        <a:t>學生能突破性別刻板的限制，設計學校的廁所標誌。</a:t>
                      </a:r>
                      <a:endParaRPr lang="zh-TW" sz="2400" kern="100" dirty="0">
                        <a:effectLst/>
                        <a:latin typeface="微軟正黑體" pitchFamily="34" charset="-120"/>
                        <a:ea typeface="微軟正黑體" pitchFamily="34" charset="-120"/>
                      </a:endParaRPr>
                    </a:p>
                  </a:txBody>
                  <a:tcPr marL="68578" marR="68578" marT="0" marB="0">
                    <a:solidFill>
                      <a:schemeClr val="accent4">
                        <a:lumMod val="75000"/>
                      </a:schemeClr>
                    </a:solidFill>
                  </a:tcPr>
                </a:tc>
                <a:tc>
                  <a:txBody>
                    <a:bodyPr/>
                    <a:lstStyle/>
                    <a:p>
                      <a:pPr>
                        <a:spcAft>
                          <a:spcPts val="0"/>
                        </a:spcAft>
                      </a:pPr>
                      <a:endParaRPr lang="en-US" altLang="zh-TW" sz="2400" kern="100" dirty="0" smtClean="0">
                        <a:effectLst/>
                        <a:latin typeface="微軟正黑體" pitchFamily="34" charset="-120"/>
                        <a:ea typeface="微軟正黑體" pitchFamily="34" charset="-120"/>
                      </a:endParaRPr>
                    </a:p>
                    <a:p>
                      <a:pPr>
                        <a:spcAft>
                          <a:spcPts val="0"/>
                        </a:spcAft>
                      </a:pPr>
                      <a:r>
                        <a:rPr lang="zh-TW" sz="2400" kern="100" dirty="0" smtClean="0">
                          <a:effectLst/>
                          <a:latin typeface="微軟正黑體" pitchFamily="34" charset="-120"/>
                          <a:ea typeface="微軟正黑體" pitchFamily="34" charset="-120"/>
                        </a:rPr>
                        <a:t>能設計</a:t>
                      </a:r>
                      <a:r>
                        <a:rPr lang="zh-TW" sz="2400" b="1" kern="100" dirty="0">
                          <a:solidFill>
                            <a:srgbClr val="FF0000"/>
                          </a:solidFill>
                          <a:effectLst/>
                          <a:latin typeface="微軟正黑體" pitchFamily="34" charset="-120"/>
                          <a:ea typeface="微軟正黑體" pitchFamily="34" charset="-120"/>
                          <a:cs typeface="+mn-cs"/>
                        </a:rPr>
                        <a:t>無性別刻板</a:t>
                      </a:r>
                      <a:r>
                        <a:rPr lang="zh-TW" sz="2400" b="1" kern="100" dirty="0" smtClean="0">
                          <a:solidFill>
                            <a:srgbClr val="FF0000"/>
                          </a:solidFill>
                          <a:effectLst/>
                          <a:latin typeface="微軟正黑體" pitchFamily="34" charset="-120"/>
                          <a:ea typeface="微軟正黑體" pitchFamily="34" charset="-120"/>
                          <a:cs typeface="+mn-cs"/>
                        </a:rPr>
                        <a:t>印象</a:t>
                      </a:r>
                      <a:r>
                        <a:rPr lang="zh-TW" sz="2400" kern="100" dirty="0" smtClean="0">
                          <a:effectLst/>
                          <a:latin typeface="微軟正黑體" pitchFamily="34" charset="-120"/>
                          <a:ea typeface="微軟正黑體" pitchFamily="34" charset="-120"/>
                        </a:rPr>
                        <a:t>的</a:t>
                      </a:r>
                      <a:r>
                        <a:rPr lang="zh-TW" sz="2400" kern="100" dirty="0">
                          <a:effectLst/>
                          <a:latin typeface="微軟正黑體" pitchFamily="34" charset="-120"/>
                          <a:ea typeface="微軟正黑體" pitchFamily="34" charset="-120"/>
                        </a:rPr>
                        <a:t>廁所</a:t>
                      </a:r>
                      <a:r>
                        <a:rPr lang="zh-TW" sz="2400" kern="100" dirty="0" smtClean="0">
                          <a:effectLst/>
                          <a:latin typeface="微軟正黑體" pitchFamily="34" charset="-120"/>
                          <a:ea typeface="微軟正黑體" pitchFamily="34" charset="-120"/>
                        </a:rPr>
                        <a:t>標誌，</a:t>
                      </a:r>
                      <a:r>
                        <a:rPr lang="zh-TW" sz="2400" kern="100" dirty="0">
                          <a:effectLst/>
                          <a:latin typeface="微軟正黑體" pitchFamily="34" charset="-120"/>
                          <a:ea typeface="微軟正黑體" pitchFamily="34" charset="-120"/>
                        </a:rPr>
                        <a:t>並</a:t>
                      </a:r>
                      <a:r>
                        <a:rPr lang="zh-TW" sz="2400" b="1" kern="100" dirty="0">
                          <a:solidFill>
                            <a:srgbClr val="FF0000"/>
                          </a:solidFill>
                          <a:effectLst/>
                          <a:latin typeface="微軟正黑體" pitchFamily="34" charset="-120"/>
                          <a:ea typeface="微軟正黑體" pitchFamily="34" charset="-120"/>
                          <a:cs typeface="+mn-cs"/>
                        </a:rPr>
                        <a:t>說明設計理念</a:t>
                      </a:r>
                      <a:r>
                        <a:rPr lang="zh-TW" sz="2400" kern="100" dirty="0">
                          <a:effectLst/>
                          <a:latin typeface="微軟正黑體" pitchFamily="34" charset="-120"/>
                          <a:ea typeface="微軟正黑體" pitchFamily="34" charset="-120"/>
                        </a:rPr>
                        <a:t>。</a:t>
                      </a:r>
                    </a:p>
                  </a:txBody>
                  <a:tcPr marL="68578" marR="68578" marT="0" marB="0">
                    <a:solidFill>
                      <a:schemeClr val="accent1">
                        <a:tint val="20000"/>
                        <a:alpha val="39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kern="100" dirty="0" smtClean="0">
                        <a:effectLst/>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itchFamily="34" charset="-120"/>
                          <a:ea typeface="微軟正黑體" pitchFamily="34" charset="-120"/>
                        </a:rPr>
                        <a:t>只</a:t>
                      </a:r>
                      <a:r>
                        <a:rPr lang="zh-TW" altLang="zh-TW" sz="2400" kern="100" dirty="0" smtClean="0">
                          <a:effectLst/>
                          <a:latin typeface="微軟正黑體" pitchFamily="34" charset="-120"/>
                          <a:ea typeface="微軟正黑體" pitchFamily="34" charset="-120"/>
                        </a:rPr>
                        <a:t>能設計</a:t>
                      </a:r>
                      <a:r>
                        <a:rPr lang="zh-TW" altLang="zh-TW" sz="2400" b="1" kern="100" dirty="0" smtClean="0">
                          <a:solidFill>
                            <a:srgbClr val="FF0000"/>
                          </a:solidFill>
                          <a:effectLst/>
                          <a:latin typeface="微軟正黑體" pitchFamily="34" charset="-120"/>
                          <a:ea typeface="微軟正黑體" pitchFamily="34" charset="-120"/>
                          <a:cs typeface="+mn-cs"/>
                        </a:rPr>
                        <a:t>無性別刻板印象</a:t>
                      </a:r>
                      <a:r>
                        <a:rPr lang="zh-TW" altLang="zh-TW" sz="2400" kern="100" dirty="0" smtClean="0">
                          <a:effectLst/>
                          <a:latin typeface="微軟正黑體" pitchFamily="34" charset="-120"/>
                          <a:ea typeface="微軟正黑體" pitchFamily="34" charset="-120"/>
                        </a:rPr>
                        <a:t>的廁所標誌，</a:t>
                      </a:r>
                      <a:r>
                        <a:rPr lang="zh-TW" altLang="en-US" sz="2400" kern="100" dirty="0" smtClean="0">
                          <a:effectLst/>
                          <a:latin typeface="微軟正黑體" pitchFamily="34" charset="-120"/>
                          <a:ea typeface="微軟正黑體" pitchFamily="34" charset="-120"/>
                        </a:rPr>
                        <a:t>或只會</a:t>
                      </a:r>
                      <a:r>
                        <a:rPr lang="zh-TW" altLang="zh-TW" sz="2400" b="1" kern="100" dirty="0" smtClean="0">
                          <a:solidFill>
                            <a:srgbClr val="FF0000"/>
                          </a:solidFill>
                          <a:effectLst/>
                          <a:latin typeface="微軟正黑體" pitchFamily="34" charset="-120"/>
                          <a:ea typeface="微軟正黑體" pitchFamily="34" charset="-120"/>
                          <a:cs typeface="+mn-cs"/>
                        </a:rPr>
                        <a:t>說明設計理念</a:t>
                      </a:r>
                      <a:r>
                        <a:rPr lang="zh-TW" altLang="zh-TW" sz="2400" kern="100" dirty="0" smtClean="0">
                          <a:effectLst/>
                          <a:latin typeface="微軟正黑體" pitchFamily="34" charset="-120"/>
                          <a:ea typeface="微軟正黑體" pitchFamily="34" charset="-120"/>
                        </a:rPr>
                        <a:t>。</a:t>
                      </a:r>
                    </a:p>
                    <a:p>
                      <a:pPr>
                        <a:spcAft>
                          <a:spcPts val="0"/>
                        </a:spcAft>
                      </a:pPr>
                      <a:endParaRPr lang="en-US" altLang="zh-TW" sz="2400" b="1" kern="100" dirty="0" smtClean="0">
                        <a:solidFill>
                          <a:srgbClr val="FF0000"/>
                        </a:solidFill>
                        <a:effectLst/>
                        <a:latin typeface="微軟正黑體" pitchFamily="34" charset="-120"/>
                        <a:ea typeface="微軟正黑體" pitchFamily="34" charset="-120"/>
                      </a:endParaRPr>
                    </a:p>
                  </a:txBody>
                  <a:tcPr marL="68578" marR="68578" marT="0" marB="0">
                    <a:solidFill>
                      <a:schemeClr val="accent1">
                        <a:tint val="20000"/>
                        <a:alpha val="59000"/>
                      </a:schemeClr>
                    </a:solidFill>
                  </a:tcPr>
                </a:tc>
                <a:tc>
                  <a:txBody>
                    <a:bodyPr/>
                    <a:lstStyle/>
                    <a:p>
                      <a:pPr>
                        <a:spcAft>
                          <a:spcPts val="0"/>
                        </a:spcAft>
                      </a:pPr>
                      <a:endParaRPr lang="en-US" altLang="zh-TW" sz="2400" b="1" kern="100" dirty="0" smtClean="0">
                        <a:solidFill>
                          <a:srgbClr val="FF0000"/>
                        </a:solidFill>
                        <a:effectLst/>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itchFamily="34" charset="-120"/>
                          <a:ea typeface="微軟正黑體" pitchFamily="34" charset="-120"/>
                        </a:rPr>
                        <a:t>需要幫助才</a:t>
                      </a:r>
                      <a:r>
                        <a:rPr lang="zh-TW" altLang="zh-TW" sz="2400" kern="100" dirty="0" smtClean="0">
                          <a:effectLst/>
                          <a:latin typeface="微軟正黑體" pitchFamily="34" charset="-120"/>
                          <a:ea typeface="微軟正黑體" pitchFamily="34" charset="-120"/>
                        </a:rPr>
                        <a:t>能設計</a:t>
                      </a:r>
                      <a:r>
                        <a:rPr lang="zh-TW" altLang="zh-TW" sz="2400" b="1" kern="100" dirty="0" smtClean="0">
                          <a:solidFill>
                            <a:srgbClr val="FF0000"/>
                          </a:solidFill>
                          <a:effectLst/>
                          <a:latin typeface="微軟正黑體" pitchFamily="34" charset="-120"/>
                          <a:ea typeface="微軟正黑體" pitchFamily="34" charset="-120"/>
                          <a:cs typeface="+mn-cs"/>
                        </a:rPr>
                        <a:t>無性別刻板印象</a:t>
                      </a:r>
                      <a:r>
                        <a:rPr lang="zh-TW" altLang="zh-TW" sz="2400" kern="100" dirty="0" smtClean="0">
                          <a:effectLst/>
                          <a:latin typeface="微軟正黑體" pitchFamily="34" charset="-120"/>
                          <a:ea typeface="微軟正黑體" pitchFamily="34" charset="-120"/>
                        </a:rPr>
                        <a:t>的廁所標誌，</a:t>
                      </a:r>
                      <a:r>
                        <a:rPr lang="zh-TW" altLang="en-US" sz="2400" kern="100" dirty="0" smtClean="0">
                          <a:effectLst/>
                          <a:latin typeface="微軟正黑體" pitchFamily="34" charset="-120"/>
                          <a:ea typeface="微軟正黑體" pitchFamily="34" charset="-120"/>
                        </a:rPr>
                        <a:t>或才會</a:t>
                      </a:r>
                      <a:r>
                        <a:rPr lang="zh-TW" altLang="zh-TW" sz="2400" b="1" kern="100" dirty="0" smtClean="0">
                          <a:solidFill>
                            <a:srgbClr val="FF0000"/>
                          </a:solidFill>
                          <a:effectLst/>
                          <a:latin typeface="微軟正黑體" pitchFamily="34" charset="-120"/>
                          <a:ea typeface="微軟正黑體" pitchFamily="34" charset="-120"/>
                          <a:cs typeface="+mn-cs"/>
                        </a:rPr>
                        <a:t>說明設計理念</a:t>
                      </a:r>
                      <a:r>
                        <a:rPr lang="zh-TW" altLang="zh-TW" sz="2400" kern="100" dirty="0" smtClean="0">
                          <a:effectLst/>
                          <a:latin typeface="微軟正黑體" pitchFamily="34" charset="-120"/>
                          <a:ea typeface="微軟正黑體" pitchFamily="34" charset="-120"/>
                        </a:rPr>
                        <a:t>。</a:t>
                      </a:r>
                    </a:p>
                  </a:txBody>
                  <a:tcPr marL="68578" marR="68578" marT="0" marB="0">
                    <a:solidFill>
                      <a:schemeClr val="accent1">
                        <a:tint val="20000"/>
                        <a:alpha val="64000"/>
                      </a:schemeClr>
                    </a:solidFill>
                  </a:tcPr>
                </a:tc>
              </a:tr>
            </a:tbl>
          </a:graphicData>
        </a:graphic>
      </p:graphicFrame>
      <p:sp>
        <p:nvSpPr>
          <p:cNvPr id="4" name="Rectangle 7"/>
          <p:cNvSpPr txBox="1">
            <a:spLocks noChangeArrowheads="1"/>
          </p:cNvSpPr>
          <p:nvPr/>
        </p:nvSpPr>
        <p:spPr>
          <a:xfrm>
            <a:off x="1835150" y="765175"/>
            <a:ext cx="5643563" cy="642938"/>
          </a:xfrm>
          <a:prstGeom prst="rect">
            <a:avLst/>
          </a:prstGeom>
        </p:spPr>
        <p:txBody>
          <a:bodyPr>
            <a:normAutofit fontScale="90000" lnSpcReduction="10000"/>
          </a:bodyPr>
          <a:lstStyle/>
          <a:p>
            <a:pPr algn="ctr" fontAlgn="auto">
              <a:spcAft>
                <a:spcPts val="0"/>
              </a:spcAft>
              <a:defRPr/>
            </a:pPr>
            <a:r>
              <a:rPr kumimoji="0" lang="zh-TW" altLang="en-US" sz="4400" b="1" dirty="0">
                <a:solidFill>
                  <a:srgbClr val="FF0066"/>
                </a:solidFill>
                <a:latin typeface="微軟正黑體" pitchFamily="34" charset="-120"/>
                <a:ea typeface="微軟正黑體" pitchFamily="34" charset="-120"/>
              </a:rPr>
              <a:t>評量基準與規準示例</a:t>
            </a:r>
          </a:p>
        </p:txBody>
      </p:sp>
    </p:spTree>
    <p:extLst>
      <p:ext uri="{BB962C8B-B14F-4D97-AF65-F5344CB8AC3E}">
        <p14:creationId xmlns:p14="http://schemas.microsoft.com/office/powerpoint/2010/main" xmlns="" val="10064470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052736"/>
            <a:ext cx="8229600" cy="1143000"/>
          </a:xfrm>
        </p:spPr>
        <p:txBody>
          <a:bodyPr/>
          <a:lstStyle/>
          <a:p>
            <a:r>
              <a:rPr lang="zh-TW" altLang="en-US" sz="3600" b="1" dirty="0" smtClean="0">
                <a:latin typeface="標楷體" pitchFamily="65" charset="-120"/>
                <a:ea typeface="標楷體" pitchFamily="65" charset="-120"/>
              </a:rPr>
              <a:t>九年一貫課程綱要</a:t>
            </a:r>
            <a:r>
              <a:rPr lang="en-US" altLang="zh-TW" sz="3600" b="1" dirty="0" smtClean="0">
                <a:latin typeface="標楷體" pitchFamily="65" charset="-120"/>
                <a:ea typeface="標楷體" pitchFamily="65" charset="-120"/>
              </a:rPr>
              <a:t/>
            </a:r>
            <a:br>
              <a:rPr lang="en-US" altLang="zh-TW" sz="3600" b="1" dirty="0" smtClean="0">
                <a:latin typeface="標楷體" pitchFamily="65" charset="-120"/>
                <a:ea typeface="標楷體" pitchFamily="65" charset="-120"/>
              </a:rPr>
            </a:br>
            <a:r>
              <a:rPr lang="zh-TW" altLang="en-US" sz="3600" b="1" dirty="0" smtClean="0">
                <a:latin typeface="標楷體" pitchFamily="65" charset="-120"/>
                <a:ea typeface="標楷體" pitchFamily="65" charset="-120"/>
              </a:rPr>
              <a:t>社會學習領域評量原則與方式</a:t>
            </a:r>
            <a:endParaRPr lang="zh-TW" altLang="en-US" sz="3600" b="1" dirty="0">
              <a:latin typeface="標楷體" pitchFamily="65" charset="-120"/>
              <a:ea typeface="標楷體" pitchFamily="65" charset="-120"/>
            </a:endParaRPr>
          </a:p>
        </p:txBody>
      </p:sp>
      <p:pic>
        <p:nvPicPr>
          <p:cNvPr id="5" name="Picture 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2636912"/>
            <a:ext cx="5675868" cy="2914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內容版面配置區 3"/>
          <p:cNvGraphicFramePr>
            <a:graphicFrameLocks/>
          </p:cNvGraphicFramePr>
          <p:nvPr/>
        </p:nvGraphicFramePr>
        <p:xfrm>
          <a:off x="-180528" y="2636912"/>
          <a:ext cx="3813509" cy="3114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 Box 12"/>
          <p:cNvSpPr txBox="1">
            <a:spLocks noChangeArrowheads="1"/>
          </p:cNvSpPr>
          <p:nvPr/>
        </p:nvSpPr>
        <p:spPr bwMode="auto">
          <a:xfrm>
            <a:off x="6372200" y="260648"/>
            <a:ext cx="244827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4000" b="1" u="sng" dirty="0" smtClean="0">
                <a:solidFill>
                  <a:srgbClr val="F79646">
                    <a:lumMod val="50000"/>
                  </a:srgbClr>
                </a:solidFill>
                <a:latin typeface="標楷體" pitchFamily="65" charset="-120"/>
                <a:ea typeface="標楷體" pitchFamily="65" charset="-120"/>
              </a:rPr>
              <a:t>評量</a:t>
            </a:r>
            <a:r>
              <a:rPr lang="zh-TW" altLang="en-US" sz="4000" b="1" u="sng" dirty="0">
                <a:solidFill>
                  <a:srgbClr val="F79646">
                    <a:lumMod val="50000"/>
                  </a:srgbClr>
                </a:solidFill>
                <a:latin typeface="標楷體" pitchFamily="65" charset="-120"/>
                <a:ea typeface="標楷體" pitchFamily="65" charset="-120"/>
              </a:rPr>
              <a:t>原則</a:t>
            </a:r>
          </a:p>
        </p:txBody>
      </p:sp>
      <p:pic>
        <p:nvPicPr>
          <p:cNvPr id="2050" name="Picture 2" descr="\\192.168.0.64\RamDisk (R)\教學目標.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59" y="1181894"/>
            <a:ext cx="8280921" cy="56761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6228184" y="188640"/>
            <a:ext cx="2736304" cy="758825"/>
          </a:xfrm>
        </p:spPr>
        <p:txBody>
          <a:bodyPr/>
          <a:lstStyle/>
          <a:p>
            <a:r>
              <a:rPr lang="zh-TW" altLang="en-US" sz="4000" b="1" u="sng" dirty="0" smtClean="0">
                <a:solidFill>
                  <a:srgbClr val="F79646">
                    <a:lumMod val="50000"/>
                  </a:srgbClr>
                </a:solidFill>
                <a:latin typeface="標楷體" pitchFamily="65" charset="-120"/>
                <a:ea typeface="標楷體" pitchFamily="65" charset="-120"/>
                <a:cs typeface="+mn-cs"/>
              </a:rPr>
              <a:t>評量方式</a:t>
            </a:r>
            <a:r>
              <a:rPr lang="zh-TW" altLang="en-US" b="1"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p:txBody>
      </p:sp>
      <p:sp>
        <p:nvSpPr>
          <p:cNvPr id="60419" name="Rectangle 3"/>
          <p:cNvSpPr>
            <a:spLocks noGrp="1"/>
          </p:cNvSpPr>
          <p:nvPr>
            <p:ph type="body" idx="4294967295"/>
          </p:nvPr>
        </p:nvSpPr>
        <p:spPr>
          <a:xfrm>
            <a:off x="304800" y="1052736"/>
            <a:ext cx="8534400" cy="1079326"/>
          </a:xfrm>
        </p:spPr>
        <p:txBody>
          <a:bodyPr/>
          <a:lstStyle/>
          <a:p>
            <a:r>
              <a:rPr lang="zh-TW" altLang="en-US" dirty="0" smtClean="0">
                <a:latin typeface="標楷體" pitchFamily="65" charset="-120"/>
                <a:ea typeface="標楷體" pitchFamily="65" charset="-120"/>
              </a:rPr>
              <a:t>宜採</a:t>
            </a:r>
            <a:r>
              <a:rPr lang="zh-TW" altLang="en-US" b="1" dirty="0" smtClean="0">
                <a:solidFill>
                  <a:srgbClr val="FF0000"/>
                </a:solidFill>
                <a:latin typeface="標楷體" pitchFamily="65" charset="-120"/>
                <a:ea typeface="標楷體" pitchFamily="65" charset="-120"/>
              </a:rPr>
              <a:t>多元評量</a:t>
            </a:r>
            <a:r>
              <a:rPr lang="zh-TW" altLang="en-US" dirty="0" smtClean="0">
                <a:latin typeface="標楷體" pitchFamily="65" charset="-120"/>
                <a:ea typeface="標楷體" pitchFamily="65" charset="-120"/>
              </a:rPr>
              <a:t>方式，依據</a:t>
            </a:r>
            <a:r>
              <a:rPr lang="zh-TW" altLang="en-US" b="1" dirty="0" smtClean="0">
                <a:solidFill>
                  <a:srgbClr val="FF0000"/>
                </a:solidFill>
                <a:latin typeface="標楷體" pitchFamily="65" charset="-120"/>
                <a:ea typeface="標楷體" pitchFamily="65" charset="-120"/>
              </a:rPr>
              <a:t>評量目的</a:t>
            </a:r>
            <a:r>
              <a:rPr lang="zh-TW" altLang="en-US" dirty="0" smtClean="0">
                <a:latin typeface="標楷體" pitchFamily="65" charset="-120"/>
                <a:ea typeface="標楷體" pitchFamily="65" charset="-120"/>
              </a:rPr>
              <a:t>選取</a:t>
            </a:r>
            <a:r>
              <a:rPr lang="zh-TW" altLang="en-US" dirty="0" smtClean="0">
                <a:solidFill>
                  <a:srgbClr val="FF0000"/>
                </a:solidFill>
                <a:latin typeface="標楷體" pitchFamily="65" charset="-120"/>
                <a:ea typeface="標楷體" pitchFamily="65" charset="-120"/>
              </a:rPr>
              <a:t>適切</a:t>
            </a:r>
            <a:r>
              <a:rPr lang="zh-TW" altLang="en-US" dirty="0" smtClean="0">
                <a:latin typeface="標楷體" pitchFamily="65" charset="-120"/>
                <a:ea typeface="標楷體" pitchFamily="65" charset="-120"/>
              </a:rPr>
              <a:t>的</a:t>
            </a:r>
            <a:r>
              <a:rPr lang="zh-TW" altLang="en-US" dirty="0" smtClean="0">
                <a:solidFill>
                  <a:srgbClr val="FF0000"/>
                </a:solidFill>
                <a:latin typeface="標楷體" pitchFamily="65" charset="-120"/>
                <a:ea typeface="標楷體" pitchFamily="65" charset="-120"/>
              </a:rPr>
              <a:t>評量方式</a:t>
            </a:r>
            <a:r>
              <a:rPr lang="zh-TW" altLang="en-US" dirty="0" smtClean="0">
                <a:latin typeface="標楷體" pitchFamily="65" charset="-120"/>
                <a:ea typeface="標楷體" pitchFamily="65" charset="-120"/>
              </a:rPr>
              <a:t>。本領域可採的評量方式如下</a:t>
            </a:r>
            <a:r>
              <a:rPr lang="en-US" altLang="zh-TW" dirty="0" smtClean="0">
                <a:latin typeface="標楷體" pitchFamily="65" charset="-120"/>
                <a:ea typeface="標楷體" pitchFamily="65" charset="-120"/>
              </a:rPr>
              <a:t>:</a:t>
            </a:r>
          </a:p>
        </p:txBody>
      </p:sp>
      <p:graphicFrame>
        <p:nvGraphicFramePr>
          <p:cNvPr id="4" name="資料庫圖表 3"/>
          <p:cNvGraphicFramePr/>
          <p:nvPr/>
        </p:nvGraphicFramePr>
        <p:xfrm>
          <a:off x="899592" y="2132856"/>
          <a:ext cx="7704856"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xmlns="" val="3611549275"/>
              </p:ext>
            </p:extLst>
          </p:nvPr>
        </p:nvGraphicFramePr>
        <p:xfrm>
          <a:off x="1115616" y="1196752"/>
          <a:ext cx="712879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729156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l="23738" t="28503" r="23107" b="4318"/>
          <a:stretch>
            <a:fillRect/>
          </a:stretch>
        </p:blipFill>
        <p:spPr bwMode="auto">
          <a:xfrm>
            <a:off x="503548" y="908720"/>
            <a:ext cx="8136904" cy="5544616"/>
          </a:xfrm>
          <a:prstGeom prst="rect">
            <a:avLst/>
          </a:prstGeom>
          <a:noFill/>
          <a:ln w="9525">
            <a:noFill/>
            <a:miter lim="800000"/>
            <a:headEnd/>
            <a:tailEnd/>
          </a:ln>
        </p:spPr>
      </p:pic>
      <p:sp>
        <p:nvSpPr>
          <p:cNvPr id="3" name="文字方塊 2"/>
          <p:cNvSpPr txBox="1"/>
          <p:nvPr/>
        </p:nvSpPr>
        <p:spPr>
          <a:xfrm>
            <a:off x="2627784" y="548680"/>
            <a:ext cx="6314549" cy="430887"/>
          </a:xfrm>
          <a:prstGeom prst="rect">
            <a:avLst/>
          </a:prstGeom>
          <a:noFill/>
        </p:spPr>
        <p:txBody>
          <a:bodyPr wrap="none" rtlCol="0">
            <a:spAutoFit/>
          </a:bodyPr>
          <a:lstStyle/>
          <a:p>
            <a:r>
              <a:rPr lang="zh-TW" altLang="en-US" sz="2200" dirty="0" smtClean="0">
                <a:latin typeface="標楷體" pitchFamily="65" charset="-120"/>
                <a:ea typeface="標楷體" pitchFamily="65" charset="-120"/>
              </a:rPr>
              <a:t>多元評量教學設計  </a:t>
            </a:r>
            <a:r>
              <a:rPr lang="zh-TW" altLang="en-US" sz="2000" dirty="0" smtClean="0">
                <a:latin typeface="標楷體" pitchFamily="65" charset="-120"/>
                <a:ea typeface="標楷體" pitchFamily="65" charset="-120"/>
              </a:rPr>
              <a:t>設計者：新北市頭前國中王台琴</a:t>
            </a:r>
            <a:endParaRPr lang="zh-TW" altLang="en-US"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b="1" dirty="0" smtClean="0">
                <a:latin typeface="標楷體" pitchFamily="65" charset="-120"/>
                <a:ea typeface="標楷體" pitchFamily="65" charset="-120"/>
              </a:rPr>
              <a:t>評量</a:t>
            </a:r>
            <a:r>
              <a:rPr lang="zh-TW" altLang="zh-TW" b="1" dirty="0" smtClean="0">
                <a:latin typeface="標楷體" pitchFamily="65" charset="-120"/>
                <a:ea typeface="標楷體" pitchFamily="65" charset="-120"/>
              </a:rPr>
              <a:t>基準與規準</a:t>
            </a:r>
            <a:endParaRPr lang="zh-TW" altLang="en-US" dirty="0">
              <a:latin typeface="標楷體" pitchFamily="65" charset="-120"/>
              <a:ea typeface="標楷體" pitchFamily="65" charset="-120"/>
            </a:endParaRPr>
          </a:p>
        </p:txBody>
      </p:sp>
      <p:sp>
        <p:nvSpPr>
          <p:cNvPr id="7" name="內容版面配置區 6"/>
          <p:cNvSpPr>
            <a:spLocks noGrp="1"/>
          </p:cNvSpPr>
          <p:nvPr>
            <p:ph idx="1"/>
          </p:nvPr>
        </p:nvSpPr>
        <p:spPr>
          <a:xfrm>
            <a:off x="914400" y="1196752"/>
            <a:ext cx="8229600" cy="5184576"/>
          </a:xfrm>
        </p:spPr>
        <p:txBody>
          <a:bodyPr/>
          <a:lstStyle/>
          <a:p>
            <a:pPr>
              <a:buNone/>
            </a:pPr>
            <a:r>
              <a:rPr lang="zh-TW" altLang="zh-TW" b="1" dirty="0" smtClean="0">
                <a:latin typeface="標楷體" pitchFamily="65" charset="-120"/>
                <a:ea typeface="標楷體" pitchFamily="65" charset="-120"/>
              </a:rPr>
              <a:t>一、基準：</a:t>
            </a:r>
            <a:endParaRPr lang="zh-TW" altLang="zh-TW" dirty="0" smtClean="0">
              <a:latin typeface="標楷體" pitchFamily="65" charset="-120"/>
              <a:ea typeface="標楷體" pitchFamily="65" charset="-120"/>
            </a:endParaRPr>
          </a:p>
          <a:p>
            <a:pPr>
              <a:buNone/>
            </a:pPr>
            <a:r>
              <a:rPr lang="zh-TW" altLang="zh-TW" dirty="0" smtClean="0">
                <a:latin typeface="標楷體" pitchFamily="65" charset="-120"/>
                <a:ea typeface="標楷體" pitchFamily="65" charset="-120"/>
              </a:rPr>
              <a:t>能否理解生產行為的概念及瞭解生產要素的</a:t>
            </a:r>
            <a:endParaRPr lang="en-US" altLang="zh-TW" dirty="0" smtClean="0">
              <a:latin typeface="標楷體" pitchFamily="65" charset="-120"/>
              <a:ea typeface="標楷體" pitchFamily="65" charset="-120"/>
            </a:endParaRPr>
          </a:p>
          <a:p>
            <a:pPr>
              <a:buNone/>
            </a:pPr>
            <a:r>
              <a:rPr lang="zh-TW" altLang="zh-TW" dirty="0" smtClean="0">
                <a:latin typeface="標楷體" pitchFamily="65" charset="-120"/>
                <a:ea typeface="標楷體" pitchFamily="65" charset="-120"/>
              </a:rPr>
              <a:t>種類並運用於日常生活中。</a:t>
            </a:r>
          </a:p>
          <a:p>
            <a:pPr>
              <a:buNone/>
            </a:pPr>
            <a:r>
              <a:rPr lang="zh-TW" altLang="zh-TW" b="1" dirty="0" smtClean="0">
                <a:latin typeface="標楷體" pitchFamily="65" charset="-120"/>
                <a:ea typeface="標楷體" pitchFamily="65" charset="-120"/>
              </a:rPr>
              <a:t>二、規準：</a:t>
            </a:r>
            <a:endParaRPr lang="zh-TW"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A</a:t>
            </a:r>
            <a:r>
              <a:rPr lang="zh-TW" altLang="zh-TW" dirty="0" smtClean="0">
                <a:latin typeface="標楷體" pitchFamily="65" charset="-120"/>
                <a:ea typeface="標楷體" pitchFamily="65" charset="-120"/>
              </a:rPr>
              <a:t>：能完整的寫出生產要素並予以分類</a:t>
            </a:r>
          </a:p>
          <a:p>
            <a:pPr>
              <a:buNone/>
            </a:pPr>
            <a:r>
              <a:rPr lang="en-US" altLang="zh-TW" dirty="0" smtClean="0">
                <a:latin typeface="標楷體" pitchFamily="65" charset="-120"/>
                <a:ea typeface="標楷體" pitchFamily="65" charset="-120"/>
              </a:rPr>
              <a:t>B</a:t>
            </a:r>
            <a:r>
              <a:rPr lang="zh-TW" altLang="zh-TW" dirty="0" smtClean="0">
                <a:latin typeface="標楷體" pitchFamily="65" charset="-120"/>
                <a:ea typeface="標楷體" pitchFamily="65" charset="-120"/>
              </a:rPr>
              <a:t>：能寫出部分生產要素並予以分類</a:t>
            </a:r>
          </a:p>
          <a:p>
            <a:pPr>
              <a:buNone/>
            </a:pPr>
            <a:r>
              <a:rPr lang="en-US" altLang="zh-TW" dirty="0" smtClean="0">
                <a:latin typeface="標楷體" pitchFamily="65" charset="-120"/>
                <a:ea typeface="標楷體" pitchFamily="65" charset="-120"/>
              </a:rPr>
              <a:t>C</a:t>
            </a:r>
            <a:r>
              <a:rPr lang="zh-TW" altLang="zh-TW" dirty="0" smtClean="0">
                <a:latin typeface="標楷體" pitchFamily="65" charset="-120"/>
                <a:ea typeface="標楷體" pitchFamily="65" charset="-120"/>
              </a:rPr>
              <a:t>：能寫出部分生產要素但分類錯誤</a:t>
            </a:r>
          </a:p>
          <a:p>
            <a:pPr>
              <a:buNone/>
            </a:pPr>
            <a:r>
              <a:rPr lang="en-US" altLang="zh-TW" dirty="0" smtClean="0">
                <a:latin typeface="標楷體" pitchFamily="65" charset="-120"/>
                <a:ea typeface="標楷體" pitchFamily="65" charset="-120"/>
              </a:rPr>
              <a:t>D</a:t>
            </a:r>
            <a:r>
              <a:rPr lang="zh-TW" altLang="zh-TW" dirty="0" smtClean="0">
                <a:latin typeface="標楷體" pitchFamily="65" charset="-120"/>
                <a:ea typeface="標楷體" pitchFamily="65" charset="-120"/>
              </a:rPr>
              <a:t>：只能寫出部分生產要素</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a:t>
            </a:r>
            <a:r>
              <a:rPr lang="zh-TW" altLang="en-US" dirty="0" smtClean="0">
                <a:latin typeface="標楷體" pitchFamily="65" charset="-120"/>
                <a:ea typeface="標楷體" pitchFamily="65" charset="-120"/>
              </a:rPr>
              <a:t>：未作答</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43000"/>
          </a:xfrm>
        </p:spPr>
        <p:txBody>
          <a:bodyPr/>
          <a:lstStyle/>
          <a:p>
            <a:r>
              <a:rPr lang="zh-TW" altLang="zh-TW" dirty="0" smtClean="0">
                <a:latin typeface="標楷體" pitchFamily="65" charset="-120"/>
                <a:ea typeface="標楷體" pitchFamily="65" charset="-120"/>
              </a:rPr>
              <a:t>教學活動</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215516" y="1124744"/>
            <a:ext cx="8928484" cy="5517232"/>
          </a:xfrm>
        </p:spPr>
        <p:txBody>
          <a:bodyPr/>
          <a:lstStyle/>
          <a:p>
            <a:pPr>
              <a:buNone/>
            </a:pPr>
            <a:r>
              <a:rPr lang="zh-TW" altLang="zh-TW" sz="2800" b="1" dirty="0" smtClean="0">
                <a:latin typeface="標楷體" pitchFamily="65" charset="-120"/>
                <a:ea typeface="標楷體" pitchFamily="65" charset="-120"/>
              </a:rPr>
              <a:t>一、分組活動：</a:t>
            </a:r>
            <a:endParaRPr lang="zh-TW" altLang="zh-TW" sz="2800" dirty="0" smtClean="0">
              <a:latin typeface="標楷體" pitchFamily="65" charset="-120"/>
              <a:ea typeface="標楷體" pitchFamily="65" charset="-120"/>
            </a:endParaRP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一</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將學生分成六組，每組約</a:t>
            </a:r>
            <a:r>
              <a:rPr lang="en-US" altLang="zh-TW" sz="2400" dirty="0" smtClean="0">
                <a:latin typeface="標楷體" pitchFamily="65" charset="-120"/>
                <a:ea typeface="標楷體" pitchFamily="65" charset="-120"/>
              </a:rPr>
              <a:t>4-5</a:t>
            </a:r>
            <a:r>
              <a:rPr lang="zh-TW" altLang="zh-TW" sz="2400" dirty="0" smtClean="0">
                <a:latin typeface="標楷體" pitchFamily="65" charset="-120"/>
                <a:ea typeface="標楷體" pitchFamily="65" charset="-120"/>
              </a:rPr>
              <a:t>人，選出組長並填寫分工表。</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二</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各組發下大海報一張及學習單，提醒學生活動進行方式與</a:t>
            </a:r>
            <a:r>
              <a:rPr lang="en-US" altLang="zh-TW" sz="2400" dirty="0" smtClean="0">
                <a:latin typeface="標楷體" pitchFamily="65" charset="-120"/>
                <a:ea typeface="標楷體" pitchFamily="65" charset="-120"/>
              </a:rPr>
              <a:t> </a:t>
            </a:r>
          </a:p>
          <a:p>
            <a:pPr>
              <a:buNone/>
            </a:pPr>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精神。</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三</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由組長帶領閱讀學習單並進行討論。</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四</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各組在海報上寫出要生產的產品及需要用到的生產要素，</a:t>
            </a:r>
            <a:endParaRPr lang="en-US" altLang="zh-TW" sz="2400" dirty="0" smtClean="0">
              <a:latin typeface="標楷體" pitchFamily="65" charset="-120"/>
              <a:ea typeface="標楷體" pitchFamily="65" charset="-120"/>
            </a:endParaRPr>
          </a:p>
          <a:p>
            <a:pPr>
              <a:buNone/>
            </a:pPr>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並</a:t>
            </a:r>
            <a:r>
              <a:rPr lang="zh-TW" altLang="en-US" sz="2400" dirty="0" smtClean="0">
                <a:latin typeface="標楷體" pitchFamily="65" charset="-120"/>
                <a:ea typeface="標楷體" pitchFamily="65" charset="-120"/>
              </a:rPr>
              <a:t>運用</a:t>
            </a:r>
            <a:r>
              <a:rPr lang="zh-TW" altLang="zh-TW" sz="2400" dirty="0" smtClean="0">
                <a:latin typeface="標楷體" pitchFamily="65" charset="-120"/>
                <a:ea typeface="標楷體" pitchFamily="65" charset="-120"/>
              </a:rPr>
              <a:t>分析矩陣摘要法予以分類。</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五</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各組將完成的海報張貼於黑板上，並派代表上臺報告討論</a:t>
            </a:r>
            <a:endParaRPr lang="en-US" altLang="zh-TW" sz="2400" dirty="0" smtClean="0">
              <a:latin typeface="標楷體" pitchFamily="65" charset="-120"/>
              <a:ea typeface="標楷體" pitchFamily="65" charset="-120"/>
            </a:endParaRPr>
          </a:p>
          <a:p>
            <a:pPr>
              <a:buNone/>
            </a:pPr>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結果。</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六</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由分享及交換意見中，知道生產要素</a:t>
            </a:r>
            <a:r>
              <a:rPr lang="zh-TW" altLang="en-US" sz="2400" dirty="0" smtClean="0">
                <a:latin typeface="標楷體" pitchFamily="65" charset="-120"/>
                <a:ea typeface="標楷體" pitchFamily="65" charset="-120"/>
              </a:rPr>
              <a:t>的</a:t>
            </a:r>
            <a:r>
              <a:rPr lang="zh-TW" altLang="zh-TW" sz="2400" dirty="0" smtClean="0">
                <a:latin typeface="標楷體" pitchFamily="65" charset="-120"/>
                <a:ea typeface="標楷體" pitchFamily="65" charset="-120"/>
              </a:rPr>
              <a:t>種類。</a:t>
            </a:r>
          </a:p>
          <a:p>
            <a:pPr>
              <a:buNone/>
            </a:pPr>
            <a:r>
              <a:rPr lang="zh-TW" altLang="zh-TW" sz="2800" b="1" dirty="0" smtClean="0">
                <a:latin typeface="標楷體" pitchFamily="65" charset="-120"/>
                <a:ea typeface="標楷體" pitchFamily="65" charset="-120"/>
              </a:rPr>
              <a:t>二、老師總結給予回饋並補充說明。</a:t>
            </a:r>
          </a:p>
          <a:p>
            <a:endParaRPr lang="zh-TW" altLang="en-US"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l="23738" t="28503" r="23107" b="4318"/>
          <a:stretch>
            <a:fillRect/>
          </a:stretch>
        </p:blipFill>
        <p:spPr bwMode="auto">
          <a:xfrm>
            <a:off x="611560" y="692696"/>
            <a:ext cx="792088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7990" t="31190" r="28068" b="4318"/>
          <a:stretch>
            <a:fillRect/>
          </a:stretch>
        </p:blipFill>
        <p:spPr bwMode="auto">
          <a:xfrm>
            <a:off x="467544" y="764704"/>
            <a:ext cx="8208912"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323850" y="1773238"/>
            <a:ext cx="1223963" cy="33115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圓角矩形 7"/>
          <p:cNvSpPr/>
          <p:nvPr/>
        </p:nvSpPr>
        <p:spPr>
          <a:xfrm>
            <a:off x="1331913" y="1412875"/>
            <a:ext cx="7561262" cy="496887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矩形 8"/>
          <p:cNvSpPr/>
          <p:nvPr/>
        </p:nvSpPr>
        <p:spPr>
          <a:xfrm>
            <a:off x="2627313" y="1773238"/>
            <a:ext cx="6192837" cy="4318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矩形 9"/>
          <p:cNvSpPr/>
          <p:nvPr/>
        </p:nvSpPr>
        <p:spPr>
          <a:xfrm>
            <a:off x="2627313" y="1700213"/>
            <a:ext cx="6121400" cy="2808287"/>
          </a:xfrm>
          <a:prstGeom prst="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文字方塊 10"/>
          <p:cNvSpPr txBox="1">
            <a:spLocks noChangeArrowheads="1"/>
          </p:cNvSpPr>
          <p:nvPr/>
        </p:nvSpPr>
        <p:spPr bwMode="auto">
          <a:xfrm>
            <a:off x="250825" y="620713"/>
            <a:ext cx="165735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dirty="0" smtClean="0">
                <a:solidFill>
                  <a:srgbClr val="FF0000"/>
                </a:solidFill>
                <a:latin typeface="微軟正黑體" pitchFamily="34" charset="-120"/>
                <a:ea typeface="微軟正黑體" pitchFamily="34" charset="-120"/>
              </a:rPr>
              <a:t>內容標準</a:t>
            </a:r>
            <a:endParaRPr lang="en-US" altLang="zh-TW" sz="2800" b="1" dirty="0" smtClean="0">
              <a:solidFill>
                <a:srgbClr val="FF0000"/>
              </a:solidFill>
              <a:latin typeface="微軟正黑體" pitchFamily="34" charset="-120"/>
              <a:ea typeface="微軟正黑體" pitchFamily="34" charset="-120"/>
            </a:endParaRPr>
          </a:p>
          <a:p>
            <a:r>
              <a:rPr lang="zh-TW" altLang="en-US" sz="2800" b="1" dirty="0" smtClean="0">
                <a:solidFill>
                  <a:srgbClr val="FF0000"/>
                </a:solidFill>
                <a:latin typeface="微軟正黑體" pitchFamily="34" charset="-120"/>
                <a:ea typeface="微軟正黑體" pitchFamily="34" charset="-120"/>
              </a:rPr>
              <a:t>  </a:t>
            </a:r>
            <a:r>
              <a:rPr lang="en-US" altLang="zh-TW" sz="2800" b="1" dirty="0" smtClean="0">
                <a:solidFill>
                  <a:srgbClr val="FF0000"/>
                </a:solidFill>
                <a:latin typeface="微軟正黑體" pitchFamily="34" charset="-120"/>
                <a:ea typeface="微軟正黑體" pitchFamily="34" charset="-120"/>
              </a:rPr>
              <a:t>(</a:t>
            </a:r>
            <a:r>
              <a:rPr lang="zh-TW" altLang="en-US" sz="2800" b="1" dirty="0" smtClean="0">
                <a:solidFill>
                  <a:srgbClr val="FF0000"/>
                </a:solidFill>
                <a:latin typeface="微軟正黑體" pitchFamily="34" charset="-120"/>
                <a:ea typeface="微軟正黑體" pitchFamily="34" charset="-120"/>
              </a:rPr>
              <a:t>基準</a:t>
            </a:r>
            <a:r>
              <a:rPr lang="en-US" altLang="zh-TW" sz="2800" b="1" dirty="0" smtClean="0">
                <a:solidFill>
                  <a:srgbClr val="FF0000"/>
                </a:solidFill>
                <a:latin typeface="微軟正黑體" pitchFamily="34" charset="-120"/>
                <a:ea typeface="微軟正黑體" pitchFamily="34" charset="-120"/>
              </a:rPr>
              <a:t>)</a:t>
            </a:r>
            <a:endParaRPr lang="zh-TW" altLang="en-US" sz="2800" b="1" dirty="0" smtClean="0">
              <a:solidFill>
                <a:srgbClr val="FF0000"/>
              </a:solidFill>
              <a:latin typeface="微軟正黑體" pitchFamily="34" charset="-120"/>
              <a:ea typeface="微軟正黑體" pitchFamily="34" charset="-120"/>
            </a:endParaRPr>
          </a:p>
        </p:txBody>
      </p:sp>
      <p:sp>
        <p:nvSpPr>
          <p:cNvPr id="12" name="文字方塊 11"/>
          <p:cNvSpPr txBox="1">
            <a:spLocks noChangeArrowheads="1"/>
          </p:cNvSpPr>
          <p:nvPr/>
        </p:nvSpPr>
        <p:spPr bwMode="auto">
          <a:xfrm>
            <a:off x="1908175" y="620713"/>
            <a:ext cx="16922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00B050"/>
                </a:solidFill>
                <a:latin typeface="微軟正黑體" pitchFamily="34" charset="-120"/>
                <a:ea typeface="微軟正黑體" pitchFamily="34" charset="-120"/>
              </a:rPr>
              <a:t>評量標準</a:t>
            </a:r>
          </a:p>
        </p:txBody>
      </p:sp>
      <p:sp>
        <p:nvSpPr>
          <p:cNvPr id="13" name="文字方塊 12"/>
          <p:cNvSpPr txBox="1">
            <a:spLocks noChangeArrowheads="1"/>
          </p:cNvSpPr>
          <p:nvPr/>
        </p:nvSpPr>
        <p:spPr bwMode="auto">
          <a:xfrm>
            <a:off x="3924300" y="620713"/>
            <a:ext cx="18002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FFC000"/>
                </a:solidFill>
                <a:latin typeface="微軟正黑體" pitchFamily="34" charset="-120"/>
                <a:ea typeface="微軟正黑體" pitchFamily="34" charset="-120"/>
              </a:rPr>
              <a:t>表現等級</a:t>
            </a:r>
          </a:p>
        </p:txBody>
      </p:sp>
      <p:sp>
        <p:nvSpPr>
          <p:cNvPr id="14" name="文字方塊 13"/>
          <p:cNvSpPr txBox="1">
            <a:spLocks noChangeArrowheads="1"/>
          </p:cNvSpPr>
          <p:nvPr/>
        </p:nvSpPr>
        <p:spPr bwMode="auto">
          <a:xfrm>
            <a:off x="5867400" y="620713"/>
            <a:ext cx="20177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FF9999"/>
                </a:solidFill>
                <a:latin typeface="微軟正黑體" pitchFamily="34" charset="-120"/>
                <a:ea typeface="微軟正黑體" pitchFamily="34" charset="-120"/>
              </a:rPr>
              <a:t>表現描述</a:t>
            </a:r>
          </a:p>
        </p:txBody>
      </p:sp>
      <p:cxnSp>
        <p:nvCxnSpPr>
          <p:cNvPr id="18" name="直線單箭頭接點 17"/>
          <p:cNvCxnSpPr/>
          <p:nvPr/>
        </p:nvCxnSpPr>
        <p:spPr>
          <a:xfrm>
            <a:off x="827088" y="1412875"/>
            <a:ext cx="0" cy="395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2339975" y="1052513"/>
            <a:ext cx="0" cy="3968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4284663" y="1196975"/>
            <a:ext cx="0" cy="6492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H="1">
            <a:off x="6443663" y="1052513"/>
            <a:ext cx="0" cy="720725"/>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表格 19"/>
          <p:cNvGraphicFramePr>
            <a:graphicFrameLocks noGrp="1"/>
          </p:cNvGraphicFramePr>
          <p:nvPr>
            <p:extLst>
              <p:ext uri="{D42A27DB-BD31-4B8C-83A1-F6EECF244321}">
                <p14:modId xmlns="" xmlns:p14="http://schemas.microsoft.com/office/powerpoint/2010/main" val="586934265"/>
              </p:ext>
            </p:extLst>
          </p:nvPr>
        </p:nvGraphicFramePr>
        <p:xfrm>
          <a:off x="468313" y="1844675"/>
          <a:ext cx="8280399" cy="4203699"/>
        </p:xfrm>
        <a:graphic>
          <a:graphicData uri="http://schemas.openxmlformats.org/drawingml/2006/table">
            <a:tbl>
              <a:tblPr/>
              <a:tblGrid>
                <a:gridCol w="913731"/>
                <a:gridCol w="1317748"/>
                <a:gridCol w="1209784"/>
                <a:gridCol w="1209784"/>
                <a:gridCol w="1209784"/>
                <a:gridCol w="1209784"/>
                <a:gridCol w="1209784"/>
              </a:tblGrid>
              <a:tr h="494947">
                <a:tc rowSpan="5">
                  <a:txBody>
                    <a:bodyPr/>
                    <a:lstStyle/>
                    <a:p>
                      <a:pPr algn="just">
                        <a:spcAft>
                          <a:spcPts val="0"/>
                        </a:spcAft>
                      </a:pPr>
                      <a:r>
                        <a:rPr lang="zh-TW" altLang="en-US" sz="2400" kern="1200" dirty="0" smtClean="0">
                          <a:solidFill>
                            <a:schemeClr val="tx1"/>
                          </a:solidFill>
                          <a:latin typeface="標楷體" pitchFamily="65" charset="-120"/>
                          <a:ea typeface="標楷體" pitchFamily="65" charset="-120"/>
                          <a:cs typeface="+mn-cs"/>
                        </a:rPr>
                        <a:t>基準</a:t>
                      </a:r>
                      <a:endParaRPr lang="en-US" altLang="zh-TW" sz="2400" kern="1200" dirty="0" smtClean="0">
                        <a:solidFill>
                          <a:schemeClr val="tx1"/>
                        </a:solidFill>
                        <a:latin typeface="標楷體" pitchFamily="65" charset="-120"/>
                        <a:ea typeface="標楷體" pitchFamily="65" charset="-120"/>
                        <a:cs typeface="+mn-cs"/>
                      </a:endParaRPr>
                    </a:p>
                    <a:p>
                      <a:pPr algn="just">
                        <a:spcAft>
                          <a:spcPts val="0"/>
                        </a:spcAft>
                      </a:pPr>
                      <a:endParaRPr lang="en-US" altLang="zh-TW" sz="1800" kern="1200" dirty="0" smtClean="0">
                        <a:solidFill>
                          <a:schemeClr val="tx1"/>
                        </a:solidFill>
                        <a:latin typeface="標楷體" pitchFamily="65" charset="-120"/>
                        <a:ea typeface="標楷體" pitchFamily="65" charset="-120"/>
                        <a:cs typeface="+mn-cs"/>
                      </a:endParaRPr>
                    </a:p>
                    <a:p>
                      <a:pPr algn="just">
                        <a:spcAft>
                          <a:spcPts val="0"/>
                        </a:spcAft>
                      </a:pPr>
                      <a:r>
                        <a:rPr lang="zh-TW" altLang="zh-TW" sz="2000" kern="1200" dirty="0" smtClean="0">
                          <a:solidFill>
                            <a:schemeClr val="tx1"/>
                          </a:solidFill>
                          <a:latin typeface="標楷體" pitchFamily="65" charset="-120"/>
                          <a:ea typeface="標楷體" pitchFamily="65" charset="-120"/>
                          <a:cs typeface="+mn-cs"/>
                        </a:rPr>
                        <a:t>能否理解生產行為的概念及瞭解生產要素的種類並運用於日常生活中</a:t>
                      </a:r>
                      <a:endParaRPr lang="en-US" altLang="zh-TW" sz="2000" b="1" kern="100" dirty="0" smtClean="0">
                        <a:latin typeface="標楷體" pitchFamily="65" charset="-120"/>
                        <a:ea typeface="標楷體" pitchFamily="65" charset="-120"/>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altLang="en-US" sz="1800" kern="100" dirty="0" smtClean="0">
                          <a:latin typeface="Times New Roman"/>
                          <a:ea typeface="標楷體"/>
                        </a:rPr>
                        <a:t>         </a:t>
                      </a:r>
                      <a:r>
                        <a:rPr lang="zh-TW" sz="2000" b="1" kern="100" dirty="0" smtClean="0">
                          <a:latin typeface="Times New Roman"/>
                          <a:ea typeface="標楷體"/>
                        </a:rPr>
                        <a:t>規</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a:t>
                      </a:r>
                      <a:r>
                        <a:rPr lang="zh-TW" sz="2000" b="1" kern="100" dirty="0" smtClean="0">
                          <a:latin typeface="Times New Roman"/>
                          <a:ea typeface="標楷體"/>
                        </a:rPr>
                        <a:t>準</a:t>
                      </a:r>
                      <a:endParaRPr lang="zh-TW" sz="2000" b="1" kern="100" dirty="0">
                        <a:latin typeface="Times New Roman"/>
                        <a:ea typeface="新細明體"/>
                      </a:endParaRPr>
                    </a:p>
                    <a:p>
                      <a:pPr algn="just">
                        <a:spcAft>
                          <a:spcPts val="0"/>
                        </a:spcAft>
                      </a:pPr>
                      <a:r>
                        <a:rPr lang="en-US" sz="1800" kern="100" dirty="0">
                          <a:latin typeface="Times New Roman"/>
                          <a:ea typeface="標楷體"/>
                        </a:rPr>
                        <a:t> </a:t>
                      </a:r>
                      <a:r>
                        <a:rPr lang="zh-TW" altLang="en-US" sz="1800" kern="100" dirty="0" smtClean="0">
                          <a:latin typeface="Times New Roman"/>
                          <a:ea typeface="標楷體"/>
                        </a:rPr>
                        <a:t>  </a:t>
                      </a:r>
                      <a:r>
                        <a:rPr lang="en-US" sz="1800" kern="100" dirty="0" smtClean="0">
                          <a:latin typeface="Times New Roman"/>
                          <a:ea typeface="標楷體"/>
                        </a:rPr>
                        <a:t>    </a:t>
                      </a:r>
                      <a:r>
                        <a:rPr lang="zh-TW" altLang="en-US" sz="2000" kern="100" dirty="0" smtClean="0">
                          <a:latin typeface="Times New Roman"/>
                          <a:ea typeface="標楷體"/>
                        </a:rPr>
                        <a:t>   </a:t>
                      </a:r>
                      <a:endParaRPr lang="en-US" altLang="zh-TW" sz="2000" kern="100" dirty="0" smtClean="0">
                        <a:latin typeface="Times New Roman"/>
                        <a:ea typeface="標楷體"/>
                      </a:endParaRPr>
                    </a:p>
                    <a:p>
                      <a:pPr algn="just">
                        <a:spcAft>
                          <a:spcPts val="0"/>
                        </a:spcAft>
                      </a:pPr>
                      <a:r>
                        <a:rPr lang="zh-TW" altLang="en-US" sz="2000" kern="100" dirty="0" smtClean="0">
                          <a:latin typeface="Times New Roman"/>
                          <a:ea typeface="標楷體"/>
                        </a:rPr>
                        <a:t>   </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組</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別</a:t>
                      </a:r>
                      <a:endParaRPr lang="zh-TW" sz="2000" b="1"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spcAft>
                          <a:spcPts val="0"/>
                        </a:spcAft>
                      </a:pPr>
                      <a:r>
                        <a:rPr lang="en-US" sz="2400" kern="100" dirty="0">
                          <a:latin typeface="Times New Roman"/>
                          <a:ea typeface="標楷體"/>
                          <a:cs typeface="Times New Roman"/>
                        </a:rPr>
                        <a:t>A</a:t>
                      </a:r>
                      <a:endParaRPr lang="zh-TW" sz="2400" kern="100" dirty="0">
                        <a:latin typeface="Times New Roman"/>
                        <a:ea typeface="新細明體"/>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kern="100" dirty="0">
                          <a:latin typeface="Times New Roman"/>
                          <a:ea typeface="標楷體"/>
                          <a:cs typeface="Times New Roman"/>
                        </a:rPr>
                        <a:t>B</a:t>
                      </a:r>
                      <a:endParaRPr lang="zh-TW" sz="2400" kern="100" dirty="0">
                        <a:latin typeface="Times New Roman"/>
                        <a:ea typeface="新細明體"/>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kern="100" dirty="0">
                          <a:latin typeface="Times New Roman"/>
                          <a:ea typeface="標楷體"/>
                          <a:cs typeface="Times New Roman"/>
                        </a:rPr>
                        <a:t>C</a:t>
                      </a:r>
                      <a:endParaRPr lang="zh-TW" sz="2400" kern="100" dirty="0">
                        <a:latin typeface="Times New Roman"/>
                        <a:ea typeface="新細明體"/>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kern="100" dirty="0">
                          <a:latin typeface="Times New Roman"/>
                          <a:ea typeface="標楷體"/>
                          <a:cs typeface="Times New Roman"/>
                        </a:rPr>
                        <a:t>D</a:t>
                      </a:r>
                      <a:endParaRPr lang="zh-TW" sz="2400" kern="100" dirty="0">
                        <a:latin typeface="Times New Roman"/>
                        <a:ea typeface="新細明體"/>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kern="100" dirty="0">
                          <a:latin typeface="Times New Roman"/>
                          <a:ea typeface="標楷體"/>
                          <a:cs typeface="Times New Roman"/>
                        </a:rPr>
                        <a:t>E</a:t>
                      </a:r>
                      <a:endParaRPr lang="zh-TW" sz="2400" kern="100" dirty="0">
                        <a:latin typeface="Times New Roman"/>
                        <a:ea typeface="新細明體"/>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9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latin typeface="Times New Roman"/>
                          <a:ea typeface="標楷體"/>
                          <a:cs typeface="Times New Roman"/>
                        </a:rPr>
                        <a:t>能完整的寫出生產要素並予以分類</a:t>
                      </a:r>
                      <a:endParaRPr lang="zh-TW" sz="2400" kern="100" dirty="0">
                        <a:latin typeface="Times New Roman"/>
                        <a:ea typeface="新細明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0160" indent="-10160" algn="ctr">
                        <a:spcAft>
                          <a:spcPts val="0"/>
                        </a:spcAft>
                      </a:pPr>
                      <a:r>
                        <a:rPr lang="zh-TW" sz="2400" kern="100" dirty="0">
                          <a:latin typeface="Times New Roman"/>
                          <a:ea typeface="標楷體"/>
                          <a:cs typeface="Times New Roman"/>
                        </a:rPr>
                        <a:t>能寫出部分生產要素並予以分類</a:t>
                      </a:r>
                      <a:endParaRPr lang="zh-TW" sz="2400" kern="100" dirty="0">
                        <a:latin typeface="Times New Roman"/>
                        <a:ea typeface="新細明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latin typeface="Times New Roman"/>
                          <a:ea typeface="標楷體"/>
                          <a:cs typeface="Times New Roman"/>
                        </a:rPr>
                        <a:t>能寫出部分生產要素但分類錯誤</a:t>
                      </a:r>
                      <a:endParaRPr lang="zh-TW" sz="2400" kern="100" dirty="0">
                        <a:latin typeface="Times New Roman"/>
                        <a:ea typeface="新細明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latin typeface="Times New Roman"/>
                          <a:ea typeface="標楷體"/>
                          <a:cs typeface="Times New Roman"/>
                        </a:rPr>
                        <a:t>只能寫出部分生產要素</a:t>
                      </a:r>
                      <a:endParaRPr lang="zh-TW" sz="2400" kern="100" dirty="0">
                        <a:latin typeface="Times New Roman"/>
                        <a:ea typeface="新細明體"/>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latin typeface="Times New Roman"/>
                          <a:ea typeface="標楷體"/>
                          <a:cs typeface="Times New Roman"/>
                        </a:rPr>
                        <a:t>未作答</a:t>
                      </a:r>
                      <a:endParaRPr lang="zh-TW" sz="2400" kern="100" dirty="0">
                        <a:latin typeface="Times New Roman"/>
                        <a:ea typeface="新細明體"/>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37653">
                <a:tc vMerge="1">
                  <a:txBody>
                    <a:bodyPr/>
                    <a:lstStyle/>
                    <a:p>
                      <a:endParaRPr lang="zh-TW" altLang="en-US"/>
                    </a:p>
                  </a:txBody>
                  <a:tcPr/>
                </a:tc>
                <a:tc>
                  <a:txBody>
                    <a:bodyPr/>
                    <a:lstStyle/>
                    <a:p>
                      <a:pPr algn="ctr">
                        <a:lnSpc>
                          <a:spcPts val="2000"/>
                        </a:lnSpc>
                        <a:spcAft>
                          <a:spcPts val="0"/>
                        </a:spcAft>
                      </a:pPr>
                      <a:r>
                        <a:rPr lang="zh-TW" altLang="en-US" sz="1800" b="1" kern="100" dirty="0" smtClean="0">
                          <a:latin typeface="標楷體" pitchFamily="65" charset="-120"/>
                          <a:ea typeface="標楷體" pitchFamily="65" charset="-120"/>
                        </a:rPr>
                        <a:t>第一組</a:t>
                      </a:r>
                      <a:endParaRPr lang="zh-TW" sz="1800" b="1" kern="100" dirty="0">
                        <a:latin typeface="標楷體" pitchFamily="65" charset="-120"/>
                        <a:ea typeface="標楷體" pitchFamily="65" charset="-120"/>
                      </a:endParaRPr>
                    </a:p>
                  </a:txBody>
                  <a:tcPr marL="55866" marR="55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100" kern="100" dirty="0">
                          <a:latin typeface="Times New Roman"/>
                          <a:ea typeface="標楷體"/>
                        </a:rPr>
                        <a:t>ˇ</a:t>
                      </a: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53">
                <a:tc vMerge="1">
                  <a:txBody>
                    <a:bodyPr/>
                    <a:lstStyle/>
                    <a:p>
                      <a:endParaRPr lang="zh-TW" altLang="en-US"/>
                    </a:p>
                  </a:txBody>
                  <a:tcPr/>
                </a:tc>
                <a:tc>
                  <a:txBody>
                    <a:bodyPr/>
                    <a:lstStyle/>
                    <a:p>
                      <a:pPr algn="ctr">
                        <a:lnSpc>
                          <a:spcPts val="2000"/>
                        </a:lnSpc>
                        <a:spcAft>
                          <a:spcPts val="0"/>
                        </a:spcAft>
                      </a:pPr>
                      <a:r>
                        <a:rPr lang="zh-TW" altLang="en-US" sz="1800" b="1" kern="100" dirty="0" smtClean="0">
                          <a:latin typeface="標楷體" pitchFamily="65" charset="-120"/>
                          <a:ea typeface="標楷體" pitchFamily="65" charset="-120"/>
                        </a:rPr>
                        <a:t>第二組</a:t>
                      </a:r>
                      <a:endParaRPr lang="zh-TW" sz="1800" b="1" kern="100" dirty="0">
                        <a:latin typeface="標楷體" pitchFamily="65" charset="-120"/>
                        <a:ea typeface="標楷體" pitchFamily="65" charset="-120"/>
                      </a:endParaRPr>
                    </a:p>
                  </a:txBody>
                  <a:tcPr marL="55866" marR="55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100" kern="100" dirty="0">
                          <a:latin typeface="Times New Roman"/>
                          <a:ea typeface="標楷體"/>
                        </a:rPr>
                        <a:t>ˇ</a:t>
                      </a: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53">
                <a:tc vMerge="1">
                  <a:txBody>
                    <a:bodyPr/>
                    <a:lstStyle/>
                    <a:p>
                      <a:endParaRPr lang="zh-TW" altLang="en-US"/>
                    </a:p>
                  </a:txBody>
                  <a:tcPr/>
                </a:tc>
                <a:tc>
                  <a:txBody>
                    <a:bodyPr/>
                    <a:lstStyle/>
                    <a:p>
                      <a:pPr algn="ctr">
                        <a:lnSpc>
                          <a:spcPts val="2000"/>
                        </a:lnSpc>
                        <a:spcAft>
                          <a:spcPts val="0"/>
                        </a:spcAft>
                      </a:pPr>
                      <a:r>
                        <a:rPr lang="zh-TW" altLang="en-US" sz="1800" b="1" kern="100" dirty="0" smtClean="0">
                          <a:latin typeface="標楷體" pitchFamily="65" charset="-120"/>
                          <a:ea typeface="標楷體" pitchFamily="65" charset="-120"/>
                        </a:rPr>
                        <a:t>第三組</a:t>
                      </a:r>
                      <a:endParaRPr lang="zh-TW" sz="1800" b="1" kern="100" dirty="0">
                        <a:latin typeface="標楷體" pitchFamily="65" charset="-120"/>
                        <a:ea typeface="標楷體" pitchFamily="65" charset="-120"/>
                      </a:endParaRPr>
                    </a:p>
                  </a:txBody>
                  <a:tcPr marL="55866" marR="55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500"/>
                            </p:stCondLst>
                            <p:childTnLst>
                              <p:par>
                                <p:cTn id="33" presetID="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500"/>
                            </p:stCondLst>
                            <p:childTnLst>
                              <p:par>
                                <p:cTn id="50" presetID="2" presetClass="entr" presetSubtype="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0-#ppt_h/2"/>
                                          </p:val>
                                        </p:tav>
                                        <p:tav tm="100000">
                                          <p:val>
                                            <p:strVal val="#ppt_y"/>
                                          </p:val>
                                        </p:tav>
                                      </p:tavLst>
                                    </p:anim>
                                  </p:childTnLst>
                                </p:cTn>
                              </p:par>
                            </p:childTnLst>
                          </p:cTn>
                        </p:par>
                        <p:par>
                          <p:cTn id="66" fill="hold" nodeType="afterGroup">
                            <p:stCondLst>
                              <p:cond delay="500"/>
                            </p:stCondLst>
                            <p:childTnLst>
                              <p:par>
                                <p:cTn id="67" presetID="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autoUpdateAnimBg="0"/>
      <p:bldP spid="12" grpId="0" autoUpdateAnimBg="0"/>
      <p:bldP spid="13" grpId="0" autoUpdateAnimBg="0"/>
      <p:bldP spid="1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 name="Picture 2"/>
          <p:cNvPicPr>
            <a:picLocks noChangeAspect="1" noChangeArrowheads="1"/>
          </p:cNvPicPr>
          <p:nvPr/>
        </p:nvPicPr>
        <p:blipFill>
          <a:blip r:embed="rId3" cstate="print"/>
          <a:srcRect l="16650" t="29846" r="16728" b="4318"/>
          <a:stretch>
            <a:fillRect/>
          </a:stretch>
        </p:blipFill>
        <p:spPr bwMode="auto">
          <a:xfrm>
            <a:off x="287524" y="548680"/>
            <a:ext cx="8568952"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476672"/>
            <a:ext cx="9144000" cy="6381328"/>
          </a:xfrm>
          <a:prstGeom prst="rect">
            <a:avLst/>
          </a:prstGeom>
          <a:noFill/>
          <a:ln w="9525">
            <a:noFill/>
            <a:miter lim="800000"/>
            <a:headEnd/>
            <a:tailEnd/>
          </a:ln>
        </p:spPr>
      </p:pic>
      <p:sp>
        <p:nvSpPr>
          <p:cNvPr id="4" name="矩形 3"/>
          <p:cNvSpPr/>
          <p:nvPr/>
        </p:nvSpPr>
        <p:spPr>
          <a:xfrm>
            <a:off x="3455368" y="0"/>
            <a:ext cx="5688632" cy="400110"/>
          </a:xfrm>
          <a:prstGeom prst="rect">
            <a:avLst/>
          </a:prstGeom>
        </p:spPr>
        <p:txBody>
          <a:bodyPr wrap="square">
            <a:spAutoFit/>
          </a:bodyPr>
          <a:lstStyle/>
          <a:p>
            <a:r>
              <a:rPr lang="zh-TW" altLang="en-US" sz="2000" dirty="0" smtClean="0">
                <a:latin typeface="標楷體" pitchFamily="65" charset="-120"/>
                <a:ea typeface="標楷體" pitchFamily="65" charset="-120"/>
              </a:rPr>
              <a:t>多元評量教學設計  </a:t>
            </a:r>
            <a:r>
              <a:rPr lang="zh-TW" altLang="en-US" dirty="0" smtClean="0">
                <a:latin typeface="標楷體" pitchFamily="65" charset="-120"/>
                <a:ea typeface="標楷體" pitchFamily="65" charset="-120"/>
              </a:rPr>
              <a:t>設計者：新北市中平國中賈生玲</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251520" y="764704"/>
            <a:ext cx="8712968"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0" y="0"/>
            <a:ext cx="9144000"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684213" y="1773238"/>
            <a:ext cx="7970837" cy="1433096"/>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eaLnBrk="1" hangingPunct="1">
              <a:spcBef>
                <a:spcPct val="25000"/>
              </a:spcBef>
              <a:buClr>
                <a:srgbClr val="FF3300"/>
              </a:buClr>
            </a:pPr>
            <a:r>
              <a:rPr kumimoji="0" lang="zh-TW" altLang="en-US" sz="2600" dirty="0">
                <a:solidFill>
                  <a:srgbClr val="000000"/>
                </a:solidFill>
                <a:latin typeface="Times New Roman" pitchFamily="18" charset="0"/>
                <a:ea typeface="標楷體" pitchFamily="65" charset="-120"/>
                <a:cs typeface="Times New Roman" pitchFamily="18" charset="0"/>
              </a:rPr>
              <a:t>緣由：為推動</a:t>
            </a:r>
            <a:r>
              <a:rPr kumimoji="0" lang="zh-TW" altLang="en-US" sz="2600" dirty="0">
                <a:solidFill>
                  <a:srgbClr val="FF0000"/>
                </a:solidFill>
                <a:latin typeface="Times New Roman" pitchFamily="18" charset="0"/>
                <a:ea typeface="標楷體" pitchFamily="65" charset="-120"/>
                <a:cs typeface="Times New Roman" pitchFamily="18" charset="0"/>
              </a:rPr>
              <a:t>十二年國民基本教育政策</a:t>
            </a:r>
            <a:r>
              <a:rPr kumimoji="0" lang="zh-TW" altLang="en-US" sz="2600" dirty="0">
                <a:solidFill>
                  <a:srgbClr val="000000"/>
                </a:solidFill>
                <a:latin typeface="Times New Roman" pitchFamily="18" charset="0"/>
                <a:ea typeface="標楷體" pitchFamily="65" charset="-120"/>
                <a:cs typeface="Times New Roman" pitchFamily="18" charset="0"/>
              </a:rPr>
              <a:t>，達成</a:t>
            </a:r>
            <a:r>
              <a:rPr kumimoji="0" lang="zh-TW" altLang="en-US" sz="2600" dirty="0">
                <a:solidFill>
                  <a:srgbClr val="FF0000"/>
                </a:solidFill>
                <a:latin typeface="Times New Roman" pitchFamily="18" charset="0"/>
                <a:ea typeface="標楷體" pitchFamily="65" charset="-120"/>
                <a:cs typeface="Times New Roman" pitchFamily="18" charset="0"/>
              </a:rPr>
              <a:t>提升國中小教育品質</a:t>
            </a:r>
            <a:r>
              <a:rPr kumimoji="0" lang="zh-TW" altLang="en-US" sz="2600" dirty="0">
                <a:solidFill>
                  <a:srgbClr val="000000"/>
                </a:solidFill>
                <a:latin typeface="Times New Roman" pitchFamily="18" charset="0"/>
                <a:ea typeface="標楷體" pitchFamily="65" charset="-120"/>
                <a:cs typeface="Times New Roman" pitchFamily="18" charset="0"/>
              </a:rPr>
              <a:t>的願景。</a:t>
            </a:r>
          </a:p>
          <a:p>
            <a:pPr eaLnBrk="1" hangingPunct="1">
              <a:spcBef>
                <a:spcPct val="25000"/>
              </a:spcBef>
              <a:buClr>
                <a:srgbClr val="FF3300"/>
              </a:buClr>
            </a:pPr>
            <a:r>
              <a:rPr kumimoji="0" lang="zh-TW" altLang="en-US" sz="2600" dirty="0">
                <a:solidFill>
                  <a:srgbClr val="000000"/>
                </a:solidFill>
                <a:latin typeface="Times New Roman" pitchFamily="18" charset="0"/>
                <a:ea typeface="標楷體" pitchFamily="65" charset="-120"/>
                <a:cs typeface="Times New Roman" pitchFamily="18" charset="0"/>
              </a:rPr>
              <a:t>由本署委託國立新竹教育大學張美玉院長</a:t>
            </a:r>
            <a:r>
              <a:rPr kumimoji="0" lang="zh-TW" altLang="en-US" sz="2600" dirty="0" smtClean="0">
                <a:solidFill>
                  <a:srgbClr val="000000"/>
                </a:solidFill>
                <a:latin typeface="Times New Roman" pitchFamily="18" charset="0"/>
                <a:ea typeface="標楷體" pitchFamily="65" charset="-120"/>
                <a:cs typeface="Times New Roman" pitchFamily="18" charset="0"/>
              </a:rPr>
              <a:t>辦理</a:t>
            </a:r>
            <a:endParaRPr kumimoji="0" lang="zh-TW" altLang="en-US" sz="2600" dirty="0">
              <a:solidFill>
                <a:srgbClr val="000000"/>
              </a:solidFill>
              <a:latin typeface="Times New Roman" pitchFamily="18" charset="0"/>
              <a:ea typeface="標楷體" pitchFamily="65" charset="-120"/>
              <a:cs typeface="Times New Roman" pitchFamily="18" charset="0"/>
            </a:endParaRPr>
          </a:p>
        </p:txBody>
      </p:sp>
      <p:sp>
        <p:nvSpPr>
          <p:cNvPr id="75" name="圓角矩形 74"/>
          <p:cNvSpPr/>
          <p:nvPr/>
        </p:nvSpPr>
        <p:spPr>
          <a:xfrm>
            <a:off x="684213" y="908050"/>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3600" b="1" dirty="0">
                <a:solidFill>
                  <a:prstClr val="black"/>
                </a:solidFill>
                <a:latin typeface="Arial" charset="0"/>
                <a:ea typeface="標楷體" pitchFamily="65" charset="-120"/>
              </a:rPr>
              <a:t>多元評量理念與應用</a:t>
            </a:r>
            <a:r>
              <a:rPr kumimoji="0" lang="zh-TW" altLang="en-US" sz="3600" b="1" dirty="0">
                <a:solidFill>
                  <a:prstClr val="black"/>
                </a:solidFill>
                <a:latin typeface="Arial" charset="0"/>
                <a:ea typeface="標楷體" pitchFamily="65" charset="-120"/>
              </a:rPr>
              <a:t>辦理</a:t>
            </a:r>
            <a:r>
              <a:rPr kumimoji="0" lang="zh-TW" altLang="en-US" sz="3600" b="1" dirty="0">
                <a:solidFill>
                  <a:srgbClr val="000000"/>
                </a:solidFill>
                <a:latin typeface="Arial" charset="0"/>
                <a:ea typeface="標楷體" pitchFamily="65" charset="-120"/>
              </a:rPr>
              <a:t>說明</a:t>
            </a:r>
            <a:endParaRPr kumimoji="0" lang="en-US" altLang="zh-TW" sz="3600" b="1" dirty="0">
              <a:solidFill>
                <a:srgbClr val="000000"/>
              </a:solidFill>
              <a:latin typeface="Arial" charset="0"/>
              <a:ea typeface="標楷體" pitchFamily="65" charset="-120"/>
            </a:endParaRPr>
          </a:p>
        </p:txBody>
      </p:sp>
      <p:sp>
        <p:nvSpPr>
          <p:cNvPr id="4" name="圓角矩形 3"/>
          <p:cNvSpPr>
            <a:spLocks noChangeArrowheads="1"/>
          </p:cNvSpPr>
          <p:nvPr/>
        </p:nvSpPr>
        <p:spPr bwMode="auto">
          <a:xfrm>
            <a:off x="693006" y="4221088"/>
            <a:ext cx="7970837" cy="2153603"/>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eaLnBrk="1" hangingPunct="1">
              <a:spcBef>
                <a:spcPct val="25000"/>
              </a:spcBef>
              <a:buClr>
                <a:srgbClr val="FF3300"/>
              </a:buClr>
            </a:pPr>
            <a:r>
              <a:rPr kumimoji="0" lang="zh-TW" altLang="en-US" sz="2600" dirty="0" smtClean="0">
                <a:solidFill>
                  <a:srgbClr val="000000"/>
                </a:solidFill>
                <a:latin typeface="Times New Roman" pitchFamily="18" charset="0"/>
                <a:ea typeface="標楷體" pitchFamily="65" charset="-120"/>
                <a:cs typeface="Times New Roman" pitchFamily="18" charset="0"/>
              </a:rPr>
              <a:t>為直轄市、縣</a:t>
            </a:r>
            <a:r>
              <a:rPr kumimoji="0" lang="zh-TW" altLang="en-US" dirty="0" smtClean="0">
                <a:solidFill>
                  <a:prstClr val="black"/>
                </a:solidFill>
                <a:ea typeface="標楷體" pitchFamily="65" charset="-120"/>
                <a:cs typeface="Times New Roman" pitchFamily="18" charset="0"/>
              </a:rPr>
              <a:t>（</a:t>
            </a:r>
            <a:r>
              <a:rPr kumimoji="0" lang="zh-TW" altLang="en-US" sz="2600" dirty="0" smtClean="0">
                <a:solidFill>
                  <a:srgbClr val="000000"/>
                </a:solidFill>
                <a:latin typeface="Times New Roman" pitchFamily="18" charset="0"/>
                <a:ea typeface="標楷體" pitchFamily="65" charset="-120"/>
                <a:cs typeface="Times New Roman" pitchFamily="18" charset="0"/>
              </a:rPr>
              <a:t>市</a:t>
            </a:r>
            <a:r>
              <a:rPr kumimoji="0" lang="zh-TW" altLang="en-US" dirty="0" smtClean="0">
                <a:solidFill>
                  <a:prstClr val="black"/>
                </a:solidFill>
                <a:cs typeface="Times New Roman" pitchFamily="18" charset="0"/>
              </a:rPr>
              <a:t>）</a:t>
            </a:r>
            <a:r>
              <a:rPr kumimoji="0" lang="zh-TW" altLang="en-US" sz="2600" dirty="0" smtClean="0">
                <a:solidFill>
                  <a:srgbClr val="000000"/>
                </a:solidFill>
                <a:latin typeface="Times New Roman" pitchFamily="18" charset="0"/>
                <a:ea typeface="標楷體" pitchFamily="65" charset="-120"/>
                <a:cs typeface="Times New Roman" pitchFamily="18" charset="0"/>
              </a:rPr>
              <a:t>政府培訓種子講師，希望藉由種子講師回到地方對所有在職教師進行</a:t>
            </a:r>
            <a:r>
              <a:rPr kumimoji="0" lang="zh-TW" altLang="en-US" sz="2600" dirty="0" smtClean="0">
                <a:solidFill>
                  <a:srgbClr val="FF0000"/>
                </a:solidFill>
                <a:latin typeface="Times New Roman" pitchFamily="18" charset="0"/>
                <a:ea typeface="標楷體" pitchFamily="65" charset="-120"/>
                <a:cs typeface="Times New Roman" pitchFamily="18" charset="0"/>
              </a:rPr>
              <a:t>多元教學策略</a:t>
            </a:r>
            <a:r>
              <a:rPr kumimoji="0" lang="zh-TW" altLang="en-US" sz="2600" dirty="0" smtClean="0">
                <a:solidFill>
                  <a:srgbClr val="000000"/>
                </a:solidFill>
                <a:latin typeface="Times New Roman" pitchFamily="18" charset="0"/>
                <a:ea typeface="標楷體" pitchFamily="65" charset="-120"/>
                <a:cs typeface="Times New Roman" pitchFamily="18" charset="0"/>
              </a:rPr>
              <a:t>及</a:t>
            </a:r>
            <a:r>
              <a:rPr kumimoji="0" lang="zh-TW" altLang="en-US" sz="2600" dirty="0" smtClean="0">
                <a:solidFill>
                  <a:srgbClr val="FF0000"/>
                </a:solidFill>
                <a:latin typeface="Times New Roman" pitchFamily="18" charset="0"/>
                <a:ea typeface="標楷體" pitchFamily="65" charset="-120"/>
                <a:cs typeface="Times New Roman" pitchFamily="18" charset="0"/>
              </a:rPr>
              <a:t>多元評量方式</a:t>
            </a:r>
            <a:r>
              <a:rPr kumimoji="0" lang="zh-TW" altLang="en-US" sz="2600" dirty="0" smtClean="0">
                <a:solidFill>
                  <a:srgbClr val="000000"/>
                </a:solidFill>
                <a:latin typeface="Times New Roman" pitchFamily="18" charset="0"/>
                <a:ea typeface="標楷體" pitchFamily="65" charset="-120"/>
                <a:cs typeface="Times New Roman" pitchFamily="18" charset="0"/>
              </a:rPr>
              <a:t>之增能，以</a:t>
            </a:r>
            <a:r>
              <a:rPr kumimoji="0" lang="zh-TW" altLang="en-US" sz="2600" dirty="0" smtClean="0">
                <a:solidFill>
                  <a:srgbClr val="FF0000"/>
                </a:solidFill>
                <a:latin typeface="Times New Roman" pitchFamily="18" charset="0"/>
                <a:ea typeface="標楷體" pitchFamily="65" charset="-120"/>
                <a:cs typeface="Times New Roman" pitchFamily="18" charset="0"/>
              </a:rPr>
              <a:t>活潑課堂學習活動</a:t>
            </a:r>
            <a:r>
              <a:rPr kumimoji="0" lang="zh-TW" altLang="en-US" sz="2600" dirty="0" smtClean="0">
                <a:solidFill>
                  <a:srgbClr val="000000"/>
                </a:solidFill>
                <a:latin typeface="Times New Roman" pitchFamily="18" charset="0"/>
                <a:ea typeface="標楷體" pitchFamily="65" charset="-120"/>
                <a:cs typeface="Times New Roman" pitchFamily="18" charset="0"/>
              </a:rPr>
              <a:t>，激發</a:t>
            </a:r>
            <a:r>
              <a:rPr kumimoji="0" lang="zh-TW" altLang="en-US" sz="2600" dirty="0" smtClean="0">
                <a:solidFill>
                  <a:srgbClr val="FF0000"/>
                </a:solidFill>
                <a:latin typeface="Times New Roman" pitchFamily="18" charset="0"/>
                <a:ea typeface="標楷體" pitchFamily="65" charset="-120"/>
                <a:cs typeface="Times New Roman" pitchFamily="18" charset="0"/>
              </a:rPr>
              <a:t>學生潛能</a:t>
            </a:r>
            <a:r>
              <a:rPr kumimoji="0" lang="zh-TW" altLang="en-US" sz="2600" dirty="0" smtClean="0">
                <a:solidFill>
                  <a:srgbClr val="000000"/>
                </a:solidFill>
                <a:latin typeface="Times New Roman" pitchFamily="18" charset="0"/>
                <a:ea typeface="標楷體" pitchFamily="65" charset="-120"/>
                <a:cs typeface="Times New Roman" pitchFamily="18" charset="0"/>
              </a:rPr>
              <a:t>，培養學生</a:t>
            </a:r>
            <a:r>
              <a:rPr kumimoji="0" lang="zh-TW" altLang="en-US" sz="2600" dirty="0" smtClean="0">
                <a:solidFill>
                  <a:srgbClr val="FF0000"/>
                </a:solidFill>
                <a:latin typeface="Times New Roman" pitchFamily="18" charset="0"/>
                <a:ea typeface="標楷體" pitchFamily="65" charset="-120"/>
                <a:cs typeface="Times New Roman" pitchFamily="18" charset="0"/>
              </a:rPr>
              <a:t>主動積極參與學習的態度</a:t>
            </a:r>
            <a:r>
              <a:rPr kumimoji="0" lang="zh-TW" altLang="en-US" sz="2600" dirty="0" smtClean="0">
                <a:solidFill>
                  <a:srgbClr val="000000"/>
                </a:solidFill>
                <a:latin typeface="Times New Roman" pitchFamily="18" charset="0"/>
                <a:ea typeface="標楷體" pitchFamily="65" charset="-120"/>
                <a:cs typeface="Times New Roman" pitchFamily="18" charset="0"/>
              </a:rPr>
              <a:t>，進而激發學生</a:t>
            </a:r>
            <a:r>
              <a:rPr kumimoji="0" lang="zh-TW" altLang="en-US" sz="2600" dirty="0" smtClean="0">
                <a:solidFill>
                  <a:srgbClr val="FF0000"/>
                </a:solidFill>
                <a:latin typeface="Times New Roman" pitchFamily="18" charset="0"/>
                <a:ea typeface="標楷體" pitchFamily="65" charset="-120"/>
                <a:cs typeface="Times New Roman" pitchFamily="18" charset="0"/>
              </a:rPr>
              <a:t>學習動機與興趣</a:t>
            </a:r>
            <a:r>
              <a:rPr kumimoji="0" lang="zh-TW" altLang="en-US" sz="2600" dirty="0" smtClean="0">
                <a:solidFill>
                  <a:srgbClr val="000000"/>
                </a:solidFill>
                <a:latin typeface="Times New Roman" pitchFamily="18" charset="0"/>
                <a:ea typeface="標楷體" pitchFamily="65" charset="-120"/>
                <a:cs typeface="Times New Roman" pitchFamily="18" charset="0"/>
              </a:rPr>
              <a:t>，以實現</a:t>
            </a:r>
            <a:r>
              <a:rPr kumimoji="0" lang="zh-TW" altLang="en-US" sz="2600" dirty="0" smtClean="0">
                <a:solidFill>
                  <a:srgbClr val="FF0000"/>
                </a:solidFill>
                <a:latin typeface="Times New Roman" pitchFamily="18" charset="0"/>
                <a:ea typeface="標楷體" pitchFamily="65" charset="-120"/>
                <a:cs typeface="Times New Roman" pitchFamily="18" charset="0"/>
              </a:rPr>
              <a:t>適性揚才</a:t>
            </a:r>
            <a:r>
              <a:rPr kumimoji="0" lang="zh-TW" altLang="en-US" sz="2600" dirty="0" smtClean="0">
                <a:solidFill>
                  <a:srgbClr val="000000"/>
                </a:solidFill>
                <a:latin typeface="Times New Roman" pitchFamily="18" charset="0"/>
                <a:ea typeface="標楷體" pitchFamily="65" charset="-120"/>
                <a:cs typeface="Times New Roman" pitchFamily="18" charset="0"/>
              </a:rPr>
              <a:t>的教育理念。</a:t>
            </a:r>
            <a:endParaRPr kumimoji="0" lang="zh-TW" altLang="en-US" sz="2600" dirty="0">
              <a:solidFill>
                <a:srgbClr val="000000"/>
              </a:solidFill>
              <a:latin typeface="Times New Roman" pitchFamily="18" charset="0"/>
              <a:ea typeface="標楷體" pitchFamily="65" charset="-120"/>
              <a:cs typeface="Times New Roman" pitchFamily="18" charset="0"/>
            </a:endParaRPr>
          </a:p>
        </p:txBody>
      </p:sp>
      <p:sp>
        <p:nvSpPr>
          <p:cNvPr id="5" name="圓角矩形 4"/>
          <p:cNvSpPr>
            <a:spLocks noChangeArrowheads="1"/>
          </p:cNvSpPr>
          <p:nvPr/>
        </p:nvSpPr>
        <p:spPr bwMode="auto">
          <a:xfrm>
            <a:off x="675152" y="3449886"/>
            <a:ext cx="7970837" cy="570071"/>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eaLnBrk="1" hangingPunct="1">
              <a:spcBef>
                <a:spcPct val="25000"/>
              </a:spcBef>
              <a:buClr>
                <a:srgbClr val="FF3300"/>
              </a:buClr>
            </a:pPr>
            <a:r>
              <a:rPr kumimoji="0" lang="zh-TW" altLang="en-US" sz="3000" b="1" i="1" dirty="0" smtClean="0">
                <a:solidFill>
                  <a:srgbClr val="0000FF"/>
                </a:solidFill>
                <a:effectLst>
                  <a:outerShdw blurRad="38100" dist="38100" dir="2700000" algn="tl">
                    <a:srgbClr val="C0C0C0"/>
                  </a:outerShdw>
                </a:effectLst>
                <a:latin typeface="Times New Roman" pitchFamily="18" charset="0"/>
                <a:ea typeface="標楷體" pitchFamily="65" charset="-120"/>
                <a:cs typeface="Times New Roman" pitchFamily="18" charset="0"/>
              </a:rPr>
              <a:t>「</a:t>
            </a:r>
            <a:r>
              <a:rPr kumimoji="0" lang="zh-TW" altLang="en-US" sz="3000" b="1" i="1" dirty="0">
                <a:solidFill>
                  <a:srgbClr val="0000FF"/>
                </a:solidFill>
                <a:effectLst>
                  <a:outerShdw blurRad="38100" dist="38100" dir="2700000" algn="tl">
                    <a:srgbClr val="C0C0C0"/>
                  </a:outerShdw>
                </a:effectLst>
                <a:latin typeface="Times New Roman" pitchFamily="18" charset="0"/>
                <a:ea typeface="標楷體" pitchFamily="65" charset="-120"/>
                <a:cs typeface="Times New Roman" pitchFamily="18" charset="0"/>
              </a:rPr>
              <a:t>多元評量地方種子講師培訓工作坊計畫」</a:t>
            </a:r>
            <a:r>
              <a:rPr kumimoji="0" lang="zh-TW" altLang="en-US" sz="2600" dirty="0" smtClean="0">
                <a:solidFill>
                  <a:srgbClr val="000000"/>
                </a:solidFill>
                <a:latin typeface="Times New Roman" pitchFamily="18" charset="0"/>
                <a:ea typeface="標楷體" pitchFamily="65" charset="-120"/>
                <a:cs typeface="Times New Roman" pitchFamily="18" charset="0"/>
              </a:rPr>
              <a:t>。</a:t>
            </a:r>
          </a:p>
        </p:txBody>
      </p:sp>
    </p:spTree>
    <p:extLst>
      <p:ext uri="{BB962C8B-B14F-4D97-AF65-F5344CB8AC3E}">
        <p14:creationId xmlns:p14="http://schemas.microsoft.com/office/powerpoint/2010/main" xmlns="" val="3961120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51520" y="1196752"/>
            <a:ext cx="8496944"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68313" y="1341438"/>
          <a:ext cx="8064500" cy="4705351"/>
        </p:xfrm>
        <a:graphic>
          <a:graphicData uri="http://schemas.openxmlformats.org/drawingml/2006/table">
            <a:tbl>
              <a:tblPr/>
              <a:tblGrid>
                <a:gridCol w="1728107"/>
                <a:gridCol w="3096192"/>
                <a:gridCol w="1411017"/>
                <a:gridCol w="1829184"/>
              </a:tblGrid>
              <a:tr h="493086">
                <a:tc gridSpan="2">
                  <a:txBody>
                    <a:bodyPr/>
                    <a:lstStyle/>
                    <a:p>
                      <a:pPr>
                        <a:lnSpc>
                          <a:spcPct val="100000"/>
                        </a:lnSpc>
                        <a:spcAft>
                          <a:spcPts val="0"/>
                        </a:spcAft>
                      </a:pPr>
                      <a:r>
                        <a:rPr lang="zh-TW" sz="2000" kern="100" baseline="0" dirty="0">
                          <a:latin typeface="Times New Roman"/>
                          <a:ea typeface="標楷體" pitchFamily="65" charset="-120"/>
                          <a:cs typeface="Times New Roman"/>
                        </a:rPr>
                        <a:t>教學主題：荷西時期的臺灣</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郭懷一事件</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nSpc>
                          <a:spcPct val="100000"/>
                        </a:lnSpc>
                        <a:spcAft>
                          <a:spcPts val="0"/>
                        </a:spcAft>
                      </a:pPr>
                      <a:r>
                        <a:rPr lang="zh-TW" sz="2000" kern="100" baseline="0" dirty="0">
                          <a:latin typeface="Times New Roman"/>
                          <a:ea typeface="標楷體" pitchFamily="65" charset="-120"/>
                          <a:cs typeface="Times New Roman"/>
                        </a:rPr>
                        <a:t>學習領域</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zh-TW" sz="2000" kern="100" baseline="0">
                          <a:latin typeface="Times New Roman"/>
                          <a:ea typeface="標楷體" pitchFamily="65" charset="-120"/>
                          <a:cs typeface="Times New Roman"/>
                        </a:rPr>
                        <a:t>社會學習領域</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0939">
                <a:tc>
                  <a:txBody>
                    <a:bodyPr/>
                    <a:lstStyle/>
                    <a:p>
                      <a:pPr>
                        <a:lnSpc>
                          <a:spcPct val="100000"/>
                        </a:lnSpc>
                        <a:spcAft>
                          <a:spcPts val="0"/>
                        </a:spcAft>
                      </a:pPr>
                      <a:r>
                        <a:rPr lang="zh-TW" sz="2000" kern="100" baseline="0" dirty="0">
                          <a:latin typeface="Times New Roman"/>
                          <a:ea typeface="標楷體" pitchFamily="65" charset="-120"/>
                          <a:cs typeface="Times New Roman"/>
                        </a:rPr>
                        <a:t>教學對象</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US" sz="2000" kern="100" baseline="0" dirty="0">
                          <a:latin typeface="標楷體"/>
                          <a:ea typeface="標楷體" pitchFamily="65" charset="-120"/>
                          <a:cs typeface="Times New Roman"/>
                        </a:rPr>
                        <a:t>100</a:t>
                      </a:r>
                      <a:r>
                        <a:rPr lang="zh-TW" sz="2000" kern="100" baseline="0" dirty="0">
                          <a:latin typeface="Times New Roman"/>
                          <a:ea typeface="標楷體" pitchFamily="65" charset="-120"/>
                          <a:cs typeface="Times New Roman"/>
                        </a:rPr>
                        <a:t>學年五年級學生</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zh-TW" sz="2000" kern="100" baseline="0" dirty="0">
                          <a:latin typeface="Times New Roman"/>
                          <a:ea typeface="標楷體" pitchFamily="65" charset="-120"/>
                          <a:cs typeface="Times New Roman"/>
                        </a:rPr>
                        <a:t>教學時間</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zh-TW" sz="2000" kern="100" baseline="0">
                          <a:latin typeface="Times New Roman"/>
                          <a:ea typeface="標楷體" pitchFamily="65" charset="-120"/>
                          <a:cs typeface="Times New Roman"/>
                        </a:rPr>
                        <a:t>一節課</a:t>
                      </a:r>
                      <a:r>
                        <a:rPr lang="en-US" sz="2000" kern="100" baseline="0">
                          <a:latin typeface="Times New Roman"/>
                          <a:ea typeface="標楷體" pitchFamily="65" charset="-120"/>
                          <a:cs typeface="Times New Roman"/>
                        </a:rPr>
                        <a:t>(40</a:t>
                      </a:r>
                      <a:r>
                        <a:rPr lang="zh-TW" sz="2000" kern="100" baseline="0">
                          <a:latin typeface="Times New Roman"/>
                          <a:ea typeface="標楷體" pitchFamily="65" charset="-120"/>
                          <a:cs typeface="Times New Roman"/>
                        </a:rPr>
                        <a:t>分鐘</a:t>
                      </a:r>
                      <a:r>
                        <a:rPr lang="en-US" sz="2000" kern="100" baseline="0">
                          <a:latin typeface="Times New Roman"/>
                          <a:ea typeface="標楷體" pitchFamily="65" charset="-120"/>
                          <a:cs typeface="Times New Roman"/>
                        </a:rPr>
                        <a:t>)</a:t>
                      </a:r>
                      <a:endParaRPr lang="zh-TW" sz="2000" kern="100" baseline="0">
                        <a:latin typeface="Times New Roman"/>
                        <a:ea typeface="標楷體" pitchFamily="65" charset="-120"/>
                        <a:cs typeface="Times New Roman"/>
                      </a:endParaRP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9287">
                <a:tc>
                  <a:txBody>
                    <a:bodyPr/>
                    <a:lstStyle/>
                    <a:p>
                      <a:pPr>
                        <a:lnSpc>
                          <a:spcPct val="100000"/>
                        </a:lnSpc>
                        <a:spcAft>
                          <a:spcPts val="0"/>
                        </a:spcAft>
                      </a:pPr>
                      <a:r>
                        <a:rPr lang="zh-TW" sz="2000" kern="100" baseline="0" dirty="0">
                          <a:latin typeface="Times New Roman"/>
                          <a:ea typeface="標楷體" pitchFamily="65" charset="-120"/>
                          <a:cs typeface="Times New Roman"/>
                        </a:rPr>
                        <a:t>評量活動目標</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nSpc>
                          <a:spcPct val="100000"/>
                        </a:lnSpc>
                        <a:spcAft>
                          <a:spcPts val="0"/>
                        </a:spcAft>
                      </a:pPr>
                      <a:r>
                        <a:rPr lang="zh-TW" sz="2000" kern="100" baseline="0" dirty="0">
                          <a:latin typeface="Times New Roman"/>
                          <a:ea typeface="標楷體" pitchFamily="65" charset="-120"/>
                          <a:cs typeface="Times New Roman"/>
                        </a:rPr>
                        <a:t>一、能自行閱讀資料，並透過「合作學習</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配對討論</a:t>
                      </a:r>
                      <a:r>
                        <a:rPr lang="zh-TW" sz="2000" kern="100" baseline="0" dirty="0" smtClean="0">
                          <a:latin typeface="Times New Roman"/>
                          <a:ea typeface="標楷體" pitchFamily="65" charset="-120"/>
                          <a:cs typeface="Times New Roman"/>
                        </a:rPr>
                        <a:t>」</a:t>
                      </a:r>
                      <a:endParaRPr lang="en-US" altLang="zh-TW" sz="2000" kern="100" baseline="0" dirty="0" smtClean="0">
                        <a:latin typeface="Times New Roman"/>
                        <a:ea typeface="標楷體" pitchFamily="65" charset="-120"/>
                        <a:cs typeface="Times New Roman"/>
                      </a:endParaRPr>
                    </a:p>
                    <a:p>
                      <a:pPr>
                        <a:lnSpc>
                          <a:spcPct val="100000"/>
                        </a:lnSpc>
                        <a:spcAft>
                          <a:spcPts val="0"/>
                        </a:spcAft>
                      </a:pPr>
                      <a:r>
                        <a:rPr lang="en-US" altLang="zh-TW" sz="2000" kern="100" baseline="0" dirty="0" smtClean="0">
                          <a:latin typeface="Times New Roman"/>
                          <a:ea typeface="標楷體" pitchFamily="65" charset="-120"/>
                          <a:cs typeface="Times New Roman"/>
                        </a:rPr>
                        <a:t>        </a:t>
                      </a:r>
                      <a:r>
                        <a:rPr lang="zh-TW" sz="2000" kern="100" baseline="0" dirty="0" smtClean="0">
                          <a:latin typeface="Times New Roman"/>
                          <a:ea typeface="標楷體" pitchFamily="65" charset="-120"/>
                          <a:cs typeface="Times New Roman"/>
                        </a:rPr>
                        <a:t>與</a:t>
                      </a:r>
                      <a:r>
                        <a:rPr lang="zh-TW" sz="2000" kern="100" baseline="0" dirty="0">
                          <a:latin typeface="Times New Roman"/>
                          <a:ea typeface="標楷體" pitchFamily="65" charset="-120"/>
                          <a:cs typeface="Times New Roman"/>
                        </a:rPr>
                        <a:t>同儕</a:t>
                      </a:r>
                      <a:r>
                        <a:rPr lang="zh-TW" sz="2000" kern="100" baseline="0" dirty="0" smtClean="0">
                          <a:latin typeface="Times New Roman"/>
                          <a:ea typeface="標楷體" pitchFamily="65" charset="-120"/>
                          <a:cs typeface="Times New Roman"/>
                        </a:rPr>
                        <a:t>相互教導</a:t>
                      </a:r>
                      <a:r>
                        <a:rPr lang="zh-TW" sz="2000" kern="100" baseline="0" dirty="0">
                          <a:latin typeface="Times New Roman"/>
                          <a:ea typeface="標楷體" pitchFamily="65" charset="-120"/>
                          <a:cs typeface="Times New Roman"/>
                        </a:rPr>
                        <a:t>，進行摘要活動。</a:t>
                      </a:r>
                    </a:p>
                    <a:p>
                      <a:pPr>
                        <a:lnSpc>
                          <a:spcPct val="100000"/>
                        </a:lnSpc>
                        <a:spcAft>
                          <a:spcPts val="0"/>
                        </a:spcAft>
                      </a:pPr>
                      <a:r>
                        <a:rPr lang="zh-TW" sz="2000" kern="100" baseline="0" dirty="0">
                          <a:latin typeface="Times New Roman"/>
                          <a:ea typeface="標楷體" pitchFamily="65" charset="-120"/>
                          <a:cs typeface="Times New Roman"/>
                        </a:rPr>
                        <a:t>二、能應用「情節摘要法」</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依據關鍵字「角色、想要</a:t>
                      </a:r>
                      <a:r>
                        <a:rPr lang="zh-TW" sz="2000" kern="100" baseline="0" dirty="0" smtClean="0">
                          <a:latin typeface="Times New Roman"/>
                          <a:ea typeface="標楷體" pitchFamily="65" charset="-120"/>
                          <a:cs typeface="Times New Roman"/>
                        </a:rPr>
                        <a:t>、</a:t>
                      </a:r>
                      <a:endParaRPr lang="en-US" altLang="zh-TW" sz="2000" kern="100" baseline="0" dirty="0" smtClean="0">
                        <a:latin typeface="Times New Roman"/>
                        <a:ea typeface="標楷體" pitchFamily="65" charset="-120"/>
                        <a:cs typeface="Times New Roman"/>
                      </a:endParaRPr>
                    </a:p>
                    <a:p>
                      <a:pPr>
                        <a:lnSpc>
                          <a:spcPct val="100000"/>
                        </a:lnSpc>
                        <a:spcAft>
                          <a:spcPts val="0"/>
                        </a:spcAft>
                      </a:pPr>
                      <a:r>
                        <a:rPr lang="en-US" altLang="zh-TW" sz="2000" kern="100" baseline="0" dirty="0" smtClean="0">
                          <a:latin typeface="Times New Roman"/>
                          <a:ea typeface="標楷體" pitchFamily="65" charset="-120"/>
                          <a:cs typeface="Times New Roman"/>
                        </a:rPr>
                        <a:t>        </a:t>
                      </a:r>
                      <a:r>
                        <a:rPr lang="zh-TW" sz="2000" kern="100" baseline="0" dirty="0" smtClean="0">
                          <a:latin typeface="Times New Roman"/>
                          <a:ea typeface="標楷體" pitchFamily="65" charset="-120"/>
                          <a:cs typeface="Times New Roman"/>
                        </a:rPr>
                        <a:t>但是</a:t>
                      </a:r>
                      <a:r>
                        <a:rPr lang="zh-TW" sz="2000" kern="100" baseline="0" dirty="0">
                          <a:latin typeface="Times New Roman"/>
                          <a:ea typeface="標楷體" pitchFamily="65" charset="-120"/>
                          <a:cs typeface="Times New Roman"/>
                        </a:rPr>
                        <a:t>、</a:t>
                      </a:r>
                      <a:r>
                        <a:rPr lang="zh-TW" sz="2000" kern="100" baseline="0" dirty="0" smtClean="0">
                          <a:latin typeface="Times New Roman"/>
                          <a:ea typeface="標楷體" pitchFamily="65" charset="-120"/>
                          <a:cs typeface="Times New Roman"/>
                        </a:rPr>
                        <a:t>結果</a:t>
                      </a:r>
                      <a:r>
                        <a:rPr lang="zh-TW" sz="2000" kern="100" baseline="0" dirty="0">
                          <a:latin typeface="Times New Roman"/>
                          <a:ea typeface="標楷體" pitchFamily="65" charset="-120"/>
                          <a:cs typeface="Times New Roman"/>
                        </a:rPr>
                        <a:t>」， 完成「郭懷一事件</a:t>
                      </a:r>
                      <a:r>
                        <a:rPr lang="zh-TW" sz="2000" kern="100" baseline="0" dirty="0" smtClean="0">
                          <a:latin typeface="Times New Roman"/>
                          <a:ea typeface="標楷體" pitchFamily="65" charset="-120"/>
                          <a:cs typeface="Times New Roman"/>
                        </a:rPr>
                        <a:t>」</a:t>
                      </a:r>
                      <a:r>
                        <a:rPr lang="zh-TW" altLang="en-US" sz="2000" kern="100" baseline="0" dirty="0" smtClean="0">
                          <a:latin typeface="Times New Roman"/>
                          <a:ea typeface="標楷體" pitchFamily="65" charset="-120"/>
                          <a:cs typeface="Times New Roman"/>
                        </a:rPr>
                        <a:t>內容</a:t>
                      </a:r>
                      <a:r>
                        <a:rPr lang="zh-TW" sz="2000" kern="100" baseline="0" dirty="0" smtClean="0">
                          <a:latin typeface="Times New Roman"/>
                          <a:ea typeface="標楷體" pitchFamily="65" charset="-120"/>
                          <a:cs typeface="Times New Roman"/>
                        </a:rPr>
                        <a:t>摘要。</a:t>
                      </a:r>
                      <a:endParaRPr lang="zh-TW" sz="2000" kern="100" baseline="0" dirty="0">
                        <a:latin typeface="Times New Roman"/>
                        <a:ea typeface="標楷體" pitchFamily="65" charset="-120"/>
                        <a:cs typeface="Times New Roman"/>
                      </a:endParaRP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r h="661376">
                <a:tc>
                  <a:txBody>
                    <a:bodyPr/>
                    <a:lstStyle/>
                    <a:p>
                      <a:pPr algn="ctr">
                        <a:lnSpc>
                          <a:spcPct val="100000"/>
                        </a:lnSpc>
                        <a:spcAft>
                          <a:spcPts val="0"/>
                        </a:spcAft>
                      </a:pPr>
                      <a:r>
                        <a:rPr lang="zh-TW" sz="2000" kern="100" baseline="0" dirty="0">
                          <a:latin typeface="Times New Roman"/>
                          <a:ea typeface="標楷體" pitchFamily="65" charset="-120"/>
                          <a:cs typeface="Times New Roman"/>
                        </a:rPr>
                        <a:t>相對應</a:t>
                      </a:r>
                    </a:p>
                    <a:p>
                      <a:pPr algn="ctr">
                        <a:lnSpc>
                          <a:spcPct val="100000"/>
                        </a:lnSpc>
                        <a:spcAft>
                          <a:spcPts val="0"/>
                        </a:spcAft>
                      </a:pPr>
                      <a:r>
                        <a:rPr lang="zh-TW" sz="2000" kern="100" baseline="0" dirty="0">
                          <a:latin typeface="Times New Roman"/>
                          <a:ea typeface="標楷體" pitchFamily="65" charset="-120"/>
                          <a:cs typeface="Times New Roman"/>
                        </a:rPr>
                        <a:t>能力指標</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nSpc>
                          <a:spcPct val="100000"/>
                        </a:lnSpc>
                        <a:spcAft>
                          <a:spcPts val="0"/>
                        </a:spcAft>
                      </a:pPr>
                      <a:r>
                        <a:rPr lang="en-US" sz="2000" kern="100" baseline="0" dirty="0" smtClean="0">
                          <a:solidFill>
                            <a:srgbClr val="000000"/>
                          </a:solidFill>
                          <a:latin typeface="標楷體"/>
                          <a:ea typeface="標楷體" pitchFamily="65" charset="-120"/>
                          <a:cs typeface="Times New Roman"/>
                        </a:rPr>
                        <a:t>2-3-1認識今昔臺灣的重要人物與事件</a:t>
                      </a:r>
                      <a:r>
                        <a:rPr lang="en-US" sz="2000" kern="100" baseline="0" dirty="0">
                          <a:solidFill>
                            <a:srgbClr val="000000"/>
                          </a:solidFill>
                          <a:latin typeface="標楷體"/>
                          <a:ea typeface="標楷體" pitchFamily="65" charset="-120"/>
                          <a:cs typeface="Times New Roman"/>
                        </a:rPr>
                        <a:t>。</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r h="1219287">
                <a:tc>
                  <a:txBody>
                    <a:bodyPr/>
                    <a:lstStyle/>
                    <a:p>
                      <a:pPr algn="ctr">
                        <a:lnSpc>
                          <a:spcPct val="100000"/>
                        </a:lnSpc>
                        <a:spcAft>
                          <a:spcPts val="0"/>
                        </a:spcAft>
                      </a:pPr>
                      <a:r>
                        <a:rPr lang="zh-TW" sz="2000" kern="100" baseline="0" dirty="0">
                          <a:latin typeface="Times New Roman"/>
                          <a:ea typeface="標楷體" pitchFamily="65" charset="-120"/>
                          <a:cs typeface="Times New Roman"/>
                        </a:rPr>
                        <a:t>教學準備與</a:t>
                      </a:r>
                    </a:p>
                    <a:p>
                      <a:pPr algn="ctr">
                        <a:lnSpc>
                          <a:spcPct val="100000"/>
                        </a:lnSpc>
                        <a:spcAft>
                          <a:spcPts val="0"/>
                        </a:spcAft>
                      </a:pPr>
                      <a:r>
                        <a:rPr lang="zh-TW" sz="2000" kern="100" baseline="0" dirty="0">
                          <a:latin typeface="Times New Roman"/>
                          <a:ea typeface="標楷體" pitchFamily="65" charset="-120"/>
                          <a:cs typeface="Times New Roman"/>
                        </a:rPr>
                        <a:t>教材教具運用</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nSpc>
                          <a:spcPct val="100000"/>
                        </a:lnSpc>
                        <a:spcAft>
                          <a:spcPts val="0"/>
                        </a:spcAft>
                      </a:pPr>
                      <a:r>
                        <a:rPr lang="en-US" sz="2000" kern="100" baseline="0" dirty="0">
                          <a:latin typeface="標楷體"/>
                          <a:ea typeface="標楷體" pitchFamily="65" charset="-120"/>
                          <a:cs typeface="Times New Roman"/>
                        </a:rPr>
                        <a:t>1.</a:t>
                      </a:r>
                      <a:r>
                        <a:rPr lang="zh-TW" sz="2000" kern="100" baseline="0" dirty="0">
                          <a:latin typeface="Times New Roman"/>
                          <a:ea typeface="標楷體" pitchFamily="65" charset="-120"/>
                          <a:cs typeface="Times New Roman"/>
                        </a:rPr>
                        <a:t>【情節摘要法】的說明與範例</a:t>
                      </a:r>
                      <a:r>
                        <a:rPr lang="en-US" sz="2000" kern="100" baseline="0" dirty="0" err="1">
                          <a:latin typeface="Times New Roman"/>
                          <a:ea typeface="標楷體" pitchFamily="65" charset="-120"/>
                          <a:cs typeface="Times New Roman"/>
                        </a:rPr>
                        <a:t>ppt</a:t>
                      </a:r>
                      <a:r>
                        <a:rPr lang="zh-TW" sz="2000" kern="100" baseline="0" dirty="0">
                          <a:latin typeface="Times New Roman"/>
                          <a:ea typeface="標楷體" pitchFamily="65" charset="-120"/>
                          <a:cs typeface="Times New Roman"/>
                        </a:rPr>
                        <a:t>檔。</a:t>
                      </a:r>
                    </a:p>
                    <a:p>
                      <a:pPr>
                        <a:lnSpc>
                          <a:spcPct val="100000"/>
                        </a:lnSpc>
                        <a:spcAft>
                          <a:spcPts val="0"/>
                        </a:spcAft>
                      </a:pPr>
                      <a:r>
                        <a:rPr lang="en-US" sz="2000" kern="100" baseline="0" dirty="0">
                          <a:latin typeface="標楷體"/>
                          <a:ea typeface="標楷體" pitchFamily="65" charset="-120"/>
                          <a:cs typeface="Times New Roman"/>
                        </a:rPr>
                        <a:t>2.</a:t>
                      </a:r>
                      <a:r>
                        <a:rPr lang="zh-TW" sz="2000" kern="100" baseline="0" dirty="0">
                          <a:latin typeface="Times New Roman"/>
                          <a:ea typeface="標楷體" pitchFamily="65" charset="-120"/>
                          <a:cs typeface="Times New Roman"/>
                        </a:rPr>
                        <a:t>南一版五年級下學期社會學習領域課本</a:t>
                      </a:r>
                      <a:r>
                        <a:rPr lang="en-US" sz="2000" kern="100" baseline="0" dirty="0">
                          <a:latin typeface="Times New Roman"/>
                          <a:ea typeface="標楷體" pitchFamily="65" charset="-120"/>
                          <a:cs typeface="Times New Roman"/>
                        </a:rPr>
                        <a:t>(pp.26-29)</a:t>
                      </a:r>
                      <a:r>
                        <a:rPr lang="zh-TW" sz="2000" kern="100" baseline="0" dirty="0">
                          <a:latin typeface="Times New Roman"/>
                          <a:ea typeface="標楷體" pitchFamily="65" charset="-120"/>
                          <a:cs typeface="Times New Roman"/>
                        </a:rPr>
                        <a:t>。</a:t>
                      </a:r>
                    </a:p>
                    <a:p>
                      <a:pPr>
                        <a:lnSpc>
                          <a:spcPct val="100000"/>
                        </a:lnSpc>
                        <a:spcAft>
                          <a:spcPts val="0"/>
                        </a:spcAft>
                      </a:pPr>
                      <a:r>
                        <a:rPr lang="en-US" sz="2000" kern="100" baseline="0" dirty="0">
                          <a:latin typeface="標楷體"/>
                          <a:ea typeface="標楷體" pitchFamily="65" charset="-120"/>
                          <a:cs typeface="Times New Roman"/>
                        </a:rPr>
                        <a:t>3.</a:t>
                      </a:r>
                      <a:r>
                        <a:rPr lang="zh-TW" sz="2000" kern="100" baseline="0" dirty="0">
                          <a:latin typeface="Times New Roman"/>
                          <a:ea typeface="標楷體" pitchFamily="65" charset="-120"/>
                          <a:cs typeface="Times New Roman"/>
                        </a:rPr>
                        <a:t>學習單</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補充教材「郭懷一事件」、作品空白欄、評量規準。</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r h="661376">
                <a:tc>
                  <a:txBody>
                    <a:bodyPr/>
                    <a:lstStyle/>
                    <a:p>
                      <a:pPr algn="ctr">
                        <a:lnSpc>
                          <a:spcPct val="100000"/>
                        </a:lnSpc>
                        <a:spcAft>
                          <a:spcPts val="0"/>
                        </a:spcAft>
                      </a:pPr>
                      <a:r>
                        <a:rPr lang="zh-TW" sz="2000" kern="100" baseline="0">
                          <a:latin typeface="Times New Roman"/>
                          <a:ea typeface="標楷體" pitchFamily="65" charset="-120"/>
                          <a:cs typeface="Times New Roman"/>
                        </a:rPr>
                        <a:t>作業檢核與評量方式</a:t>
                      </a:r>
                      <a:r>
                        <a:rPr lang="en-US" sz="2000" kern="100" baseline="0">
                          <a:latin typeface="Times New Roman"/>
                          <a:ea typeface="標楷體" pitchFamily="65" charset="-120"/>
                          <a:cs typeface="Times New Roman"/>
                        </a:rPr>
                        <a:t>(</a:t>
                      </a:r>
                      <a:r>
                        <a:rPr lang="zh-TW" sz="2000" kern="100" baseline="0">
                          <a:latin typeface="Times New Roman"/>
                          <a:ea typeface="標楷體" pitchFamily="65" charset="-120"/>
                          <a:cs typeface="Times New Roman"/>
                        </a:rPr>
                        <a:t>比例</a:t>
                      </a:r>
                      <a:r>
                        <a:rPr lang="en-US" sz="2000" kern="100" baseline="0">
                          <a:latin typeface="Times New Roman"/>
                          <a:ea typeface="標楷體" pitchFamily="65" charset="-120"/>
                          <a:cs typeface="Times New Roman"/>
                        </a:rPr>
                        <a:t>)</a:t>
                      </a:r>
                      <a:endParaRPr lang="zh-TW" sz="2000" kern="100" baseline="0">
                        <a:latin typeface="Times New Roman"/>
                        <a:ea typeface="標楷體" pitchFamily="65" charset="-120"/>
                        <a:cs typeface="Times New Roman"/>
                      </a:endParaRP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nSpc>
                          <a:spcPct val="100000"/>
                        </a:lnSpc>
                        <a:spcAft>
                          <a:spcPts val="0"/>
                        </a:spcAft>
                      </a:pPr>
                      <a:r>
                        <a:rPr lang="zh-TW" sz="2000" kern="100" baseline="0" dirty="0">
                          <a:latin typeface="Times New Roman"/>
                          <a:ea typeface="標楷體" pitchFamily="65" charset="-120"/>
                          <a:cs typeface="Times New Roman"/>
                        </a:rPr>
                        <a:t>合作學習</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配對討論</a:t>
                      </a:r>
                      <a:r>
                        <a:rPr lang="en-US" sz="2000" kern="100" baseline="0" dirty="0">
                          <a:latin typeface="Times New Roman"/>
                          <a:ea typeface="標楷體" pitchFamily="65" charset="-120"/>
                          <a:cs typeface="Times New Roman"/>
                        </a:rPr>
                        <a:t>)30</a:t>
                      </a:r>
                      <a:r>
                        <a:rPr lang="zh-TW" sz="2000" kern="100" baseline="0" dirty="0">
                          <a:latin typeface="Times New Roman"/>
                          <a:ea typeface="標楷體" pitchFamily="65" charset="-120"/>
                          <a:cs typeface="Times New Roman"/>
                        </a:rPr>
                        <a:t>％、作品評量</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情節摘要法</a:t>
                      </a:r>
                      <a:r>
                        <a:rPr lang="en-US" sz="2000" kern="100" baseline="0" dirty="0">
                          <a:latin typeface="Times New Roman"/>
                          <a:ea typeface="標楷體" pitchFamily="65" charset="-120"/>
                          <a:cs typeface="Times New Roman"/>
                        </a:rPr>
                        <a:t>)70</a:t>
                      </a:r>
                      <a:r>
                        <a:rPr lang="zh-TW" sz="2000" kern="100" baseline="0" dirty="0">
                          <a:latin typeface="Times New Roman"/>
                          <a:ea typeface="標楷體" pitchFamily="65" charset="-120"/>
                          <a:cs typeface="Times New Roman"/>
                        </a:rPr>
                        <a:t>％</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bl>
          </a:graphicData>
        </a:graphic>
      </p:graphicFrame>
      <p:sp>
        <p:nvSpPr>
          <p:cNvPr id="2078" name="Rectangle 3"/>
          <p:cNvSpPr>
            <a:spLocks noChangeArrowheads="1"/>
          </p:cNvSpPr>
          <p:nvPr/>
        </p:nvSpPr>
        <p:spPr bwMode="auto">
          <a:xfrm>
            <a:off x="2616200" y="836613"/>
            <a:ext cx="5911850" cy="400050"/>
          </a:xfrm>
          <a:prstGeom prst="rect">
            <a:avLst/>
          </a:prstGeom>
          <a:noFill/>
          <a:ln w="9525">
            <a:noFill/>
            <a:miter lim="800000"/>
            <a:headEnd/>
            <a:tailEnd/>
          </a:ln>
        </p:spPr>
        <p:txBody>
          <a:bodyPr anchor="ctr">
            <a:spAutoFit/>
          </a:bodyPr>
          <a:lstStyle/>
          <a:p>
            <a:pPr algn="ctr" eaLnBrk="0" hangingPunct="0"/>
            <a:r>
              <a:rPr lang="zh-TW" sz="2000">
                <a:latin typeface="標楷體" pitchFamily="65" charset="-120"/>
                <a:ea typeface="標楷體" pitchFamily="65" charset="-120"/>
                <a:cs typeface="Times New Roman" pitchFamily="18" charset="0"/>
              </a:rPr>
              <a:t>多元評量教學設計</a:t>
            </a:r>
            <a:r>
              <a:rPr lang="zh-TW" altLang="en-US" sz="2000">
                <a:latin typeface="標楷體" pitchFamily="65" charset="-120"/>
                <a:ea typeface="標楷體" pitchFamily="65" charset="-120"/>
                <a:cs typeface="Times New Roman" pitchFamily="18" charset="0"/>
              </a:rPr>
              <a:t>  設計者</a:t>
            </a:r>
            <a:r>
              <a:rPr lang="en-US" altLang="zh-TW" sz="2000">
                <a:latin typeface="標楷體" pitchFamily="65" charset="-120"/>
                <a:ea typeface="標楷體" pitchFamily="65" charset="-120"/>
                <a:cs typeface="Times New Roman" pitchFamily="18" charset="0"/>
              </a:rPr>
              <a:t>:</a:t>
            </a:r>
            <a:r>
              <a:rPr lang="zh-TW" altLang="en-US" sz="2000">
                <a:latin typeface="標楷體" pitchFamily="65" charset="-120"/>
                <a:ea typeface="標楷體" pitchFamily="65" charset="-120"/>
                <a:cs typeface="Times New Roman" pitchFamily="18" charset="0"/>
              </a:rPr>
              <a:t>臺北市金華國小洪夢華</a:t>
            </a:r>
            <a:endParaRPr lang="zh-TW" altLang="en-US" sz="200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35375" y="188913"/>
            <a:ext cx="5113338" cy="6477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defRPr/>
            </a:pPr>
            <a:r>
              <a:rPr lang="zh-TW" altLang="en-US" sz="3200" dirty="0">
                <a:solidFill>
                  <a:schemeClr val="tx1"/>
                </a:solidFill>
              </a:rPr>
              <a:t>主要教學活動</a:t>
            </a:r>
          </a:p>
        </p:txBody>
      </p:sp>
      <p:pic>
        <p:nvPicPr>
          <p:cNvPr id="3075" name="Picture 2"/>
          <p:cNvPicPr>
            <a:picLocks noChangeAspect="1" noChangeArrowheads="1"/>
          </p:cNvPicPr>
          <p:nvPr/>
        </p:nvPicPr>
        <p:blipFill>
          <a:blip r:embed="rId2" cstate="print"/>
          <a:srcRect l="11787" t="22385" r="12125" b="7031"/>
          <a:stretch>
            <a:fillRect/>
          </a:stretch>
        </p:blipFill>
        <p:spPr bwMode="auto">
          <a:xfrm>
            <a:off x="755650" y="981075"/>
            <a:ext cx="7704138" cy="536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3635375" y="188913"/>
            <a:ext cx="5113338" cy="6477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defRPr/>
            </a:pPr>
            <a:r>
              <a:rPr lang="zh-TW" altLang="en-US" sz="3200" dirty="0">
                <a:solidFill>
                  <a:schemeClr val="tx1"/>
                </a:solidFill>
              </a:rPr>
              <a:t>評量活動（含基準與規準）</a:t>
            </a:r>
          </a:p>
        </p:txBody>
      </p:sp>
      <p:pic>
        <p:nvPicPr>
          <p:cNvPr id="4100" name="Picture 4"/>
          <p:cNvPicPr>
            <a:picLocks noChangeAspect="1" noChangeArrowheads="1"/>
          </p:cNvPicPr>
          <p:nvPr/>
        </p:nvPicPr>
        <p:blipFill>
          <a:blip r:embed="rId3" cstate="print"/>
          <a:srcRect l="1855" t="23999" r="5711" b="34045"/>
          <a:stretch>
            <a:fillRect/>
          </a:stretch>
        </p:blipFill>
        <p:spPr bwMode="auto">
          <a:xfrm>
            <a:off x="1349375" y="985838"/>
            <a:ext cx="6481763" cy="2206625"/>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l="6088" t="22862" r="1903" b="15424"/>
          <a:stretch>
            <a:fillRect/>
          </a:stretch>
        </p:blipFill>
        <p:spPr bwMode="auto">
          <a:xfrm>
            <a:off x="1414463" y="3192463"/>
            <a:ext cx="6416675" cy="322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35375" y="188913"/>
            <a:ext cx="5113338" cy="6477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defRPr/>
            </a:pPr>
            <a:r>
              <a:rPr lang="zh-TW" altLang="en-US" sz="3200" dirty="0">
                <a:solidFill>
                  <a:schemeClr val="tx1"/>
                </a:solidFill>
              </a:rPr>
              <a:t>作品評量（舉例分析）</a:t>
            </a:r>
          </a:p>
        </p:txBody>
      </p:sp>
      <p:pic>
        <p:nvPicPr>
          <p:cNvPr id="5123" name="Picture 6"/>
          <p:cNvPicPr>
            <a:picLocks noChangeAspect="1" noChangeArrowheads="1"/>
          </p:cNvPicPr>
          <p:nvPr/>
        </p:nvPicPr>
        <p:blipFill>
          <a:blip r:embed="rId2" cstate="print"/>
          <a:srcRect t="24057" r="5325" b="21425"/>
          <a:stretch>
            <a:fillRect/>
          </a:stretch>
        </p:blipFill>
        <p:spPr bwMode="auto">
          <a:xfrm>
            <a:off x="1065213" y="908050"/>
            <a:ext cx="6819900" cy="2946400"/>
          </a:xfrm>
          <a:prstGeom prst="rect">
            <a:avLst/>
          </a:prstGeom>
          <a:noFill/>
          <a:ln w="9525">
            <a:noFill/>
            <a:miter lim="800000"/>
            <a:headEnd/>
            <a:tailEnd/>
          </a:ln>
        </p:spPr>
      </p:pic>
      <p:pic>
        <p:nvPicPr>
          <p:cNvPr id="5124" name="Picture 5"/>
          <p:cNvPicPr>
            <a:picLocks noChangeAspect="1" noChangeArrowheads="1"/>
          </p:cNvPicPr>
          <p:nvPr/>
        </p:nvPicPr>
        <p:blipFill>
          <a:blip r:embed="rId3" cstate="print"/>
          <a:srcRect l="1790" t="37747" r="7391" b="15372"/>
          <a:stretch>
            <a:fillRect/>
          </a:stretch>
        </p:blipFill>
        <p:spPr bwMode="auto">
          <a:xfrm>
            <a:off x="1087438" y="3854450"/>
            <a:ext cx="6807200" cy="263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35375" y="188913"/>
            <a:ext cx="5113338" cy="6477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defRPr/>
            </a:pPr>
            <a:r>
              <a:rPr lang="zh-TW" altLang="en-US" sz="3200" dirty="0">
                <a:solidFill>
                  <a:schemeClr val="tx1"/>
                </a:solidFill>
              </a:rPr>
              <a:t>作品評量（舉例分析）</a:t>
            </a:r>
          </a:p>
        </p:txBody>
      </p:sp>
      <p:pic>
        <p:nvPicPr>
          <p:cNvPr id="6147" name="Picture 3"/>
          <p:cNvPicPr>
            <a:picLocks noChangeAspect="1" noChangeArrowheads="1"/>
          </p:cNvPicPr>
          <p:nvPr/>
        </p:nvPicPr>
        <p:blipFill>
          <a:blip r:embed="rId2" cstate="print"/>
          <a:srcRect l="1712" t="25981" r="5569" b="20805"/>
          <a:stretch>
            <a:fillRect/>
          </a:stretch>
        </p:blipFill>
        <p:spPr bwMode="auto">
          <a:xfrm>
            <a:off x="1366838" y="942975"/>
            <a:ext cx="5943600" cy="2557463"/>
          </a:xfrm>
          <a:prstGeom prst="rect">
            <a:avLst/>
          </a:prstGeom>
          <a:noFill/>
          <a:ln w="9525">
            <a:noFill/>
            <a:miter lim="800000"/>
            <a:headEnd/>
            <a:tailEnd/>
          </a:ln>
        </p:spPr>
      </p:pic>
      <p:pic>
        <p:nvPicPr>
          <p:cNvPr id="6148" name="Picture 5"/>
          <p:cNvPicPr>
            <a:picLocks noChangeAspect="1" noChangeArrowheads="1"/>
          </p:cNvPicPr>
          <p:nvPr/>
        </p:nvPicPr>
        <p:blipFill>
          <a:blip r:embed="rId3" cstate="print"/>
          <a:srcRect t="28413" r="5487" b="10722"/>
          <a:stretch>
            <a:fillRect/>
          </a:stretch>
        </p:blipFill>
        <p:spPr bwMode="auto">
          <a:xfrm>
            <a:off x="1406525" y="3500438"/>
            <a:ext cx="5973763"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251520" y="2132856"/>
            <a:ext cx="8712968" cy="3515439"/>
          </a:xfrm>
          <a:prstGeom prst="roundRect">
            <a:avLst>
              <a:gd name="adj" fmla="val 5130"/>
            </a:avLst>
          </a:prstGeom>
          <a:solidFill>
            <a:schemeClr val="bg1">
              <a:alpha val="70000"/>
            </a:schemeClr>
          </a:solidFill>
          <a:ln w="28575" algn="ctr">
            <a:solidFill>
              <a:srgbClr val="2D2D8A"/>
            </a:solidFill>
            <a:prstDash val="dash"/>
            <a:round/>
            <a:headEnd/>
            <a:tailEnd/>
          </a:ln>
        </p:spPr>
        <p:txBody>
          <a:bodyPr wrap="square">
            <a:spAutoFit/>
          </a:bodyPr>
          <a:lstStyle/>
          <a:p>
            <a:pPr eaLnBrk="1" hangingPunct="1">
              <a:spcBef>
                <a:spcPct val="25000"/>
              </a:spcBef>
              <a:buClr>
                <a:srgbClr val="FF3300"/>
              </a:buClr>
              <a:defRPr/>
            </a:pPr>
            <a:r>
              <a:rPr kumimoji="0" lang="zh-TW" altLang="en-US" sz="3600" b="1" dirty="0">
                <a:solidFill>
                  <a:prstClr val="black"/>
                </a:solidFill>
                <a:latin typeface="標楷體" pitchFamily="65" charset="-120"/>
                <a:ea typeface="標楷體" pitchFamily="65" charset="-120"/>
                <a:cs typeface="Times New Roman" pitchFamily="18" charset="0"/>
              </a:rPr>
              <a:t>研發課程內涵</a:t>
            </a:r>
            <a:r>
              <a:rPr kumimoji="0" lang="zh-TW" altLang="en-US" sz="3600" b="1" dirty="0">
                <a:solidFill>
                  <a:srgbClr val="000000"/>
                </a:solidFill>
                <a:latin typeface="標楷體" pitchFamily="65" charset="-120"/>
                <a:ea typeface="標楷體" pitchFamily="65" charset="-120"/>
                <a:cs typeface="Times New Roman" pitchFamily="18" charset="0"/>
              </a:rPr>
              <a:t>：</a:t>
            </a:r>
          </a:p>
          <a:p>
            <a:pPr eaLnBrk="1" hangingPunct="1">
              <a:spcBef>
                <a:spcPct val="25000"/>
              </a:spcBef>
              <a:buClr>
                <a:srgbClr val="FF3300"/>
              </a:buClr>
              <a:buFontTx/>
              <a:buChar char="•"/>
              <a:defRPr/>
            </a:pPr>
            <a:r>
              <a:rPr kumimoji="0" lang="zh-TW" altLang="en-US"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zh-TW" altLang="en-US" sz="36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多元評量設計實務</a:t>
            </a:r>
            <a:r>
              <a:rPr kumimoji="0" lang="zh-TW" altLang="en-US"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endParaRPr kumimoji="0" lang="en-US" altLang="zh-TW"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p>
            <a:pPr eaLnBrk="1" hangingPunct="1">
              <a:spcBef>
                <a:spcPct val="25000"/>
              </a:spcBef>
              <a:buClr>
                <a:srgbClr val="FF3300"/>
              </a:buClr>
              <a:buFontTx/>
              <a:buChar char="•"/>
              <a:defRPr/>
            </a:pPr>
            <a:r>
              <a:rPr kumimoji="0" lang="zh-TW" altLang="en-US"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zh-TW" altLang="en-US" sz="36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高層次認知領域紙筆評量設計實務</a:t>
            </a:r>
            <a:r>
              <a:rPr kumimoji="0" lang="zh-TW" altLang="en-US"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endParaRPr kumimoji="0" lang="en-US" altLang="zh-TW"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p>
            <a:pPr eaLnBrk="1" hangingPunct="1">
              <a:spcBef>
                <a:spcPct val="25000"/>
              </a:spcBef>
              <a:buClr>
                <a:srgbClr val="FF3300"/>
              </a:buClr>
              <a:buFontTx/>
              <a:buChar char="•"/>
              <a:defRPr/>
            </a:pPr>
            <a:r>
              <a:rPr kumimoji="0" lang="zh-TW" altLang="en-US"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zh-TW" altLang="en-US" sz="36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實</a:t>
            </a:r>
            <a:r>
              <a:rPr kumimoji="0" lang="zh-TW" altLang="en-US"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作與口語評量</a:t>
            </a:r>
            <a:r>
              <a:rPr kumimoji="0" lang="zh-TW" altLang="en-US" sz="36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設計實務</a:t>
            </a:r>
            <a:r>
              <a:rPr kumimoji="0" lang="zh-TW" altLang="en-US"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endParaRPr kumimoji="0" lang="zh-TW" altLang="en-US" sz="36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p>
            <a:pPr eaLnBrk="1" hangingPunct="1">
              <a:spcBef>
                <a:spcPct val="25000"/>
              </a:spcBef>
              <a:buClr>
                <a:srgbClr val="FF3300"/>
              </a:buClr>
              <a:buFontTx/>
              <a:buChar char="•"/>
              <a:defRPr/>
            </a:pPr>
            <a:r>
              <a:rPr kumimoji="0" lang="zh-TW" altLang="en-US" sz="3600" b="1" dirty="0" smtClean="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zh-TW" altLang="en-US" sz="36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各類評量教學示例發表」</a:t>
            </a:r>
          </a:p>
        </p:txBody>
      </p:sp>
      <p:sp>
        <p:nvSpPr>
          <p:cNvPr id="75" name="圓角矩形 74"/>
          <p:cNvSpPr/>
          <p:nvPr/>
        </p:nvSpPr>
        <p:spPr>
          <a:xfrm>
            <a:off x="649288" y="981075"/>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3600" b="1">
                <a:solidFill>
                  <a:prstClr val="black"/>
                </a:solidFill>
                <a:latin typeface="Arial" charset="0"/>
                <a:ea typeface="標楷體" pitchFamily="65" charset="-120"/>
              </a:rPr>
              <a:t>多元評量理念與應用</a:t>
            </a:r>
            <a:r>
              <a:rPr kumimoji="0" lang="zh-TW" altLang="zh-TW" sz="3600" b="1">
                <a:solidFill>
                  <a:srgbClr val="000000"/>
                </a:solidFill>
                <a:latin typeface="Arial" charset="0"/>
                <a:ea typeface="標楷體" pitchFamily="65" charset="-120"/>
              </a:rPr>
              <a:t>推動措施</a:t>
            </a:r>
            <a:endParaRPr kumimoji="0" lang="en-US" altLang="zh-TW" sz="3600" b="1">
              <a:solidFill>
                <a:srgbClr val="000000"/>
              </a:solidFill>
              <a:latin typeface="Arial" charset="0"/>
              <a:ea typeface="標楷體" pitchFamily="65" charset="-120"/>
            </a:endParaRPr>
          </a:p>
        </p:txBody>
      </p:sp>
    </p:spTree>
    <p:extLst>
      <p:ext uri="{BB962C8B-B14F-4D97-AF65-F5344CB8AC3E}">
        <p14:creationId xmlns:p14="http://schemas.microsoft.com/office/powerpoint/2010/main" xmlns="" val="591978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圓角矩形 14"/>
          <p:cNvSpPr>
            <a:spLocks noChangeArrowheads="1"/>
          </p:cNvSpPr>
          <p:nvPr/>
        </p:nvSpPr>
        <p:spPr bwMode="auto">
          <a:xfrm>
            <a:off x="655638" y="1500188"/>
            <a:ext cx="7981950" cy="3626287"/>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eaLnBrk="1" hangingPunct="1">
              <a:spcBef>
                <a:spcPct val="25000"/>
              </a:spcBef>
              <a:buClr>
                <a:srgbClr val="FF3300"/>
              </a:buClr>
            </a:pPr>
            <a:r>
              <a:rPr kumimoji="0" lang="zh-TW" altLang="en-US" sz="2800" b="1" dirty="0">
                <a:solidFill>
                  <a:srgbClr val="000000"/>
                </a:solidFill>
                <a:latin typeface="標楷體" pitchFamily="65" charset="-120"/>
                <a:ea typeface="標楷體" pitchFamily="65" charset="-120"/>
              </a:rPr>
              <a:t>培訓種子講師：</a:t>
            </a:r>
          </a:p>
          <a:p>
            <a:pPr eaLnBrk="1" hangingPunct="1">
              <a:spcBef>
                <a:spcPct val="25000"/>
              </a:spcBef>
              <a:buClr>
                <a:srgbClr val="FF3300"/>
              </a:buClr>
            </a:pPr>
            <a:r>
              <a:rPr kumimoji="0" lang="zh-TW" altLang="en-US" sz="2600" b="1" dirty="0">
                <a:solidFill>
                  <a:srgbClr val="FF0000"/>
                </a:solidFill>
                <a:latin typeface="標楷體" pitchFamily="65" charset="-120"/>
                <a:ea typeface="標楷體" pitchFamily="65" charset="-120"/>
              </a:rPr>
              <a:t>結合</a:t>
            </a:r>
            <a:r>
              <a:rPr kumimoji="0" lang="zh-TW" altLang="en-US" sz="2600" dirty="0">
                <a:solidFill>
                  <a:srgbClr val="000000"/>
                </a:solidFill>
                <a:latin typeface="標楷體" pitchFamily="65" charset="-120"/>
                <a:ea typeface="標楷體" pitchFamily="65" charset="-120"/>
              </a:rPr>
              <a:t>中央課程與教學</a:t>
            </a:r>
            <a:r>
              <a:rPr kumimoji="0" lang="zh-TW" altLang="en-US" sz="2600" dirty="0">
                <a:solidFill>
                  <a:srgbClr val="FF0000"/>
                </a:solidFill>
                <a:latin typeface="標楷體" pitchFamily="65" charset="-120"/>
                <a:ea typeface="標楷體" pitchFamily="65" charset="-120"/>
              </a:rPr>
              <a:t>輔導諮詢教師團隊</a:t>
            </a:r>
          </a:p>
          <a:p>
            <a:pPr eaLnBrk="1" hangingPunct="1">
              <a:spcBef>
                <a:spcPct val="25000"/>
              </a:spcBef>
              <a:buClr>
                <a:srgbClr val="FF3300"/>
              </a:buClr>
            </a:pPr>
            <a:r>
              <a:rPr kumimoji="0" lang="zh-TW" altLang="en-US" sz="2600" b="1" dirty="0">
                <a:solidFill>
                  <a:srgbClr val="FF0000"/>
                </a:solidFill>
                <a:latin typeface="標楷體" pitchFamily="65" charset="-120"/>
                <a:ea typeface="標楷體" pitchFamily="65" charset="-120"/>
              </a:rPr>
              <a:t>調訓</a:t>
            </a:r>
            <a:r>
              <a:rPr kumimoji="0" lang="zh-TW" altLang="en-US" sz="2600" dirty="0">
                <a:solidFill>
                  <a:srgbClr val="000000"/>
                </a:solidFill>
                <a:latin typeface="標楷體" pitchFamily="65" charset="-120"/>
                <a:ea typeface="標楷體" pitchFamily="65" charset="-120"/>
              </a:rPr>
              <a:t>各地方政府所屬輔導團</a:t>
            </a:r>
            <a:r>
              <a:rPr kumimoji="0" lang="zh-TW" altLang="en-US" sz="2600" dirty="0">
                <a:solidFill>
                  <a:srgbClr val="FF0000"/>
                </a:solidFill>
                <a:latin typeface="標楷體" pitchFamily="65" charset="-120"/>
                <a:ea typeface="標楷體" pitchFamily="65" charset="-120"/>
              </a:rPr>
              <a:t>輔導員</a:t>
            </a:r>
            <a:r>
              <a:rPr kumimoji="0" lang="zh-TW" altLang="en-US" sz="2600" dirty="0">
                <a:solidFill>
                  <a:srgbClr val="000000"/>
                </a:solidFill>
                <a:latin typeface="標楷體" pitchFamily="65" charset="-120"/>
                <a:ea typeface="標楷體" pitchFamily="65" charset="-120"/>
              </a:rPr>
              <a:t>進行培訓，</a:t>
            </a:r>
          </a:p>
          <a:p>
            <a:pPr eaLnBrk="1" hangingPunct="1">
              <a:spcBef>
                <a:spcPct val="25000"/>
              </a:spcBef>
              <a:buClr>
                <a:srgbClr val="FF3300"/>
              </a:buClr>
            </a:pPr>
            <a:r>
              <a:rPr kumimoji="0" lang="zh-TW" altLang="en-US" sz="2600" b="1" dirty="0">
                <a:solidFill>
                  <a:srgbClr val="FF0000"/>
                </a:solidFill>
                <a:latin typeface="標楷體" pitchFamily="65" charset="-120"/>
                <a:ea typeface="標楷體" pitchFamily="65" charset="-120"/>
              </a:rPr>
              <a:t>包含</a:t>
            </a:r>
            <a:r>
              <a:rPr kumimoji="0" lang="zh-TW" altLang="en-US" sz="2600" dirty="0">
                <a:solidFill>
                  <a:srgbClr val="000000"/>
                </a:solidFill>
                <a:latin typeface="標楷體" pitchFamily="65" charset="-120"/>
                <a:ea typeface="標楷體" pitchFamily="65" charset="-120"/>
              </a:rPr>
              <a:t>各學習領域之</a:t>
            </a:r>
            <a:r>
              <a:rPr kumimoji="0" lang="zh-TW" altLang="en-US" sz="2600" dirty="0">
                <a:solidFill>
                  <a:srgbClr val="FF0000"/>
                </a:solidFill>
                <a:latin typeface="標楷體" pitchFamily="65" charset="-120"/>
                <a:ea typeface="標楷體" pitchFamily="65" charset="-120"/>
              </a:rPr>
              <a:t>種子教師</a:t>
            </a:r>
          </a:p>
          <a:p>
            <a:pPr algn="ctr" eaLnBrk="1" hangingPunct="1">
              <a:spcBef>
                <a:spcPct val="25000"/>
              </a:spcBef>
              <a:buClr>
                <a:srgbClr val="FF3300"/>
              </a:buClr>
            </a:pPr>
            <a:r>
              <a:rPr kumimoji="0" lang="zh-TW" altLang="en-US" sz="2600" dirty="0">
                <a:solidFill>
                  <a:srgbClr val="000000"/>
                </a:solidFill>
                <a:latin typeface="標楷體" pitchFamily="65" charset="-120"/>
                <a:ea typeface="標楷體" pitchFamily="65" charset="-120"/>
              </a:rPr>
              <a:t>國語文、英語、本土語言、數學、</a:t>
            </a:r>
          </a:p>
          <a:p>
            <a:pPr algn="ctr" eaLnBrk="1" hangingPunct="1">
              <a:spcBef>
                <a:spcPct val="25000"/>
              </a:spcBef>
              <a:buClr>
                <a:srgbClr val="FF3300"/>
              </a:buClr>
            </a:pPr>
            <a:r>
              <a:rPr kumimoji="0" lang="zh-TW" altLang="en-US" sz="2600" dirty="0">
                <a:solidFill>
                  <a:srgbClr val="000000"/>
                </a:solidFill>
                <a:latin typeface="標楷體" pitchFamily="65" charset="-120"/>
                <a:ea typeface="標楷體" pitchFamily="65" charset="-120"/>
              </a:rPr>
              <a:t>社會、自然與生活科技、藝術與人文、</a:t>
            </a:r>
          </a:p>
          <a:p>
            <a:pPr algn="ctr" eaLnBrk="1" hangingPunct="1">
              <a:spcBef>
                <a:spcPct val="25000"/>
              </a:spcBef>
              <a:buClr>
                <a:srgbClr val="FF3300"/>
              </a:buClr>
            </a:pPr>
            <a:r>
              <a:rPr kumimoji="0" lang="zh-TW" altLang="en-US" sz="2600" dirty="0">
                <a:solidFill>
                  <a:srgbClr val="000000"/>
                </a:solidFill>
                <a:latin typeface="標楷體" pitchFamily="65" charset="-120"/>
                <a:ea typeface="標楷體" pitchFamily="65" charset="-120"/>
              </a:rPr>
              <a:t>健康與體育、生活課程、綜合</a:t>
            </a:r>
            <a:r>
              <a:rPr kumimoji="0" lang="zh-TW" altLang="en-US" sz="2600" dirty="0" smtClean="0">
                <a:solidFill>
                  <a:srgbClr val="000000"/>
                </a:solidFill>
                <a:latin typeface="標楷體" pitchFamily="65" charset="-120"/>
                <a:ea typeface="標楷體" pitchFamily="65" charset="-120"/>
              </a:rPr>
              <a:t>活動</a:t>
            </a:r>
            <a:endParaRPr kumimoji="0" lang="zh-TW" altLang="en-US" sz="2600" dirty="0">
              <a:solidFill>
                <a:srgbClr val="000000"/>
              </a:solidFill>
              <a:latin typeface="標楷體" pitchFamily="65" charset="-120"/>
              <a:ea typeface="標楷體" pitchFamily="65" charset="-120"/>
            </a:endParaRPr>
          </a:p>
        </p:txBody>
      </p:sp>
      <p:sp>
        <p:nvSpPr>
          <p:cNvPr id="75" name="圓角矩形 74"/>
          <p:cNvSpPr/>
          <p:nvPr/>
        </p:nvSpPr>
        <p:spPr>
          <a:xfrm>
            <a:off x="649288" y="568325"/>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3600" b="1">
                <a:solidFill>
                  <a:prstClr val="black"/>
                </a:solidFill>
                <a:latin typeface="Arial" charset="0"/>
                <a:ea typeface="標楷體" pitchFamily="65" charset="-120"/>
              </a:rPr>
              <a:t>多元評量理念與應用</a:t>
            </a:r>
            <a:r>
              <a:rPr kumimoji="0" lang="zh-TW" altLang="zh-TW" sz="3600" b="1">
                <a:solidFill>
                  <a:srgbClr val="000000"/>
                </a:solidFill>
                <a:latin typeface="Arial" charset="0"/>
                <a:ea typeface="標楷體" pitchFamily="65" charset="-120"/>
              </a:rPr>
              <a:t>推動措施</a:t>
            </a:r>
            <a:endParaRPr kumimoji="0" lang="en-US" altLang="zh-TW" sz="3600" b="1">
              <a:solidFill>
                <a:srgbClr val="000000"/>
              </a:solidFill>
              <a:latin typeface="Arial" charset="0"/>
              <a:ea typeface="標楷體" pitchFamily="65" charset="-120"/>
            </a:endParaRPr>
          </a:p>
        </p:txBody>
      </p:sp>
      <p:sp>
        <p:nvSpPr>
          <p:cNvPr id="4" name="圓角矩形 14"/>
          <p:cNvSpPr>
            <a:spLocks noChangeArrowheads="1"/>
          </p:cNvSpPr>
          <p:nvPr/>
        </p:nvSpPr>
        <p:spPr bwMode="auto">
          <a:xfrm>
            <a:off x="655638" y="5262467"/>
            <a:ext cx="7981950" cy="1235154"/>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eaLnBrk="1" hangingPunct="1">
              <a:spcBef>
                <a:spcPct val="50000"/>
              </a:spcBef>
              <a:buClr>
                <a:srgbClr val="FF3300"/>
              </a:buClr>
            </a:pPr>
            <a:r>
              <a:rPr kumimoji="0" lang="zh-TW" altLang="en-US" sz="2400" b="1" dirty="0" smtClean="0">
                <a:solidFill>
                  <a:srgbClr val="FF0000"/>
                </a:solidFill>
                <a:latin typeface="標楷體" pitchFamily="65" charset="-120"/>
                <a:ea typeface="標楷體" pitchFamily="65" charset="-120"/>
              </a:rPr>
              <a:t>研發</a:t>
            </a:r>
            <a:r>
              <a:rPr kumimoji="0" lang="zh-TW" altLang="en-US" sz="2400" b="1" dirty="0">
                <a:solidFill>
                  <a:srgbClr val="000000"/>
                </a:solidFill>
                <a:latin typeface="標楷體" pitchFamily="65" charset="-120"/>
                <a:ea typeface="標楷體" pitchFamily="65" charset="-120"/>
              </a:rPr>
              <a:t>多元評量之典範</a:t>
            </a:r>
            <a:r>
              <a:rPr kumimoji="0" lang="zh-TW" altLang="en-US" sz="2400" b="1" dirty="0">
                <a:solidFill>
                  <a:srgbClr val="FF0000"/>
                </a:solidFill>
                <a:latin typeface="標楷體" pitchFamily="65" charset="-120"/>
                <a:ea typeface="標楷體" pitchFamily="65" charset="-120"/>
              </a:rPr>
              <a:t>教學示例</a:t>
            </a:r>
            <a:r>
              <a:rPr kumimoji="0" lang="zh-TW" altLang="en-US" sz="2400" dirty="0">
                <a:solidFill>
                  <a:prstClr val="black"/>
                </a:solidFill>
                <a:latin typeface="標楷體" pitchFamily="65" charset="-120"/>
                <a:ea typeface="標楷體" pitchFamily="65" charset="-120"/>
              </a:rPr>
              <a:t> </a:t>
            </a:r>
            <a:r>
              <a:rPr kumimoji="0" lang="zh-TW" altLang="en-US" sz="2400" b="1" dirty="0">
                <a:solidFill>
                  <a:srgbClr val="000000"/>
                </a:solidFill>
                <a:latin typeface="標楷體" pitchFamily="65" charset="-120"/>
                <a:ea typeface="標楷體" pitchFamily="65" charset="-120"/>
              </a:rPr>
              <a:t>：</a:t>
            </a:r>
            <a:r>
              <a:rPr kumimoji="0" lang="zh-TW" altLang="en-US" sz="2400" dirty="0">
                <a:solidFill>
                  <a:srgbClr val="000000"/>
                </a:solidFill>
                <a:latin typeface="標楷體" pitchFamily="65" charset="-120"/>
                <a:ea typeface="標楷體" pitchFamily="65" charset="-120"/>
              </a:rPr>
              <a:t>編擬國小及國中多元評量研習課程案例，自</a:t>
            </a:r>
            <a:r>
              <a:rPr kumimoji="0" lang="en-US" altLang="zh-TW" sz="2400" dirty="0">
                <a:solidFill>
                  <a:srgbClr val="000000"/>
                </a:solidFill>
                <a:latin typeface="標楷體" pitchFamily="65" charset="-120"/>
                <a:ea typeface="標楷體" pitchFamily="65" charset="-120"/>
              </a:rPr>
              <a:t>102</a:t>
            </a:r>
            <a:r>
              <a:rPr kumimoji="0" lang="zh-TW" altLang="en-US" sz="2400" dirty="0">
                <a:solidFill>
                  <a:srgbClr val="000000"/>
                </a:solidFill>
                <a:latin typeface="標楷體" pitchFamily="65" charset="-120"/>
                <a:ea typeface="標楷體" pitchFamily="65" charset="-120"/>
              </a:rPr>
              <a:t>年起透過地方種子講師及各地方政府輔導團推廣多元評量之典範教學示例。</a:t>
            </a:r>
            <a:endParaRPr kumimoji="0" lang="en-US" altLang="zh-TW" sz="2400" dirty="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xmlns="" val="19714401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圓角矩形 74"/>
          <p:cNvSpPr/>
          <p:nvPr/>
        </p:nvSpPr>
        <p:spPr>
          <a:xfrm>
            <a:off x="649288" y="692150"/>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3600" b="1" dirty="0">
                <a:solidFill>
                  <a:prstClr val="black"/>
                </a:solidFill>
                <a:latin typeface="Arial" charset="0"/>
                <a:ea typeface="標楷體" pitchFamily="65" charset="-120"/>
              </a:rPr>
              <a:t>多元評量理念與應用</a:t>
            </a:r>
            <a:r>
              <a:rPr kumimoji="0" lang="zh-TW" altLang="en-US" sz="3600" b="1" dirty="0">
                <a:solidFill>
                  <a:srgbClr val="000000"/>
                </a:solidFill>
                <a:latin typeface="Arial" charset="0"/>
                <a:ea typeface="標楷體" pitchFamily="65" charset="-120"/>
              </a:rPr>
              <a:t>執行成效</a:t>
            </a:r>
            <a:endParaRPr kumimoji="0" lang="en-US" altLang="zh-TW" sz="3600" b="1" dirty="0">
              <a:solidFill>
                <a:srgbClr val="000000"/>
              </a:solidFill>
              <a:latin typeface="Arial" charset="0"/>
              <a:ea typeface="標楷體" pitchFamily="65" charset="-120"/>
            </a:endParaRPr>
          </a:p>
        </p:txBody>
      </p:sp>
      <p:sp>
        <p:nvSpPr>
          <p:cNvPr id="25603" name="圓角矩形 14"/>
          <p:cNvSpPr>
            <a:spLocks noChangeArrowheads="1"/>
          </p:cNvSpPr>
          <p:nvPr/>
        </p:nvSpPr>
        <p:spPr bwMode="auto">
          <a:xfrm>
            <a:off x="609600" y="1600200"/>
            <a:ext cx="7923213" cy="1868567"/>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eaLnBrk="1" hangingPunct="1">
              <a:spcBef>
                <a:spcPct val="25000"/>
              </a:spcBef>
              <a:buClr>
                <a:srgbClr val="FF3300"/>
              </a:buClr>
              <a:buFont typeface="Wingdings" pitchFamily="2" charset="2"/>
              <a:buChar char="Ø"/>
            </a:pPr>
            <a:r>
              <a:rPr kumimoji="0" lang="en-US" altLang="zh-TW" sz="2800" dirty="0">
                <a:solidFill>
                  <a:prstClr val="black"/>
                </a:solidFill>
                <a:latin typeface="標楷體" pitchFamily="65" charset="-120"/>
                <a:ea typeface="標楷體" pitchFamily="65" charset="-120"/>
              </a:rPr>
              <a:t>101</a:t>
            </a:r>
            <a:r>
              <a:rPr kumimoji="0" lang="zh-TW" altLang="en-US" sz="2800" dirty="0">
                <a:solidFill>
                  <a:prstClr val="black"/>
                </a:solidFill>
                <a:latin typeface="標楷體" pitchFamily="65" charset="-120"/>
                <a:ea typeface="標楷體" pitchFamily="65" charset="-120"/>
              </a:rPr>
              <a:t>年</a:t>
            </a:r>
            <a:r>
              <a:rPr kumimoji="0" lang="en-US" altLang="zh-TW" sz="2800" dirty="0">
                <a:solidFill>
                  <a:prstClr val="black"/>
                </a:solidFill>
                <a:latin typeface="標楷體" pitchFamily="65" charset="-120"/>
                <a:ea typeface="標楷體" pitchFamily="65" charset="-120"/>
              </a:rPr>
              <a:t>10</a:t>
            </a:r>
            <a:r>
              <a:rPr kumimoji="0" lang="zh-TW" altLang="en-US" sz="2800" dirty="0">
                <a:solidFill>
                  <a:prstClr val="black"/>
                </a:solidFill>
                <a:latin typeface="標楷體" pitchFamily="65" charset="-120"/>
                <a:ea typeface="標楷體" pitchFamily="65" charset="-120"/>
              </a:rPr>
              <a:t>月底培訓完成各學習領域</a:t>
            </a:r>
            <a:r>
              <a:rPr kumimoji="0" lang="en-US" altLang="zh-TW" sz="2800" dirty="0">
                <a:solidFill>
                  <a:prstClr val="black"/>
                </a:solidFill>
                <a:latin typeface="標楷體" pitchFamily="65" charset="-120"/>
                <a:ea typeface="標楷體" pitchFamily="65" charset="-120"/>
              </a:rPr>
              <a:t>(</a:t>
            </a:r>
            <a:r>
              <a:rPr kumimoji="0" lang="zh-TW" altLang="en-US" sz="2800" dirty="0">
                <a:solidFill>
                  <a:prstClr val="black"/>
                </a:solidFill>
                <a:latin typeface="標楷體" pitchFamily="65" charset="-120"/>
                <a:ea typeface="標楷體" pitchFamily="65" charset="-120"/>
              </a:rPr>
              <a:t>含國語文、英語、本土語言、數學、社會、自然與生活</a:t>
            </a:r>
            <a:r>
              <a:rPr kumimoji="0" lang="zh-TW" altLang="en-US" sz="2800" dirty="0" smtClean="0">
                <a:solidFill>
                  <a:prstClr val="black"/>
                </a:solidFill>
                <a:latin typeface="標楷體" pitchFamily="65" charset="-120"/>
                <a:ea typeface="標楷體" pitchFamily="65" charset="-120"/>
              </a:rPr>
              <a:t>科技、藝術與人文、健康與體育、生活課程、綜合活動</a:t>
            </a:r>
            <a:r>
              <a:rPr kumimoji="0" lang="en-US" altLang="zh-TW" sz="2800" dirty="0" smtClean="0">
                <a:solidFill>
                  <a:prstClr val="black"/>
                </a:solidFill>
                <a:latin typeface="標楷體" pitchFamily="65" charset="-120"/>
                <a:ea typeface="標楷體" pitchFamily="65" charset="-120"/>
              </a:rPr>
              <a:t>)</a:t>
            </a:r>
            <a:r>
              <a:rPr kumimoji="0" lang="zh-TW" altLang="en-US" sz="2800" dirty="0" smtClean="0">
                <a:solidFill>
                  <a:prstClr val="black"/>
                </a:solidFill>
                <a:latin typeface="標楷體" pitchFamily="65" charset="-120"/>
                <a:ea typeface="標楷體" pitchFamily="65" charset="-120"/>
              </a:rPr>
              <a:t>之</a:t>
            </a:r>
            <a:r>
              <a:rPr kumimoji="0" lang="zh-TW" altLang="en-US" sz="2800" dirty="0" smtClean="0">
                <a:solidFill>
                  <a:srgbClr val="FF0000"/>
                </a:solidFill>
                <a:latin typeface="標楷體" pitchFamily="65" charset="-120"/>
                <a:ea typeface="標楷體" pitchFamily="65" charset="-120"/>
              </a:rPr>
              <a:t>種子教師總計</a:t>
            </a:r>
            <a:r>
              <a:rPr kumimoji="0" lang="en-US" altLang="zh-TW" sz="2800" dirty="0" smtClean="0">
                <a:solidFill>
                  <a:srgbClr val="FF0000"/>
                </a:solidFill>
                <a:latin typeface="標楷體" pitchFamily="65" charset="-120"/>
                <a:ea typeface="標楷體" pitchFamily="65" charset="-120"/>
              </a:rPr>
              <a:t>405</a:t>
            </a:r>
            <a:r>
              <a:rPr kumimoji="0" lang="zh-TW" altLang="en-US" sz="2800" dirty="0" smtClean="0">
                <a:solidFill>
                  <a:srgbClr val="FF0000"/>
                </a:solidFill>
                <a:latin typeface="標楷體" pitchFamily="65" charset="-120"/>
                <a:ea typeface="標楷體" pitchFamily="65" charset="-120"/>
              </a:rPr>
              <a:t>名</a:t>
            </a:r>
            <a:r>
              <a:rPr kumimoji="0" lang="zh-TW" altLang="en-US" sz="2800" dirty="0" smtClean="0">
                <a:solidFill>
                  <a:prstClr val="black"/>
                </a:solidFill>
                <a:latin typeface="標楷體" pitchFamily="65" charset="-120"/>
                <a:ea typeface="標楷體" pitchFamily="65" charset="-120"/>
              </a:rPr>
              <a:t>。 </a:t>
            </a:r>
            <a:endParaRPr kumimoji="0" lang="zh-TW" altLang="en-US" sz="2800" dirty="0" smtClean="0">
              <a:solidFill>
                <a:srgbClr val="000000"/>
              </a:solidFill>
              <a:latin typeface="標楷體" pitchFamily="65" charset="-120"/>
              <a:ea typeface="標楷體" pitchFamily="65" charset="-120"/>
              <a:cs typeface="Times New Roman" pitchFamily="18" charset="0"/>
            </a:endParaRPr>
          </a:p>
        </p:txBody>
      </p:sp>
      <p:sp>
        <p:nvSpPr>
          <p:cNvPr id="4" name="圓角矩形 14"/>
          <p:cNvSpPr>
            <a:spLocks noChangeArrowheads="1"/>
          </p:cNvSpPr>
          <p:nvPr/>
        </p:nvSpPr>
        <p:spPr bwMode="auto">
          <a:xfrm>
            <a:off x="641073" y="3573016"/>
            <a:ext cx="7923213" cy="981789"/>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eaLnBrk="1" hangingPunct="1">
              <a:spcBef>
                <a:spcPct val="25000"/>
              </a:spcBef>
              <a:buClr>
                <a:srgbClr val="FF3300"/>
              </a:buClr>
              <a:buFont typeface="Wingdings" pitchFamily="2" charset="2"/>
              <a:buChar char="Ø"/>
            </a:pPr>
            <a:r>
              <a:rPr kumimoji="0" lang="en-US" altLang="zh-TW" sz="2800" dirty="0" smtClean="0">
                <a:solidFill>
                  <a:prstClr val="black"/>
                </a:solidFill>
                <a:latin typeface="標楷體" pitchFamily="65" charset="-120"/>
                <a:ea typeface="標楷體" pitchFamily="65" charset="-120"/>
              </a:rPr>
              <a:t>101</a:t>
            </a:r>
            <a:r>
              <a:rPr kumimoji="0" lang="zh-TW" altLang="en-US" sz="2800" dirty="0">
                <a:solidFill>
                  <a:prstClr val="black"/>
                </a:solidFill>
                <a:latin typeface="標楷體" pitchFamily="65" charset="-120"/>
                <a:ea typeface="標楷體" pitchFamily="65" charset="-120"/>
              </a:rPr>
              <a:t>年</a:t>
            </a:r>
            <a:r>
              <a:rPr kumimoji="0" lang="en-US" altLang="zh-TW" sz="2800" dirty="0">
                <a:solidFill>
                  <a:prstClr val="black"/>
                </a:solidFill>
                <a:latin typeface="標楷體" pitchFamily="65" charset="-120"/>
                <a:ea typeface="標楷體" pitchFamily="65" charset="-120"/>
              </a:rPr>
              <a:t>12</a:t>
            </a:r>
            <a:r>
              <a:rPr kumimoji="0" lang="zh-TW" altLang="en-US" sz="2800" dirty="0">
                <a:solidFill>
                  <a:prstClr val="black"/>
                </a:solidFill>
                <a:latin typeface="標楷體" pitchFamily="65" charset="-120"/>
                <a:ea typeface="標楷體" pitchFamily="65" charset="-120"/>
              </a:rPr>
              <a:t>月底</a:t>
            </a:r>
            <a:r>
              <a:rPr kumimoji="0" lang="zh-TW" altLang="en-US" sz="2800" dirty="0">
                <a:solidFill>
                  <a:srgbClr val="FF0000"/>
                </a:solidFill>
                <a:latin typeface="標楷體" pitchFamily="65" charset="-120"/>
                <a:ea typeface="標楷體" pitchFamily="65" charset="-120"/>
              </a:rPr>
              <a:t>完成</a:t>
            </a:r>
            <a:r>
              <a:rPr kumimoji="0" lang="zh-TW" altLang="en-US" sz="2800" dirty="0">
                <a:solidFill>
                  <a:prstClr val="black"/>
                </a:solidFill>
                <a:latin typeface="標楷體" pitchFamily="65" charset="-120"/>
                <a:ea typeface="標楷體" pitchFamily="65" charset="-120"/>
              </a:rPr>
              <a:t>國小及國中多元評量研習課程</a:t>
            </a:r>
            <a:r>
              <a:rPr kumimoji="0" lang="zh-TW" altLang="en-US" sz="2800" dirty="0">
                <a:solidFill>
                  <a:srgbClr val="FF0000"/>
                </a:solidFill>
                <a:latin typeface="標楷體" pitchFamily="65" charset="-120"/>
                <a:ea typeface="標楷體" pitchFamily="65" charset="-120"/>
              </a:rPr>
              <a:t>案例</a:t>
            </a:r>
            <a:r>
              <a:rPr kumimoji="0" lang="zh-TW" altLang="en-US" sz="2800" dirty="0" smtClean="0">
                <a:solidFill>
                  <a:prstClr val="black"/>
                </a:solidFill>
                <a:latin typeface="標楷體" pitchFamily="65" charset="-120"/>
                <a:ea typeface="標楷體" pitchFamily="65" charset="-120"/>
              </a:rPr>
              <a:t>。</a:t>
            </a:r>
            <a:endParaRPr kumimoji="0" lang="en-US" altLang="zh-TW" sz="2800" dirty="0">
              <a:solidFill>
                <a:srgbClr val="000000"/>
              </a:solidFill>
              <a:latin typeface="標楷體" pitchFamily="65" charset="-120"/>
              <a:ea typeface="標楷體" pitchFamily="65" charset="-120"/>
            </a:endParaRPr>
          </a:p>
        </p:txBody>
      </p:sp>
      <p:sp>
        <p:nvSpPr>
          <p:cNvPr id="5" name="圓角矩形 14"/>
          <p:cNvSpPr>
            <a:spLocks noChangeArrowheads="1"/>
          </p:cNvSpPr>
          <p:nvPr/>
        </p:nvSpPr>
        <p:spPr bwMode="auto">
          <a:xfrm>
            <a:off x="690231" y="4653136"/>
            <a:ext cx="7923213" cy="981789"/>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eaLnBrk="1" hangingPunct="1">
              <a:spcBef>
                <a:spcPct val="25000"/>
              </a:spcBef>
              <a:buClr>
                <a:srgbClr val="FF3300"/>
              </a:buClr>
              <a:buFont typeface="Wingdings" pitchFamily="2" charset="2"/>
              <a:buChar char="Ø"/>
            </a:pPr>
            <a:r>
              <a:rPr kumimoji="0" lang="en-US" altLang="zh-TW" sz="2800" dirty="0" smtClean="0">
                <a:solidFill>
                  <a:srgbClr val="000000"/>
                </a:solidFill>
                <a:latin typeface="標楷體" pitchFamily="65" charset="-120"/>
                <a:ea typeface="標楷體" pitchFamily="65" charset="-120"/>
              </a:rPr>
              <a:t>102</a:t>
            </a:r>
            <a:r>
              <a:rPr kumimoji="0" lang="zh-TW" altLang="en-US" sz="2800" dirty="0">
                <a:solidFill>
                  <a:srgbClr val="000000"/>
                </a:solidFill>
                <a:latin typeface="標楷體" pitchFamily="65" charset="-120"/>
                <a:ea typeface="標楷體" pitchFamily="65" charset="-120"/>
              </a:rPr>
              <a:t>年度</a:t>
            </a:r>
            <a:r>
              <a:rPr kumimoji="0" lang="en-US" altLang="zh-TW" sz="2800" dirty="0">
                <a:solidFill>
                  <a:srgbClr val="000000"/>
                </a:solidFill>
                <a:latin typeface="標楷體" pitchFamily="65" charset="-120"/>
                <a:ea typeface="標楷體" pitchFamily="65" charset="-120"/>
              </a:rPr>
              <a:t>12</a:t>
            </a:r>
            <a:r>
              <a:rPr kumimoji="0" lang="zh-TW" altLang="en-US" sz="2800" dirty="0">
                <a:solidFill>
                  <a:srgbClr val="000000"/>
                </a:solidFill>
                <a:latin typeface="標楷體" pitchFamily="65" charset="-120"/>
                <a:ea typeface="標楷體" pitchFamily="65" charset="-120"/>
              </a:rPr>
              <a:t>月底各直轄市、縣（市）</a:t>
            </a:r>
            <a:r>
              <a:rPr kumimoji="0" lang="zh-TW" altLang="en-US" sz="2800" dirty="0">
                <a:solidFill>
                  <a:srgbClr val="FF0000"/>
                </a:solidFill>
                <a:latin typeface="標楷體" pitchFamily="65" charset="-120"/>
                <a:ea typeface="標楷體" pitchFamily="65" charset="-120"/>
              </a:rPr>
              <a:t>完成全國國中</a:t>
            </a:r>
            <a:r>
              <a:rPr kumimoji="0" lang="en-US" altLang="zh-TW" sz="2800" dirty="0">
                <a:solidFill>
                  <a:srgbClr val="FF0000"/>
                </a:solidFill>
                <a:latin typeface="標楷體" pitchFamily="65" charset="-120"/>
                <a:ea typeface="標楷體" pitchFamily="65" charset="-120"/>
              </a:rPr>
              <a:t>70</a:t>
            </a:r>
            <a:r>
              <a:rPr kumimoji="0" lang="zh-TW" altLang="en-US" sz="2800" dirty="0">
                <a:solidFill>
                  <a:srgbClr val="FF0000"/>
                </a:solidFill>
                <a:latin typeface="標楷體" pitchFamily="65" charset="-120"/>
                <a:ea typeface="標楷體" pitchFamily="65" charset="-120"/>
              </a:rPr>
              <a:t>％教師受培率</a:t>
            </a:r>
            <a:r>
              <a:rPr kumimoji="0" lang="zh-TW" altLang="en-US" sz="2800" dirty="0">
                <a:solidFill>
                  <a:prstClr val="black"/>
                </a:solidFill>
                <a:latin typeface="標楷體" pitchFamily="65" charset="-120"/>
                <a:ea typeface="標楷體" pitchFamily="65" charset="-120"/>
              </a:rPr>
              <a:t>。 </a:t>
            </a:r>
          </a:p>
        </p:txBody>
      </p:sp>
      <p:sp>
        <p:nvSpPr>
          <p:cNvPr id="6" name="圓角矩形 14"/>
          <p:cNvSpPr>
            <a:spLocks noChangeArrowheads="1"/>
          </p:cNvSpPr>
          <p:nvPr/>
        </p:nvSpPr>
        <p:spPr bwMode="auto">
          <a:xfrm>
            <a:off x="657882" y="5733256"/>
            <a:ext cx="7923213" cy="981789"/>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eaLnBrk="1" hangingPunct="1">
              <a:spcBef>
                <a:spcPct val="25000"/>
              </a:spcBef>
              <a:buClr>
                <a:srgbClr val="FF3300"/>
              </a:buClr>
              <a:buFont typeface="Wingdings" pitchFamily="2" charset="2"/>
              <a:buChar char="Ø"/>
            </a:pPr>
            <a:r>
              <a:rPr kumimoji="0" lang="en-US" altLang="zh-TW" sz="2800" dirty="0" smtClean="0">
                <a:solidFill>
                  <a:prstClr val="black"/>
                </a:solidFill>
                <a:latin typeface="標楷體" pitchFamily="65" charset="-120"/>
                <a:ea typeface="標楷體" pitchFamily="65" charset="-120"/>
              </a:rPr>
              <a:t>103</a:t>
            </a:r>
            <a:r>
              <a:rPr kumimoji="0" lang="zh-TW" altLang="en-US" sz="2800" dirty="0">
                <a:solidFill>
                  <a:prstClr val="black"/>
                </a:solidFill>
                <a:latin typeface="標楷體" pitchFamily="65" charset="-120"/>
                <a:ea typeface="標楷體" pitchFamily="65" charset="-120"/>
              </a:rPr>
              <a:t>年度</a:t>
            </a:r>
            <a:r>
              <a:rPr kumimoji="0" lang="en-US" altLang="zh-TW" sz="2800" dirty="0">
                <a:solidFill>
                  <a:prstClr val="black"/>
                </a:solidFill>
                <a:latin typeface="標楷體" pitchFamily="65" charset="-120"/>
                <a:ea typeface="標楷體" pitchFamily="65" charset="-120"/>
              </a:rPr>
              <a:t>7</a:t>
            </a:r>
            <a:r>
              <a:rPr kumimoji="0" lang="zh-TW" altLang="en-US" sz="2800" dirty="0">
                <a:solidFill>
                  <a:prstClr val="black"/>
                </a:solidFill>
                <a:latin typeface="標楷體" pitchFamily="65" charset="-120"/>
                <a:ea typeface="標楷體" pitchFamily="65" charset="-120"/>
              </a:rPr>
              <a:t>月底</a:t>
            </a:r>
            <a:r>
              <a:rPr kumimoji="0" lang="zh-TW" altLang="en-US" sz="2800" dirty="0">
                <a:solidFill>
                  <a:srgbClr val="000000"/>
                </a:solidFill>
                <a:latin typeface="標楷體" pitchFamily="65" charset="-120"/>
                <a:ea typeface="標楷體" pitchFamily="65" charset="-120"/>
              </a:rPr>
              <a:t>各直轄市、縣（市）</a:t>
            </a:r>
            <a:r>
              <a:rPr kumimoji="0" lang="zh-TW" altLang="en-US" sz="2800" dirty="0">
                <a:solidFill>
                  <a:srgbClr val="FF0000"/>
                </a:solidFill>
                <a:latin typeface="標楷體" pitchFamily="65" charset="-120"/>
                <a:ea typeface="標楷體" pitchFamily="65" charset="-120"/>
              </a:rPr>
              <a:t>完成全國國中</a:t>
            </a:r>
            <a:r>
              <a:rPr kumimoji="0" lang="en-US" altLang="zh-TW" sz="2800" dirty="0">
                <a:solidFill>
                  <a:srgbClr val="FF0000"/>
                </a:solidFill>
                <a:latin typeface="標楷體" pitchFamily="65" charset="-120"/>
                <a:ea typeface="標楷體" pitchFamily="65" charset="-120"/>
              </a:rPr>
              <a:t>100</a:t>
            </a:r>
            <a:r>
              <a:rPr kumimoji="0" lang="zh-TW" altLang="en-US" sz="2800" dirty="0">
                <a:solidFill>
                  <a:srgbClr val="FF0000"/>
                </a:solidFill>
                <a:latin typeface="標楷體" pitchFamily="65" charset="-120"/>
                <a:ea typeface="標楷體" pitchFamily="65" charset="-120"/>
              </a:rPr>
              <a:t>％教師受培率</a:t>
            </a:r>
            <a:r>
              <a:rPr kumimoji="0" lang="zh-TW" altLang="en-US" sz="2800" dirty="0">
                <a:solidFill>
                  <a:prstClr val="black"/>
                </a:solidFill>
                <a:latin typeface="標楷體" pitchFamily="65" charset="-120"/>
                <a:ea typeface="標楷體" pitchFamily="65" charset="-120"/>
              </a:rPr>
              <a:t>。 </a:t>
            </a:r>
            <a:endParaRPr kumimoji="0" lang="en-US" altLang="zh-TW" sz="2800" dirty="0">
              <a:solidFill>
                <a:prstClr val="black"/>
              </a:solidFill>
              <a:latin typeface="標楷體" pitchFamily="65" charset="-120"/>
              <a:ea typeface="標楷體" pitchFamily="65" charset="-120"/>
            </a:endParaRPr>
          </a:p>
        </p:txBody>
      </p:sp>
    </p:spTree>
    <p:extLst>
      <p:ext uri="{BB962C8B-B14F-4D97-AF65-F5344CB8AC3E}">
        <p14:creationId xmlns:p14="http://schemas.microsoft.com/office/powerpoint/2010/main" xmlns="" val="70579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95536" y="908720"/>
            <a:ext cx="8286750" cy="925835"/>
          </a:xfrm>
          <a:prstGeom prst="rect">
            <a:avLst/>
          </a:prstGeom>
        </p:spPr>
        <p:txBody>
          <a:bodyPr>
            <a:normAutofit fontScale="97500"/>
          </a:bodyPr>
          <a:lstStyle/>
          <a:p>
            <a:pPr algn="ctr" fontAlgn="auto">
              <a:spcAft>
                <a:spcPts val="0"/>
              </a:spcAft>
              <a:defRPr/>
            </a:pPr>
            <a:r>
              <a:rPr kumimoji="0" lang="zh-TW" altLang="en-US" sz="4400" b="1" dirty="0" smtClean="0">
                <a:solidFill>
                  <a:srgbClr val="F79646">
                    <a:lumMod val="75000"/>
                  </a:srgbClr>
                </a:solidFill>
                <a:effectLst>
                  <a:outerShdw blurRad="38100" dist="38100" dir="2700000" algn="tl">
                    <a:srgbClr val="000000">
                      <a:alpha val="43137"/>
                    </a:srgbClr>
                  </a:outerShdw>
                </a:effectLst>
                <a:latin typeface="微軟正黑體" pitchFamily="34" charset="-120"/>
                <a:ea typeface="微軟正黑體" pitchFamily="34" charset="-120"/>
              </a:rPr>
              <a:t>多元評量概念</a:t>
            </a:r>
            <a:endParaRPr kumimoji="0" lang="zh-TW" altLang="en-US" sz="4400" dirty="0">
              <a:solidFill>
                <a:srgbClr val="F79646">
                  <a:lumMod val="75000"/>
                </a:srgbClr>
              </a:solidFill>
              <a:latin typeface="Calibri"/>
              <a:ea typeface="新細明體"/>
            </a:endParaRPr>
          </a:p>
        </p:txBody>
      </p:sp>
      <p:sp>
        <p:nvSpPr>
          <p:cNvPr id="3" name="Text Box 5"/>
          <p:cNvSpPr txBox="1">
            <a:spLocks noChangeArrowheads="1"/>
          </p:cNvSpPr>
          <p:nvPr/>
        </p:nvSpPr>
        <p:spPr bwMode="auto">
          <a:xfrm>
            <a:off x="1907704" y="3149598"/>
            <a:ext cx="1944687"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dirty="0" smtClean="0">
                <a:ln>
                  <a:noFill/>
                </a:ln>
                <a:solidFill>
                  <a:srgbClr val="000066"/>
                </a:solidFill>
                <a:effectLst/>
                <a:latin typeface="Arial" pitchFamily="34" charset="0"/>
                <a:ea typeface="華康隸書體W7" pitchFamily="65" charset="-120"/>
                <a:cs typeface="新細明體" pitchFamily="18" charset="-120"/>
              </a:rPr>
              <a:t>教師教學</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2051" name="Picture 7" descr="http://www.taoism.org.hk/taoist-beliefs/image/img232.g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3098255" y="2143125"/>
            <a:ext cx="2881312"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8"/>
          <p:cNvSpPr>
            <a:spLocks noChangeShapeType="1"/>
          </p:cNvSpPr>
          <p:nvPr/>
        </p:nvSpPr>
        <p:spPr bwMode="auto">
          <a:xfrm>
            <a:off x="2598192" y="2643187"/>
            <a:ext cx="1897063" cy="300038"/>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Text Box 9"/>
          <p:cNvSpPr txBox="1">
            <a:spLocks noChangeArrowheads="1"/>
          </p:cNvSpPr>
          <p:nvPr/>
        </p:nvSpPr>
        <p:spPr bwMode="auto">
          <a:xfrm>
            <a:off x="740817" y="2071687"/>
            <a:ext cx="15113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教學中</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有評量</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 name="Text Box 10"/>
          <p:cNvSpPr txBox="1">
            <a:spLocks noChangeArrowheads="1"/>
          </p:cNvSpPr>
          <p:nvPr/>
        </p:nvSpPr>
        <p:spPr bwMode="auto">
          <a:xfrm>
            <a:off x="6327230" y="4149725"/>
            <a:ext cx="167005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評量中有教學</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7" name="Line 11"/>
          <p:cNvSpPr>
            <a:spLocks noChangeShapeType="1"/>
          </p:cNvSpPr>
          <p:nvPr/>
        </p:nvSpPr>
        <p:spPr bwMode="auto">
          <a:xfrm flipH="1" flipV="1">
            <a:off x="4527005" y="4214812"/>
            <a:ext cx="1584325" cy="4318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Text Box 12"/>
          <p:cNvSpPr txBox="1">
            <a:spLocks noChangeArrowheads="1"/>
          </p:cNvSpPr>
          <p:nvPr/>
        </p:nvSpPr>
        <p:spPr bwMode="auto">
          <a:xfrm>
            <a:off x="5312817" y="3286125"/>
            <a:ext cx="20891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chemeClr val="bg1"/>
                </a:solidFill>
                <a:effectLst/>
                <a:latin typeface="Arial" pitchFamily="34" charset="0"/>
                <a:ea typeface="華康隸書體W7" pitchFamily="65" charset="-120"/>
                <a:cs typeface="新細明體" pitchFamily="18" charset="-120"/>
              </a:rPr>
              <a:t>多</a:t>
            </a: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元評量</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xmlns="" val="11839409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3"/>
          <p:cNvSpPr txBox="1">
            <a:spLocks/>
          </p:cNvSpPr>
          <p:nvPr/>
        </p:nvSpPr>
        <p:spPr>
          <a:xfrm>
            <a:off x="428625" y="857250"/>
            <a:ext cx="8229600" cy="714375"/>
          </a:xfrm>
          <a:prstGeom prst="rect">
            <a:avLst/>
          </a:prstGeom>
        </p:spPr>
        <p:txBody>
          <a:bodyPr>
            <a:normAutofit fontScale="97500" lnSpcReduction="10000"/>
          </a:bodyPr>
          <a:lstStyle/>
          <a:p>
            <a:pPr algn="ctr" fontAlgn="auto">
              <a:spcAft>
                <a:spcPts val="0"/>
              </a:spcAft>
              <a:defRPr/>
            </a:pPr>
            <a:endParaRPr kumimoji="0" lang="zh-TW" altLang="en-US" sz="4400" b="1" u="sng" dirty="0">
              <a:solidFill>
                <a:srgbClr val="F79646">
                  <a:lumMod val="50000"/>
                </a:srgbClr>
              </a:solidFill>
              <a:latin typeface="Calibri"/>
              <a:ea typeface="新細明體"/>
            </a:endParaRPr>
          </a:p>
        </p:txBody>
      </p:sp>
      <p:grpSp>
        <p:nvGrpSpPr>
          <p:cNvPr id="2" name="Group 2"/>
          <p:cNvGrpSpPr>
            <a:grpSpLocks/>
          </p:cNvGrpSpPr>
          <p:nvPr/>
        </p:nvGrpSpPr>
        <p:grpSpPr bwMode="auto">
          <a:xfrm>
            <a:off x="-2569036" y="1056034"/>
            <a:ext cx="11227960" cy="5913139"/>
            <a:chOff x="-1509" y="1008"/>
            <a:chExt cx="6431" cy="3039"/>
          </a:xfrm>
        </p:grpSpPr>
        <p:sp>
          <p:nvSpPr>
            <p:cNvPr id="38" name="AutoShape 3"/>
            <p:cNvSpPr>
              <a:spLocks noChangeArrowheads="1"/>
            </p:cNvSpPr>
            <p:nvPr/>
          </p:nvSpPr>
          <p:spPr bwMode="ltGray">
            <a:xfrm rot="5400000">
              <a:off x="-1526" y="102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9" name="AutoShape 6"/>
            <p:cNvSpPr>
              <a:spLocks noChangeArrowheads="1"/>
            </p:cNvSpPr>
            <p:nvPr/>
          </p:nvSpPr>
          <p:spPr bwMode="gray">
            <a:xfrm>
              <a:off x="1508" y="2787"/>
              <a:ext cx="3012" cy="32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a:spcBef>
                  <a:spcPts val="2400"/>
                </a:spcBef>
                <a:buFont typeface="Arial" charset="0"/>
                <a:buNone/>
              </a:pPr>
              <a:r>
                <a:rPr kumimoji="0" lang="zh-TW" altLang="en-US" sz="2800" dirty="0">
                  <a:solidFill>
                    <a:prstClr val="black"/>
                  </a:solidFill>
                  <a:latin typeface="標楷體" pitchFamily="65" charset="-120"/>
                  <a:ea typeface="標楷體" pitchFamily="65" charset="-120"/>
                </a:rPr>
                <a:t>質性評量應建立評量基準與規準</a:t>
              </a:r>
              <a:endParaRPr kumimoji="0" lang="en-US" altLang="zh-TW" sz="2800" dirty="0">
                <a:solidFill>
                  <a:prstClr val="black"/>
                </a:solidFill>
                <a:latin typeface="標楷體" pitchFamily="65" charset="-120"/>
                <a:ea typeface="標楷體" pitchFamily="65" charset="-120"/>
              </a:endParaRPr>
            </a:p>
          </p:txBody>
        </p:sp>
        <p:sp>
          <p:nvSpPr>
            <p:cNvPr id="40" name="AutoShape 7"/>
            <p:cNvSpPr>
              <a:spLocks noChangeArrowheads="1"/>
            </p:cNvSpPr>
            <p:nvPr/>
          </p:nvSpPr>
          <p:spPr bwMode="gray">
            <a:xfrm>
              <a:off x="1536" y="2275"/>
              <a:ext cx="3386" cy="32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a:spcBef>
                  <a:spcPts val="2400"/>
                </a:spcBef>
                <a:buFont typeface="Arial" charset="0"/>
                <a:buNone/>
              </a:pPr>
              <a:r>
                <a:rPr kumimoji="0" lang="zh-TW" altLang="en-US" sz="2800" dirty="0">
                  <a:solidFill>
                    <a:prstClr val="black"/>
                  </a:solidFill>
                  <a:latin typeface="標楷體" pitchFamily="65" charset="-120"/>
                  <a:ea typeface="標楷體" pitchFamily="65" charset="-120"/>
                </a:rPr>
                <a:t>學習應兼顧認知、情意、技能等能力</a:t>
              </a:r>
              <a:endParaRPr kumimoji="0" lang="en-US" altLang="zh-TW" sz="2800" dirty="0">
                <a:solidFill>
                  <a:prstClr val="black"/>
                </a:solidFill>
                <a:latin typeface="標楷體" pitchFamily="65" charset="-120"/>
                <a:ea typeface="標楷體" pitchFamily="65" charset="-120"/>
              </a:endParaRPr>
            </a:p>
          </p:txBody>
        </p:sp>
        <p:sp>
          <p:nvSpPr>
            <p:cNvPr id="41" name="AutoShape 8"/>
            <p:cNvSpPr>
              <a:spLocks noChangeArrowheads="1"/>
            </p:cNvSpPr>
            <p:nvPr/>
          </p:nvSpPr>
          <p:spPr bwMode="gray">
            <a:xfrm>
              <a:off x="1440" y="1728"/>
              <a:ext cx="2956" cy="32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rgbClr val="B2B2B2"/>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lvl="0" eaLnBrk="1" hangingPunct="1"/>
              <a:r>
                <a:rPr kumimoji="0" lang="zh-TW" altLang="en-US" sz="2800" dirty="0">
                  <a:solidFill>
                    <a:prstClr val="black"/>
                  </a:solidFill>
                  <a:latin typeface="標楷體" pitchFamily="65" charset="-120"/>
                  <a:ea typeface="標楷體" pitchFamily="65" charset="-120"/>
                </a:rPr>
                <a:t>評量貫穿整個學習過程。</a:t>
              </a:r>
              <a:endParaRPr lang="zh-TW" altLang="zh-TW" sz="2800" dirty="0">
                <a:latin typeface="Arial" pitchFamily="34" charset="0"/>
                <a:ea typeface="新細明體" pitchFamily="18" charset="-120"/>
                <a:cs typeface="新細明體" pitchFamily="18" charset="-120"/>
              </a:endParaRPr>
            </a:p>
          </p:txBody>
        </p:sp>
        <p:sp>
          <p:nvSpPr>
            <p:cNvPr id="42" name="AutoShape 9"/>
            <p:cNvSpPr>
              <a:spLocks noChangeArrowheads="1"/>
            </p:cNvSpPr>
            <p:nvPr/>
          </p:nvSpPr>
          <p:spPr bwMode="gray">
            <a:xfrm>
              <a:off x="1112" y="1243"/>
              <a:ext cx="2954" cy="32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a:spcBef>
                  <a:spcPts val="2400"/>
                </a:spcBef>
                <a:buFont typeface="Arial" charset="0"/>
                <a:buNone/>
              </a:pPr>
              <a:r>
                <a:rPr kumimoji="0" lang="zh-TW" altLang="en-US" sz="2800" dirty="0">
                  <a:solidFill>
                    <a:prstClr val="black"/>
                  </a:solidFill>
                  <a:latin typeface="標楷體" pitchFamily="65" charset="-120"/>
                  <a:ea typeface="標楷體" pitchFamily="65" charset="-120"/>
                </a:rPr>
                <a:t>教學策略多元，評量才能多元。</a:t>
              </a:r>
            </a:p>
          </p:txBody>
        </p:sp>
        <p:grpSp>
          <p:nvGrpSpPr>
            <p:cNvPr id="3" name="Group 10"/>
            <p:cNvGrpSpPr>
              <a:grpSpLocks/>
            </p:cNvGrpSpPr>
            <p:nvPr/>
          </p:nvGrpSpPr>
          <p:grpSpPr bwMode="auto">
            <a:xfrm>
              <a:off x="912" y="1299"/>
              <a:ext cx="240" cy="240"/>
              <a:chOff x="2078" y="1680"/>
              <a:chExt cx="1615" cy="1615"/>
            </a:xfrm>
          </p:grpSpPr>
          <p:sp>
            <p:nvSpPr>
              <p:cNvPr id="65" name="Oval 1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6" name="Oval 1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7" name="Oval 1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8" name="Oval 14"/>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9" name="Oval 1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70" name="Oval 16"/>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nvGrpSpPr>
            <p:cNvPr id="4" name="Group 17"/>
            <p:cNvGrpSpPr>
              <a:grpSpLocks/>
            </p:cNvGrpSpPr>
            <p:nvPr/>
          </p:nvGrpSpPr>
          <p:grpSpPr bwMode="auto">
            <a:xfrm>
              <a:off x="1248" y="1795"/>
              <a:ext cx="240" cy="240"/>
              <a:chOff x="2078" y="1680"/>
              <a:chExt cx="1615" cy="1615"/>
            </a:xfrm>
          </p:grpSpPr>
          <p:sp>
            <p:nvSpPr>
              <p:cNvPr id="59" name="Oval 1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0" name="Oval 1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1" name="Oval 2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2" name="Oval 21"/>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3" name="Oval 2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64" name="Oval 23"/>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nvGrpSpPr>
            <p:cNvPr id="5" name="Group 24"/>
            <p:cNvGrpSpPr>
              <a:grpSpLocks/>
            </p:cNvGrpSpPr>
            <p:nvPr/>
          </p:nvGrpSpPr>
          <p:grpSpPr bwMode="auto">
            <a:xfrm>
              <a:off x="1344" y="2323"/>
              <a:ext cx="240" cy="240"/>
              <a:chOff x="2078" y="1680"/>
              <a:chExt cx="1615" cy="1615"/>
            </a:xfrm>
          </p:grpSpPr>
          <p:sp>
            <p:nvSpPr>
              <p:cNvPr id="53" name="Oval 2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4" name="Oval 2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5" name="Oval 2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6" name="Oval 28"/>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7" name="Oval 2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58" name="Oval 30"/>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nvGrpSpPr>
            <p:cNvPr id="6" name="Group 31"/>
            <p:cNvGrpSpPr>
              <a:grpSpLocks/>
            </p:cNvGrpSpPr>
            <p:nvPr/>
          </p:nvGrpSpPr>
          <p:grpSpPr bwMode="auto">
            <a:xfrm>
              <a:off x="1296" y="2851"/>
              <a:ext cx="240" cy="240"/>
              <a:chOff x="2078" y="1680"/>
              <a:chExt cx="1615" cy="1615"/>
            </a:xfrm>
          </p:grpSpPr>
          <p:sp>
            <p:nvSpPr>
              <p:cNvPr id="47" name="Oval 3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8" name="Oval 3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9" name="Oval 3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0" name="Oval 35"/>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1" name="Oval 3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52" name="Oval 37"/>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sp>
        <p:nvSpPr>
          <p:cNvPr id="37" name="文字方塊 36"/>
          <p:cNvSpPr txBox="1"/>
          <p:nvPr/>
        </p:nvSpPr>
        <p:spPr>
          <a:xfrm>
            <a:off x="453158" y="1647287"/>
            <a:ext cx="843962" cy="5201424"/>
          </a:xfrm>
          <a:prstGeom prst="rect">
            <a:avLst/>
          </a:prstGeom>
          <a:noFill/>
        </p:spPr>
        <p:txBody>
          <a:bodyPr wrap="square" rtlCol="0">
            <a:spAutoFit/>
          </a:bodyPr>
          <a:lstStyle/>
          <a:p>
            <a:r>
              <a:rPr kumimoji="0" lang="zh-TW" altLang="en-US" sz="4800" b="1" dirty="0">
                <a:solidFill>
                  <a:srgbClr val="F79646">
                    <a:lumMod val="50000"/>
                  </a:srgbClr>
                </a:solidFill>
                <a:latin typeface="標楷體" pitchFamily="65" charset="-120"/>
                <a:ea typeface="標楷體" pitchFamily="65" charset="-120"/>
              </a:rPr>
              <a:t>多元評量內涵</a:t>
            </a:r>
            <a:endParaRPr kumimoji="0" lang="zh-TW" altLang="en-US" sz="4800" b="1" dirty="0">
              <a:solidFill>
                <a:srgbClr val="F79646">
                  <a:lumMod val="50000"/>
                </a:srgbClr>
              </a:solidFill>
              <a:latin typeface="Calibri"/>
              <a:ea typeface="新細明體"/>
            </a:endParaRPr>
          </a:p>
          <a:p>
            <a:endParaRPr lang="zh-TW" altLang="en-US" sz="4400" dirty="0"/>
          </a:p>
        </p:txBody>
      </p:sp>
    </p:spTree>
    <p:extLst>
      <p:ext uri="{BB962C8B-B14F-4D97-AF65-F5344CB8AC3E}">
        <p14:creationId xmlns:p14="http://schemas.microsoft.com/office/powerpoint/2010/main" xmlns="" val="476638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p:cNvSpPr txBox="1">
            <a:spLocks/>
          </p:cNvSpPr>
          <p:nvPr/>
        </p:nvSpPr>
        <p:spPr>
          <a:xfrm>
            <a:off x="428625" y="857250"/>
            <a:ext cx="8229600" cy="714375"/>
          </a:xfrm>
          <a:prstGeom prst="rect">
            <a:avLst/>
          </a:prstGeom>
        </p:spPr>
        <p:txBody>
          <a:bodyPr>
            <a:normAutofit fontScale="97500" lnSpcReduction="10000"/>
          </a:bodyPr>
          <a:lstStyle/>
          <a:p>
            <a:pPr algn="ctr" fontAlgn="auto">
              <a:spcAft>
                <a:spcPts val="0"/>
              </a:spcAft>
              <a:defRPr/>
            </a:pPr>
            <a:r>
              <a:rPr kumimoji="0" lang="zh-TW" altLang="en-US" sz="4400" b="1" u="sng" dirty="0">
                <a:solidFill>
                  <a:srgbClr val="F79646">
                    <a:lumMod val="50000"/>
                  </a:srgbClr>
                </a:solidFill>
                <a:latin typeface="標楷體" pitchFamily="65" charset="-120"/>
                <a:ea typeface="標楷體" pitchFamily="65" charset="-120"/>
              </a:rPr>
              <a:t>教學與評量</a:t>
            </a:r>
            <a:endParaRPr kumimoji="0" lang="zh-TW" altLang="en-US" sz="4400" b="1" u="sng" dirty="0">
              <a:solidFill>
                <a:srgbClr val="F79646">
                  <a:lumMod val="50000"/>
                </a:srgbClr>
              </a:solidFill>
              <a:latin typeface="Calibri"/>
              <a:ea typeface="新細明體"/>
            </a:endParaRPr>
          </a:p>
        </p:txBody>
      </p:sp>
      <p:sp>
        <p:nvSpPr>
          <p:cNvPr id="3" name="內容版面配置區 8"/>
          <p:cNvSpPr txBox="1">
            <a:spLocks/>
          </p:cNvSpPr>
          <p:nvPr/>
        </p:nvSpPr>
        <p:spPr>
          <a:xfrm>
            <a:off x="428625" y="1785938"/>
            <a:ext cx="8358188" cy="4268787"/>
          </a:xfrm>
          <a:prstGeom prst="rect">
            <a:avLst/>
          </a:prstGeom>
        </p:spPr>
        <p:txBody>
          <a:bodyPr>
            <a:normAutofit fontScale="92500"/>
          </a:bodyPr>
          <a:lstStyle/>
          <a:p>
            <a:pPr marL="342900" indent="-342900" fontAlgn="auto">
              <a:spcBef>
                <a:spcPts val="2400"/>
              </a:spcBef>
              <a:spcAft>
                <a:spcPts val="0"/>
              </a:spcAft>
              <a:buFont typeface="Arial" pitchFamily="34" charset="0"/>
              <a:buNone/>
              <a:defRPr/>
            </a:pPr>
            <a:r>
              <a:rPr kumimoji="0" lang="zh-TW" altLang="en-US" sz="2600" dirty="0">
                <a:solidFill>
                  <a:prstClr val="black"/>
                </a:solidFill>
                <a:latin typeface="標楷體" pitchFamily="65" charset="-120"/>
                <a:ea typeface="標楷體" pitchFamily="65" charset="-120"/>
              </a:rPr>
              <a:t>一、 </a:t>
            </a:r>
            <a:r>
              <a:rPr kumimoji="0" lang="zh-TW" altLang="en-US" sz="2800" dirty="0">
                <a:solidFill>
                  <a:prstClr val="black"/>
                </a:solidFill>
                <a:latin typeface="微軟正黑體" pitchFamily="34" charset="-120"/>
                <a:ea typeface="微軟正黑體" pitchFamily="34" charset="-120"/>
              </a:rPr>
              <a:t>教學與評量相輔相成：能提昇教學與學習成效 。</a:t>
            </a:r>
          </a:p>
          <a:p>
            <a:pPr marL="342900" indent="-342900" fontAlgn="auto">
              <a:spcBef>
                <a:spcPts val="2400"/>
              </a:spcBef>
              <a:spcAft>
                <a:spcPts val="0"/>
              </a:spcAft>
              <a:buFont typeface="Arial" pitchFamily="34" charset="0"/>
              <a:buNone/>
              <a:defRPr/>
            </a:pPr>
            <a:r>
              <a:rPr kumimoji="0" lang="zh-TW" altLang="en-US" sz="2800" dirty="0">
                <a:solidFill>
                  <a:prstClr val="black"/>
                </a:solidFill>
                <a:latin typeface="微軟正黑體" pitchFamily="34" charset="-120"/>
                <a:ea typeface="微軟正黑體" pitchFamily="34" charset="-120"/>
              </a:rPr>
              <a:t>二、 教學目標</a:t>
            </a:r>
            <a:r>
              <a:rPr kumimoji="0" lang="en-US" altLang="zh-TW" sz="2800" dirty="0">
                <a:solidFill>
                  <a:prstClr val="black"/>
                </a:solidFill>
                <a:latin typeface="微軟正黑體" pitchFamily="34" charset="-120"/>
                <a:ea typeface="微軟正黑體" pitchFamily="34" charset="-120"/>
              </a:rPr>
              <a:t>(</a:t>
            </a:r>
            <a:r>
              <a:rPr kumimoji="0" lang="zh-TW" altLang="en-US" sz="2800" dirty="0">
                <a:solidFill>
                  <a:prstClr val="black"/>
                </a:solidFill>
                <a:latin typeface="微軟正黑體" pitchFamily="34" charset="-120"/>
                <a:ea typeface="微軟正黑體" pitchFamily="34" charset="-120"/>
              </a:rPr>
              <a:t>學習結果</a:t>
            </a:r>
            <a:r>
              <a:rPr kumimoji="0" lang="en-US" altLang="zh-TW" sz="2800" dirty="0">
                <a:solidFill>
                  <a:prstClr val="black"/>
                </a:solidFill>
                <a:latin typeface="微軟正黑體" pitchFamily="34" charset="-120"/>
                <a:ea typeface="微軟正黑體" pitchFamily="34" charset="-120"/>
              </a:rPr>
              <a:t>)—</a:t>
            </a:r>
            <a:r>
              <a:rPr kumimoji="0" lang="zh-TW" altLang="en-US" sz="2800" dirty="0">
                <a:solidFill>
                  <a:prstClr val="black"/>
                </a:solidFill>
                <a:latin typeface="微軟正黑體" pitchFamily="34" charset="-120"/>
                <a:ea typeface="微軟正黑體" pitchFamily="34" charset="-120"/>
              </a:rPr>
              <a:t>是評量的基礎。 </a:t>
            </a:r>
          </a:p>
          <a:p>
            <a:pPr marL="342900" indent="-342900" fontAlgn="auto">
              <a:spcBef>
                <a:spcPts val="2400"/>
              </a:spcBef>
              <a:spcAft>
                <a:spcPts val="0"/>
              </a:spcAft>
              <a:buFont typeface="Arial" pitchFamily="34" charset="0"/>
              <a:buNone/>
              <a:defRPr/>
            </a:pPr>
            <a:r>
              <a:rPr kumimoji="0" lang="zh-TW" altLang="en-US" sz="2800" dirty="0">
                <a:solidFill>
                  <a:prstClr val="black"/>
                </a:solidFill>
                <a:latin typeface="微軟正黑體" pitchFamily="34" charset="-120"/>
                <a:ea typeface="微軟正黑體" pitchFamily="34" charset="-120"/>
              </a:rPr>
              <a:t>三、 評量</a:t>
            </a:r>
            <a:r>
              <a:rPr kumimoji="0" lang="en-US" altLang="zh-TW" sz="2800" dirty="0">
                <a:solidFill>
                  <a:prstClr val="black"/>
                </a:solidFill>
                <a:latin typeface="微軟正黑體" pitchFamily="34" charset="-120"/>
                <a:ea typeface="微軟正黑體" pitchFamily="34" charset="-120"/>
              </a:rPr>
              <a:t>--</a:t>
            </a:r>
            <a:r>
              <a:rPr kumimoji="0" lang="zh-TW" altLang="en-US" sz="2800" dirty="0">
                <a:solidFill>
                  <a:prstClr val="black"/>
                </a:solidFill>
                <a:latin typeface="微軟正黑體" pitchFamily="34" charset="-120"/>
                <a:ea typeface="微軟正黑體" pitchFamily="34" charset="-120"/>
              </a:rPr>
              <a:t>在教學（前、中、後）過程中持續進行著。 </a:t>
            </a:r>
          </a:p>
          <a:p>
            <a:pPr marL="742950" lvl="1" indent="-285750" fontAlgn="auto">
              <a:spcBef>
                <a:spcPct val="20000"/>
              </a:spcBef>
              <a:spcAft>
                <a:spcPts val="0"/>
              </a:spcAft>
              <a:buFont typeface="Arial" panose="020B0604020202020204" pitchFamily="34" charset="0"/>
              <a:buChar char="•"/>
              <a:defRPr/>
            </a:pPr>
            <a:r>
              <a:rPr kumimoji="0" lang="zh-TW" altLang="en-US" sz="2800" dirty="0">
                <a:solidFill>
                  <a:srgbClr val="3216DC"/>
                </a:solidFill>
                <a:latin typeface="微軟正黑體" pitchFamily="34" charset="-120"/>
                <a:ea typeface="微軟正黑體" pitchFamily="34" charset="-120"/>
              </a:rPr>
              <a:t>非正式：口頭詢問、小組</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班級</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討論、觀察個人 、</a:t>
            </a:r>
            <a:endParaRPr kumimoji="0" lang="en-US" altLang="zh-TW" sz="2800" dirty="0">
              <a:solidFill>
                <a:srgbClr val="3216DC"/>
              </a:solidFill>
              <a:latin typeface="微軟正黑體" pitchFamily="34" charset="-120"/>
              <a:ea typeface="微軟正黑體" pitchFamily="34" charset="-120"/>
            </a:endParaRPr>
          </a:p>
          <a:p>
            <a:pPr lvl="1" fontAlgn="auto">
              <a:spcBef>
                <a:spcPct val="20000"/>
              </a:spcBef>
              <a:spcAft>
                <a:spcPts val="0"/>
              </a:spcAft>
              <a:buFont typeface="Arial" pitchFamily="34" charset="0"/>
              <a:buNone/>
              <a:defRPr/>
            </a:pPr>
            <a:r>
              <a:rPr kumimoji="0" lang="zh-TW" altLang="en-US" sz="2800" dirty="0">
                <a:solidFill>
                  <a:srgbClr val="3216DC"/>
                </a:solidFill>
                <a:latin typeface="微軟正黑體" pitchFamily="34" charset="-120"/>
                <a:ea typeface="微軟正黑體" pitchFamily="34" charset="-120"/>
              </a:rPr>
              <a:t>          學習單、實驗紀錄本、作業</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習題</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a:t>
            </a:r>
            <a:r>
              <a:rPr kumimoji="0" lang="en-US" altLang="zh-TW" sz="2800" dirty="0">
                <a:solidFill>
                  <a:srgbClr val="3216DC"/>
                </a:solidFill>
                <a:latin typeface="微軟正黑體" pitchFamily="34" charset="-120"/>
                <a:ea typeface="微軟正黑體" pitchFamily="34" charset="-120"/>
              </a:rPr>
              <a:t>…… </a:t>
            </a:r>
          </a:p>
          <a:p>
            <a:pPr marL="742950" lvl="1" indent="-285750" fontAlgn="auto">
              <a:spcBef>
                <a:spcPct val="20000"/>
              </a:spcBef>
              <a:spcAft>
                <a:spcPts val="0"/>
              </a:spcAft>
              <a:buFont typeface="Arial" panose="020B0604020202020204" pitchFamily="34" charset="0"/>
              <a:buChar char="•"/>
              <a:defRPr/>
            </a:pPr>
            <a:r>
              <a:rPr kumimoji="0" lang="zh-TW" altLang="en-US" sz="2800" dirty="0">
                <a:solidFill>
                  <a:srgbClr val="3216DC"/>
                </a:solidFill>
                <a:latin typeface="微軟正黑體" pitchFamily="34" charset="-120"/>
                <a:ea typeface="微軟正黑體" pitchFamily="34" charset="-120"/>
              </a:rPr>
              <a:t>正  式：傳統評量</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客觀式測驗、複雜成就測驗、 </a:t>
            </a:r>
          </a:p>
          <a:p>
            <a:pPr lvl="1" fontAlgn="auto">
              <a:spcBef>
                <a:spcPct val="20000"/>
              </a:spcBef>
              <a:spcAft>
                <a:spcPts val="0"/>
              </a:spcAft>
              <a:buFont typeface="Arial" pitchFamily="34" charset="0"/>
              <a:buNone/>
              <a:defRPr/>
            </a:pPr>
            <a:r>
              <a:rPr kumimoji="0" lang="zh-TW" altLang="en-US" sz="2800" dirty="0">
                <a:solidFill>
                  <a:srgbClr val="3216DC"/>
                </a:solidFill>
                <a:latin typeface="微軟正黑體" pitchFamily="34" charset="-120"/>
                <a:ea typeface="微軟正黑體" pitchFamily="34" charset="-120"/>
              </a:rPr>
              <a:t>          真實評量</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實作、學習檔案、概念圖、</a:t>
            </a:r>
            <a:r>
              <a:rPr kumimoji="0" lang="en-US" altLang="zh-TW" sz="2800" dirty="0">
                <a:solidFill>
                  <a:srgbClr val="3216DC"/>
                </a:solidFill>
                <a:latin typeface="微軟正黑體" pitchFamily="34" charset="-120"/>
                <a:ea typeface="微軟正黑體" pitchFamily="34" charset="-120"/>
              </a:rPr>
              <a:t>…… </a:t>
            </a:r>
          </a:p>
          <a:p>
            <a:pPr marL="342900" indent="-342900" fontAlgn="auto">
              <a:spcBef>
                <a:spcPct val="20000"/>
              </a:spcBef>
              <a:spcAft>
                <a:spcPts val="0"/>
              </a:spcAft>
              <a:buFont typeface="Arial" pitchFamily="34" charset="0"/>
              <a:buChar char="•"/>
              <a:defRPr/>
            </a:pPr>
            <a:endParaRPr kumimoji="0" lang="zh-TW" altLang="en-US" sz="3200" dirty="0">
              <a:solidFill>
                <a:prstClr val="black"/>
              </a:solidFill>
              <a:latin typeface="標楷體" pitchFamily="65" charset="-120"/>
              <a:ea typeface="標楷體" pitchFamily="65" charset="-120"/>
            </a:endParaRPr>
          </a:p>
        </p:txBody>
      </p:sp>
    </p:spTree>
    <p:extLst>
      <p:ext uri="{BB962C8B-B14F-4D97-AF65-F5344CB8AC3E}">
        <p14:creationId xmlns:p14="http://schemas.microsoft.com/office/powerpoint/2010/main" xmlns="" val="2453156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298</TotalTime>
  <Words>1757</Words>
  <Application>Microsoft Office PowerPoint</Application>
  <PresentationFormat>如螢幕大小 (4:3)</PresentationFormat>
  <Paragraphs>230</Paragraphs>
  <Slides>35</Slides>
  <Notes>0</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九年一貫課程綱要 社會學習領域評量原則與方式</vt:lpstr>
      <vt:lpstr>投影片 18</vt:lpstr>
      <vt:lpstr>評量方式　</vt:lpstr>
      <vt:lpstr>投影片 20</vt:lpstr>
      <vt:lpstr>評量基準與規準</vt:lpstr>
      <vt:lpstr>教學活動</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mei</dc:creator>
  <cp:lastModifiedBy>asus</cp:lastModifiedBy>
  <cp:revision>15</cp:revision>
  <dcterms:created xsi:type="dcterms:W3CDTF">2013-05-15T01:55:01Z</dcterms:created>
  <dcterms:modified xsi:type="dcterms:W3CDTF">2013-06-29T01:48:14Z</dcterms:modified>
</cp:coreProperties>
</file>