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38"/>
  </p:notesMasterIdLst>
  <p:sldIdLst>
    <p:sldId id="985" r:id="rId2"/>
    <p:sldId id="989" r:id="rId3"/>
    <p:sldId id="1004" r:id="rId4"/>
    <p:sldId id="990" r:id="rId5"/>
    <p:sldId id="991" r:id="rId6"/>
    <p:sldId id="994" r:id="rId7"/>
    <p:sldId id="992" r:id="rId8"/>
    <p:sldId id="986" r:id="rId9"/>
    <p:sldId id="993" r:id="rId10"/>
    <p:sldId id="995" r:id="rId11"/>
    <p:sldId id="996" r:id="rId12"/>
    <p:sldId id="987" r:id="rId13"/>
    <p:sldId id="997" r:id="rId14"/>
    <p:sldId id="998" r:id="rId15"/>
    <p:sldId id="999" r:id="rId16"/>
    <p:sldId id="1000" r:id="rId17"/>
    <p:sldId id="1001" r:id="rId18"/>
    <p:sldId id="988" r:id="rId19"/>
    <p:sldId id="1002" r:id="rId20"/>
    <p:sldId id="1003" r:id="rId21"/>
    <p:sldId id="872" r:id="rId22"/>
    <p:sldId id="668" r:id="rId23"/>
    <p:sldId id="833" r:id="rId24"/>
    <p:sldId id="982" r:id="rId25"/>
    <p:sldId id="968" r:id="rId26"/>
    <p:sldId id="970" r:id="rId27"/>
    <p:sldId id="971" r:id="rId28"/>
    <p:sldId id="973" r:id="rId29"/>
    <p:sldId id="974" r:id="rId30"/>
    <p:sldId id="1006" r:id="rId31"/>
    <p:sldId id="984" r:id="rId32"/>
    <p:sldId id="975" r:id="rId33"/>
    <p:sldId id="978" r:id="rId34"/>
    <p:sldId id="977" r:id="rId35"/>
    <p:sldId id="1007" r:id="rId36"/>
    <p:sldId id="568" r:id="rId37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  <p:embeddedFont>
      <p:font typeface="微軟正黑體" panose="020B0604030504040204" pitchFamily="34" charset="-120"/>
      <p:regular r:id="rId46"/>
      <p:bold r:id="rId47"/>
    </p:embeddedFont>
    <p:embeddedFont>
      <p:font typeface="標楷體" panose="03000509000000000000" pitchFamily="65" charset="-120"/>
      <p:regular r:id="rId4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21"/>
    <a:srgbClr val="FA1E00"/>
    <a:srgbClr val="61AB68"/>
    <a:srgbClr val="CC9E0A"/>
    <a:srgbClr val="3AA49C"/>
    <a:srgbClr val="F5770F"/>
    <a:srgbClr val="595D6F"/>
    <a:srgbClr val="73B579"/>
    <a:srgbClr val="D7A60B"/>
    <a:srgbClr val="43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5274" autoAdjust="0"/>
  </p:normalViewPr>
  <p:slideViewPr>
    <p:cSldViewPr snapToGrid="0" snapToObjects="1">
      <p:cViewPr varScale="1">
        <p:scale>
          <a:sx n="114" d="100"/>
          <a:sy n="114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936"/>
    </p:cViewPr>
  </p:sorterViewPr>
  <p:notesViewPr>
    <p:cSldViewPr snapToGrid="0" snapToObjects="1">
      <p:cViewPr varScale="1">
        <p:scale>
          <a:sx n="64" d="100"/>
          <a:sy n="64" d="100"/>
        </p:scale>
        <p:origin x="32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21916-9E7D-441A-ABFC-FC60F45A3D68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E9FDD-1EF8-48B2-BF5F-73829B9CEE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3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514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96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88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29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575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39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56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41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439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54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70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511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E9FDD-1EF8-48B2-BF5F-73829B9CEEC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012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613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643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827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032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373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6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374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22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168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305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75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049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130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306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319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E9FDD-1EF8-48B2-BF5F-73829B9CEEC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81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80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57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9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50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69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41517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41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1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24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7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71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280670" y="1662113"/>
            <a:ext cx="1935163" cy="19367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zh-TW" altLang="en-US"/>
          </a:p>
        </p:txBody>
      </p:sp>
      <p:sp>
        <p:nvSpPr>
          <p:cNvPr id="8" name="圖片版面配置區 6"/>
          <p:cNvSpPr>
            <a:spLocks noGrp="1"/>
          </p:cNvSpPr>
          <p:nvPr>
            <p:ph type="pic" sz="quarter" idx="14"/>
          </p:nvPr>
        </p:nvSpPr>
        <p:spPr>
          <a:xfrm>
            <a:off x="2496503" y="1662113"/>
            <a:ext cx="1935163" cy="19367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zh-TW" altLang="en-US"/>
          </a:p>
        </p:txBody>
      </p:sp>
      <p:sp>
        <p:nvSpPr>
          <p:cNvPr id="9" name="圖片版面配置區 6"/>
          <p:cNvSpPr>
            <a:spLocks noGrp="1"/>
          </p:cNvSpPr>
          <p:nvPr>
            <p:ph type="pic" sz="quarter" idx="15"/>
          </p:nvPr>
        </p:nvSpPr>
        <p:spPr>
          <a:xfrm>
            <a:off x="4712336" y="1662113"/>
            <a:ext cx="1935163" cy="19367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zh-TW" altLang="en-US"/>
          </a:p>
        </p:txBody>
      </p:sp>
      <p:sp>
        <p:nvSpPr>
          <p:cNvPr id="11" name="圖片版面配置區 6"/>
          <p:cNvSpPr>
            <a:spLocks noGrp="1"/>
          </p:cNvSpPr>
          <p:nvPr>
            <p:ph type="pic" sz="quarter" idx="17"/>
          </p:nvPr>
        </p:nvSpPr>
        <p:spPr>
          <a:xfrm>
            <a:off x="280670" y="3933056"/>
            <a:ext cx="1935163" cy="19367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zh-TW" altLang="en-US"/>
          </a:p>
        </p:txBody>
      </p:sp>
      <p:sp>
        <p:nvSpPr>
          <p:cNvPr id="12" name="圖片版面配置區 6"/>
          <p:cNvSpPr>
            <a:spLocks noGrp="1"/>
          </p:cNvSpPr>
          <p:nvPr>
            <p:ph type="pic" sz="quarter" idx="18"/>
          </p:nvPr>
        </p:nvSpPr>
        <p:spPr>
          <a:xfrm>
            <a:off x="2496503" y="3933056"/>
            <a:ext cx="1935163" cy="19367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zh-TW" altLang="en-US"/>
          </a:p>
        </p:txBody>
      </p:sp>
      <p:sp>
        <p:nvSpPr>
          <p:cNvPr id="13" name="圖片版面配置區 6"/>
          <p:cNvSpPr>
            <a:spLocks noGrp="1"/>
          </p:cNvSpPr>
          <p:nvPr>
            <p:ph type="pic" sz="quarter" idx="19"/>
          </p:nvPr>
        </p:nvSpPr>
        <p:spPr>
          <a:xfrm>
            <a:off x="4712336" y="3933056"/>
            <a:ext cx="1935163" cy="193675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68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87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08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87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74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78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151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商業簡報網 </a:t>
            </a:r>
            <a:r>
              <a:rPr lang="en-US" altLang="zh-TW"/>
              <a:t>X Matter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8095-C8B2-4A76-90AA-E601358CC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7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3260611" y="3916162"/>
            <a:ext cx="2401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443" y="2043739"/>
            <a:ext cx="820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</a:rPr>
              <a:t>楊梅國中課程計畫格式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撰寫說明   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部定課程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</p:spTree>
    <p:extLst>
      <p:ext uri="{BB962C8B-B14F-4D97-AF65-F5344CB8AC3E}">
        <p14:creationId xmlns:p14="http://schemas.microsoft.com/office/powerpoint/2010/main" val="8483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領域學習節數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F1E72E5-1B00-4139-A04C-92872EEC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0" y="884330"/>
            <a:ext cx="9144000" cy="173374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7670463-6AB7-4EF9-A836-C40DEE7CCCC2}"/>
              </a:ext>
            </a:extLst>
          </p:cNvPr>
          <p:cNvSpPr/>
          <p:nvPr/>
        </p:nvSpPr>
        <p:spPr>
          <a:xfrm>
            <a:off x="890" y="6165814"/>
            <a:ext cx="916148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提醒：進度表以「分科」表示，容易造成誤植請多加注意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63AFF8-81C8-488F-8D51-F0DEE61E7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" y="2791180"/>
            <a:ext cx="1819529" cy="15337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09639EE-D809-4454-8D80-5CA6E441D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971" y="2782019"/>
            <a:ext cx="1397929" cy="15429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8159D6-FEF1-4CD7-BED0-5ABF8D157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421" y="2782019"/>
            <a:ext cx="2574905" cy="15429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0356159-A73C-4107-8A0D-D6AA7077E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308" y="2782019"/>
            <a:ext cx="1858966" cy="159490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0D52C6C-B131-4542-826C-0FBB095FA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73" y="4544721"/>
            <a:ext cx="2238687" cy="14289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15F76AD-E7F8-4AEC-9262-7B2A3A3E27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7372" y="4567522"/>
            <a:ext cx="2276793" cy="1438476"/>
          </a:xfrm>
          <a:prstGeom prst="rect">
            <a:avLst/>
          </a:prstGeom>
        </p:spPr>
      </p:pic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25A86FF3-003C-4C00-A90D-6CB787918083}"/>
              </a:ext>
            </a:extLst>
          </p:cNvPr>
          <p:cNvSpPr/>
          <p:nvPr/>
        </p:nvSpPr>
        <p:spPr>
          <a:xfrm>
            <a:off x="5570288" y="2736297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8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79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領域學習節數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  <a:p>
            <a:pPr algn="ctr"/>
            <a:endParaRPr lang="zh-TW" altLang="en-US" sz="36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6D19077-1544-4176-AADD-E342932801DC}"/>
              </a:ext>
            </a:extLst>
          </p:cNvPr>
          <p:cNvSpPr/>
          <p:nvPr/>
        </p:nvSpPr>
        <p:spPr>
          <a:xfrm>
            <a:off x="156876" y="7039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注意事項：</a:t>
            </a:r>
            <a:endParaRPr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2D5C30-E482-46B6-9372-3228B825950D}"/>
              </a:ext>
            </a:extLst>
          </p:cNvPr>
          <p:cNvSpPr/>
          <p:nvPr/>
        </p:nvSpPr>
        <p:spPr>
          <a:xfrm>
            <a:off x="0" y="1412709"/>
            <a:ext cx="91431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請依各年級版本及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段考時程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或其他行事曆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規劃教學進度。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必須包含單元名稱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節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單元等細項。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段考當週進度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不可只填段考週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。若為週四、五，當週可規劃複習課程；段考日若為非週四、五，則應有複習進度或新進度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亦必須包含單元名稱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節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單元等細項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九年級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會考後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14-18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週課程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，應確實填寫實際要上的課程內容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請參閱國中教育會考後課程教學正常化說明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527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3260611" y="3916162"/>
            <a:ext cx="2401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443" y="2043739"/>
            <a:ext cx="820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</a:rPr>
              <a:t>楊梅國中課程計畫格式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撰寫說明   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</p:spTree>
    <p:extLst>
      <p:ext uri="{BB962C8B-B14F-4D97-AF65-F5344CB8AC3E}">
        <p14:creationId xmlns:p14="http://schemas.microsoft.com/office/powerpoint/2010/main" val="14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284DA1-5E2A-461B-B1C3-4B0ACD1F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9" y="835509"/>
            <a:ext cx="7595342" cy="562148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7670463-6AB7-4EF9-A836-C40DEE7CCCC2}"/>
              </a:ext>
            </a:extLst>
          </p:cNvPr>
          <p:cNvSpPr/>
          <p:nvPr/>
        </p:nvSpPr>
        <p:spPr>
          <a:xfrm>
            <a:off x="3076640" y="1878694"/>
            <a:ext cx="521168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名稱須一致，即為課表上的課名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981F48E-080D-45B7-8B2E-C6BD2504E13B}"/>
              </a:ext>
            </a:extLst>
          </p:cNvPr>
          <p:cNvGrpSpPr/>
          <p:nvPr/>
        </p:nvGrpSpPr>
        <p:grpSpPr>
          <a:xfrm>
            <a:off x="914400" y="835510"/>
            <a:ext cx="7373923" cy="2713059"/>
            <a:chOff x="914400" y="835510"/>
            <a:chExt cx="7373923" cy="271305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5D185D0-6078-4863-AF6F-FB090C0F3595}"/>
                </a:ext>
              </a:extLst>
            </p:cNvPr>
            <p:cNvSpPr/>
            <p:nvPr/>
          </p:nvSpPr>
          <p:spPr>
            <a:xfrm>
              <a:off x="914400" y="835510"/>
              <a:ext cx="3531765" cy="456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2D6458-8320-4E67-9E5E-81ABCC1DD07B}"/>
                </a:ext>
              </a:extLst>
            </p:cNvPr>
            <p:cNvSpPr/>
            <p:nvPr/>
          </p:nvSpPr>
          <p:spPr>
            <a:xfrm>
              <a:off x="5847126" y="3092173"/>
              <a:ext cx="2441197" cy="456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F0E5A5D-A094-4B2A-AE6E-B33FDA760D39}"/>
              </a:ext>
            </a:extLst>
          </p:cNvPr>
          <p:cNvSpPr/>
          <p:nvPr/>
        </p:nvSpPr>
        <p:spPr>
          <a:xfrm>
            <a:off x="38796" y="1215620"/>
            <a:ext cx="697627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設計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F89965-A282-4822-AB3E-B19042CFF5E2}"/>
              </a:ext>
            </a:extLst>
          </p:cNvPr>
          <p:cNvSpPr/>
          <p:nvPr/>
        </p:nvSpPr>
        <p:spPr>
          <a:xfrm>
            <a:off x="38796" y="2523858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架構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8C417F-06AE-4F61-89F2-5CC97E5B1D93}"/>
              </a:ext>
            </a:extLst>
          </p:cNvPr>
          <p:cNvSpPr/>
          <p:nvPr/>
        </p:nvSpPr>
        <p:spPr>
          <a:xfrm>
            <a:off x="38796" y="4793367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計畫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6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DB7C984-7B1C-4B23-81F4-604FCC22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34" y="870236"/>
            <a:ext cx="6613351" cy="598776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F810DD13-5DE1-4D79-86C8-3779199D7ABC}"/>
              </a:ext>
            </a:extLst>
          </p:cNvPr>
          <p:cNvGrpSpPr/>
          <p:nvPr/>
        </p:nvGrpSpPr>
        <p:grpSpPr>
          <a:xfrm>
            <a:off x="1026735" y="796953"/>
            <a:ext cx="5860626" cy="3295363"/>
            <a:chOff x="1026735" y="796953"/>
            <a:chExt cx="5860626" cy="32953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5D185D0-6078-4863-AF6F-FB090C0F3595}"/>
                </a:ext>
              </a:extLst>
            </p:cNvPr>
            <p:cNvSpPr/>
            <p:nvPr/>
          </p:nvSpPr>
          <p:spPr>
            <a:xfrm>
              <a:off x="1026735" y="796953"/>
              <a:ext cx="2177860" cy="3439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2D6458-8320-4E67-9E5E-81ABCC1DD07B}"/>
                </a:ext>
              </a:extLst>
            </p:cNvPr>
            <p:cNvSpPr/>
            <p:nvPr/>
          </p:nvSpPr>
          <p:spPr>
            <a:xfrm>
              <a:off x="6023294" y="3635920"/>
              <a:ext cx="864067" cy="456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F0E5A5D-A094-4B2A-AE6E-B33FDA760D39}"/>
              </a:ext>
            </a:extLst>
          </p:cNvPr>
          <p:cNvSpPr/>
          <p:nvPr/>
        </p:nvSpPr>
        <p:spPr>
          <a:xfrm>
            <a:off x="38796" y="1215620"/>
            <a:ext cx="697627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設計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F89965-A282-4822-AB3E-B19042CFF5E2}"/>
              </a:ext>
            </a:extLst>
          </p:cNvPr>
          <p:cNvSpPr/>
          <p:nvPr/>
        </p:nvSpPr>
        <p:spPr>
          <a:xfrm>
            <a:off x="38795" y="278321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架構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8C417F-06AE-4F61-89F2-5CC97E5B1D93}"/>
              </a:ext>
            </a:extLst>
          </p:cNvPr>
          <p:cNvSpPr/>
          <p:nvPr/>
        </p:nvSpPr>
        <p:spPr>
          <a:xfrm>
            <a:off x="38796" y="4793367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計畫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3FF3C8F-E8F8-4874-8168-517DEB20106A}"/>
              </a:ext>
            </a:extLst>
          </p:cNvPr>
          <p:cNvSpPr/>
          <p:nvPr/>
        </p:nvSpPr>
        <p:spPr>
          <a:xfrm>
            <a:off x="7214454" y="335906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範例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2D44A0-3DA0-4823-8F96-4C3E91405C60}"/>
              </a:ext>
            </a:extLst>
          </p:cNvPr>
          <p:cNvGrpSpPr/>
          <p:nvPr/>
        </p:nvGrpSpPr>
        <p:grpSpPr>
          <a:xfrm>
            <a:off x="1927582" y="5696125"/>
            <a:ext cx="7126352" cy="1123344"/>
            <a:chOff x="1927582" y="5696125"/>
            <a:chExt cx="7126352" cy="11233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E55500F-24F1-48CB-9180-D4CFCB0A721A}"/>
                </a:ext>
              </a:extLst>
            </p:cNvPr>
            <p:cNvSpPr/>
            <p:nvPr/>
          </p:nvSpPr>
          <p:spPr>
            <a:xfrm>
              <a:off x="1927582" y="5696125"/>
              <a:ext cx="5773512" cy="11233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6D637A0-659F-409B-9333-BAD695930D9A}"/>
                </a:ext>
              </a:extLst>
            </p:cNvPr>
            <p:cNvSpPr/>
            <p:nvPr/>
          </p:nvSpPr>
          <p:spPr>
            <a:xfrm>
              <a:off x="7792049" y="6010712"/>
              <a:ext cx="12618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條列式</a:t>
              </a:r>
              <a:endPara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DB7C984-7B1C-4B23-81F4-604FCC22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34" y="870236"/>
            <a:ext cx="6613351" cy="598776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F810DD13-5DE1-4D79-86C8-3779199D7ABC}"/>
              </a:ext>
            </a:extLst>
          </p:cNvPr>
          <p:cNvGrpSpPr/>
          <p:nvPr/>
        </p:nvGrpSpPr>
        <p:grpSpPr>
          <a:xfrm>
            <a:off x="1026735" y="796953"/>
            <a:ext cx="5860626" cy="3295363"/>
            <a:chOff x="1026735" y="796953"/>
            <a:chExt cx="5860626" cy="32953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5D185D0-6078-4863-AF6F-FB090C0F3595}"/>
                </a:ext>
              </a:extLst>
            </p:cNvPr>
            <p:cNvSpPr/>
            <p:nvPr/>
          </p:nvSpPr>
          <p:spPr>
            <a:xfrm>
              <a:off x="1026735" y="796953"/>
              <a:ext cx="2177860" cy="3439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2D6458-8320-4E67-9E5E-81ABCC1DD07B}"/>
                </a:ext>
              </a:extLst>
            </p:cNvPr>
            <p:cNvSpPr/>
            <p:nvPr/>
          </p:nvSpPr>
          <p:spPr>
            <a:xfrm>
              <a:off x="6023294" y="3635920"/>
              <a:ext cx="864067" cy="4563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F0E5A5D-A094-4B2A-AE6E-B33FDA760D39}"/>
              </a:ext>
            </a:extLst>
          </p:cNvPr>
          <p:cNvSpPr/>
          <p:nvPr/>
        </p:nvSpPr>
        <p:spPr>
          <a:xfrm>
            <a:off x="38796" y="1215620"/>
            <a:ext cx="697627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設計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F89965-A282-4822-AB3E-B19042CFF5E2}"/>
              </a:ext>
            </a:extLst>
          </p:cNvPr>
          <p:cNvSpPr/>
          <p:nvPr/>
        </p:nvSpPr>
        <p:spPr>
          <a:xfrm>
            <a:off x="38795" y="278321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架構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8C417F-06AE-4F61-89F2-5CC97E5B1D93}"/>
              </a:ext>
            </a:extLst>
          </p:cNvPr>
          <p:cNvSpPr/>
          <p:nvPr/>
        </p:nvSpPr>
        <p:spPr>
          <a:xfrm>
            <a:off x="38796" y="4793367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計畫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3FF3C8F-E8F8-4874-8168-517DEB20106A}"/>
              </a:ext>
            </a:extLst>
          </p:cNvPr>
          <p:cNvSpPr/>
          <p:nvPr/>
        </p:nvSpPr>
        <p:spPr>
          <a:xfrm>
            <a:off x="7214454" y="335906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範例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2D44A0-3DA0-4823-8F96-4C3E91405C60}"/>
              </a:ext>
            </a:extLst>
          </p:cNvPr>
          <p:cNvGrpSpPr/>
          <p:nvPr/>
        </p:nvGrpSpPr>
        <p:grpSpPr>
          <a:xfrm>
            <a:off x="1927582" y="5696125"/>
            <a:ext cx="7126352" cy="1123344"/>
            <a:chOff x="1927582" y="5696125"/>
            <a:chExt cx="7126352" cy="11233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E55500F-24F1-48CB-9180-D4CFCB0A721A}"/>
                </a:ext>
              </a:extLst>
            </p:cNvPr>
            <p:cNvSpPr/>
            <p:nvPr/>
          </p:nvSpPr>
          <p:spPr>
            <a:xfrm>
              <a:off x="1927582" y="5696125"/>
              <a:ext cx="5773512" cy="11233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6D637A0-659F-409B-9333-BAD695930D9A}"/>
                </a:ext>
              </a:extLst>
            </p:cNvPr>
            <p:cNvSpPr/>
            <p:nvPr/>
          </p:nvSpPr>
          <p:spPr>
            <a:xfrm>
              <a:off x="7792049" y="6010712"/>
              <a:ext cx="12618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條列式</a:t>
              </a:r>
              <a:endPara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4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6904F9-0254-440E-B72F-8716AD0A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89" y="2108456"/>
            <a:ext cx="7097976" cy="244845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550C10F-FD38-441E-9853-468E8023D71C}"/>
              </a:ext>
            </a:extLst>
          </p:cNvPr>
          <p:cNvGrpSpPr/>
          <p:nvPr/>
        </p:nvGrpSpPr>
        <p:grpSpPr>
          <a:xfrm>
            <a:off x="680494" y="100086"/>
            <a:ext cx="7783011" cy="6197566"/>
            <a:chOff x="680494" y="100086"/>
            <a:chExt cx="7783011" cy="619756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FF3C8F-E8F8-4874-8168-517DEB20106A}"/>
                </a:ext>
              </a:extLst>
            </p:cNvPr>
            <p:cNvSpPr/>
            <p:nvPr/>
          </p:nvSpPr>
          <p:spPr>
            <a:xfrm>
              <a:off x="7214454" y="100086"/>
              <a:ext cx="90281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範例</a:t>
              </a:r>
              <a:endPara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9607081-CEBE-4F3A-A6AC-EEB101D86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94" y="924802"/>
              <a:ext cx="7783011" cy="5372850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9867A9A6-48D3-4EF4-B0A8-7EAC8A44AEB0}"/>
              </a:ext>
            </a:extLst>
          </p:cNvPr>
          <p:cNvSpPr/>
          <p:nvPr/>
        </p:nvSpPr>
        <p:spPr>
          <a:xfrm>
            <a:off x="1627401" y="6258128"/>
            <a:ext cx="628890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僅需填入「單元名稱」或「內容簡述」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7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79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  <a:p>
            <a:pPr algn="ctr"/>
            <a:endParaRPr lang="zh-TW" altLang="en-US" sz="36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6D19077-1544-4176-AADD-E342932801DC}"/>
              </a:ext>
            </a:extLst>
          </p:cNvPr>
          <p:cNvSpPr/>
          <p:nvPr/>
        </p:nvSpPr>
        <p:spPr>
          <a:xfrm>
            <a:off x="156876" y="7039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注意事項：</a:t>
            </a:r>
            <a:endParaRPr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2D5C30-E482-46B6-9372-3228B825950D}"/>
              </a:ext>
            </a:extLst>
          </p:cNvPr>
          <p:cNvSpPr/>
          <p:nvPr/>
        </p:nvSpPr>
        <p:spPr>
          <a:xfrm>
            <a:off x="0" y="1412709"/>
            <a:ext cx="91431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課程名稱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可變更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請協助完成「設計理念與目的」、「課程架構」及「課程計畫」項目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不可空白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計畫內各週次僅需填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「單元名稱或簡述內容」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上、下學期皆須有「核心素養」、「課程目標」、「融入議題」、「學習重點」、「評量內容」、</a:t>
            </a:r>
            <a:r>
              <a:rPr lang="zh-TW" altLang="en-US" sz="2800" b="1" dirty="0">
                <a:solidFill>
                  <a:srgbClr val="FF3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「單元名稱」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00BA68-4E72-4CB2-9665-B908D8713418}"/>
              </a:ext>
            </a:extLst>
          </p:cNvPr>
          <p:cNvSpPr/>
          <p:nvPr/>
        </p:nvSpPr>
        <p:spPr>
          <a:xfrm>
            <a:off x="2704622" y="5036079"/>
            <a:ext cx="4134465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「單元名稱或內容簡述」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上、下學期不能重複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3260611" y="3916162"/>
            <a:ext cx="2401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443" y="2043739"/>
            <a:ext cx="820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</a:rPr>
              <a:t>楊梅國中課程計畫格式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撰寫說明   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</p:txBody>
      </p:sp>
    </p:spTree>
    <p:extLst>
      <p:ext uri="{BB962C8B-B14F-4D97-AF65-F5344CB8AC3E}">
        <p14:creationId xmlns:p14="http://schemas.microsoft.com/office/powerpoint/2010/main" val="29046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85406A-C07B-477E-89BD-3D73E03F5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" y="852043"/>
            <a:ext cx="9144000" cy="17109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5E68712-2D17-4FF2-BFCA-AFE0D0363AD7}"/>
              </a:ext>
            </a:extLst>
          </p:cNvPr>
          <p:cNvSpPr/>
          <p:nvPr/>
        </p:nvSpPr>
        <p:spPr>
          <a:xfrm>
            <a:off x="4001549" y="1325462"/>
            <a:ext cx="1803633" cy="679508"/>
          </a:xfrm>
          <a:prstGeom prst="rect">
            <a:avLst/>
          </a:prstGeom>
          <a:noFill/>
          <a:ln w="57150">
            <a:solidFill>
              <a:srgbClr val="FA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FE835DD-55CB-420D-B141-AA17AF79A6AE}"/>
              </a:ext>
            </a:extLst>
          </p:cNvPr>
          <p:cNvSpPr/>
          <p:nvPr/>
        </p:nvSpPr>
        <p:spPr>
          <a:xfrm>
            <a:off x="2092168" y="2161535"/>
            <a:ext cx="5929828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請填入與「彈性學習課程」課程計畫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相同之課程名稱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639D199-69BB-430E-B5A6-8AC497EDD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168" y="3115642"/>
            <a:ext cx="5420481" cy="335326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7670463-6AB7-4EF9-A836-C40DEE7CCCC2}"/>
              </a:ext>
            </a:extLst>
          </p:cNvPr>
          <p:cNvSpPr/>
          <p:nvPr/>
        </p:nvSpPr>
        <p:spPr>
          <a:xfrm>
            <a:off x="1657958" y="6296249"/>
            <a:ext cx="628890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僅需填入「單元名稱」或「內容簡述」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26C6BF72-40BA-4D21-8553-06345781D82A}"/>
              </a:ext>
            </a:extLst>
          </p:cNvPr>
          <p:cNvSpPr/>
          <p:nvPr/>
        </p:nvSpPr>
        <p:spPr>
          <a:xfrm>
            <a:off x="5352176" y="4792276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2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0" y="38531"/>
            <a:ext cx="177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前言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28D0A830-25AD-4AFB-96EA-D090BEFD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" y="684862"/>
            <a:ext cx="9144000" cy="520300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73374CA4-97DD-4D1B-8ECB-42EB7D6CE169}"/>
              </a:ext>
            </a:extLst>
          </p:cNvPr>
          <p:cNvSpPr/>
          <p:nvPr/>
        </p:nvSpPr>
        <p:spPr>
          <a:xfrm>
            <a:off x="2389538" y="5887864"/>
            <a:ext cx="4493538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一個「</a:t>
            </a:r>
            <a:r>
              <a:rPr lang="en-US" altLang="zh-TW" sz="3200" dirty="0">
                <a:solidFill>
                  <a:srgbClr val="FF3B21"/>
                </a:solidFill>
                <a:sym typeface="Wingdings 2" panose="05020102010507070707" pitchFamily="18" charset="2"/>
              </a:rPr>
              <a:t>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」一個檔案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所有檔案皆</a:t>
            </a:r>
            <a:r>
              <a:rPr lang="zh-TW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已放置檔案中心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1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79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彈性學習課程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  <a:p>
            <a:pPr algn="ctr"/>
            <a:endParaRPr lang="zh-TW" altLang="en-US" sz="36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6D19077-1544-4176-AADD-E342932801DC}"/>
              </a:ext>
            </a:extLst>
          </p:cNvPr>
          <p:cNvSpPr/>
          <p:nvPr/>
        </p:nvSpPr>
        <p:spPr>
          <a:xfrm>
            <a:off x="156876" y="7039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注意事項：</a:t>
            </a:r>
            <a:endParaRPr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2D5C30-E482-46B6-9372-3228B825950D}"/>
              </a:ext>
            </a:extLst>
          </p:cNvPr>
          <p:cNvSpPr/>
          <p:nvPr/>
        </p:nvSpPr>
        <p:spPr>
          <a:xfrm>
            <a:off x="0" y="1412709"/>
            <a:ext cx="91431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請依各年級版本及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段考時程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或其他行事曆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規劃教學進度。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必須包含單元名稱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節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單元等細項。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段考當週進度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不可只填段考週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。若為週四、五，當週可規劃複習課程；段考日若為非週四、五，則應有複習進度或新進度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亦必須包含單元名稱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節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單元等細項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九年級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會考後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14-18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週課程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，應確實填寫實際要上的課程內容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請參閱國中教育會考後課程教學正常化說明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0801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 rot="10800000">
            <a:off x="1503485" y="571498"/>
            <a:ext cx="7640515" cy="2502182"/>
          </a:xfrm>
          <a:custGeom>
            <a:avLst/>
            <a:gdLst>
              <a:gd name="connsiteX0" fmla="*/ 16329 w 5900058"/>
              <a:gd name="connsiteY0" fmla="*/ 0 h 1905000"/>
              <a:gd name="connsiteX1" fmla="*/ 4947558 w 5900058"/>
              <a:gd name="connsiteY1" fmla="*/ 0 h 1905000"/>
              <a:gd name="connsiteX2" fmla="*/ 5900058 w 5900058"/>
              <a:gd name="connsiteY2" fmla="*/ 952500 h 1905000"/>
              <a:gd name="connsiteX3" fmla="*/ 4947558 w 5900058"/>
              <a:gd name="connsiteY3" fmla="*/ 1905000 h 1905000"/>
              <a:gd name="connsiteX4" fmla="*/ 16329 w 5900058"/>
              <a:gd name="connsiteY4" fmla="*/ 1905000 h 1905000"/>
              <a:gd name="connsiteX5" fmla="*/ 0 w 5900058"/>
              <a:gd name="connsiteY5" fmla="*/ 1904176 h 1905000"/>
              <a:gd name="connsiteX6" fmla="*/ 0 w 5900058"/>
              <a:gd name="connsiteY6" fmla="*/ 825 h 1905000"/>
              <a:gd name="connsiteX7" fmla="*/ 16329 w 5900058"/>
              <a:gd name="connsiteY7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0058" h="1905000">
                <a:moveTo>
                  <a:pt x="16329" y="0"/>
                </a:moveTo>
                <a:lnTo>
                  <a:pt x="4947558" y="0"/>
                </a:lnTo>
                <a:cubicBezTo>
                  <a:pt x="5473609" y="0"/>
                  <a:pt x="5900058" y="426449"/>
                  <a:pt x="5900058" y="952500"/>
                </a:cubicBezTo>
                <a:cubicBezTo>
                  <a:pt x="5900058" y="1478551"/>
                  <a:pt x="5473609" y="1905000"/>
                  <a:pt x="4947558" y="1905000"/>
                </a:cubicBezTo>
                <a:lnTo>
                  <a:pt x="16329" y="1905000"/>
                </a:lnTo>
                <a:lnTo>
                  <a:pt x="0" y="1904176"/>
                </a:lnTo>
                <a:lnTo>
                  <a:pt x="0" y="825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20501" y="945425"/>
            <a:ext cx="7071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桃園市立楊梅國民中學</a:t>
            </a:r>
            <a:endParaRPr lang="en-US" altLang="zh-TW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學年度國民中小學</a:t>
            </a:r>
            <a:endParaRPr lang="en-US" altLang="zh-TW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「學校課程計畫」審閱備查計畫</a:t>
            </a:r>
            <a:endParaRPr lang="en-US" altLang="zh-TW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502586" y="3991448"/>
            <a:ext cx="292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注意事項</a:t>
            </a:r>
            <a:endParaRPr lang="en-US" altLang="zh-TW" sz="48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138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7585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2" name="矩形 21"/>
          <p:cNvSpPr/>
          <p:nvPr/>
        </p:nvSpPr>
        <p:spPr>
          <a:xfrm>
            <a:off x="297604" y="3555677"/>
            <a:ext cx="2401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-263155" y="2768805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FF00"/>
                </a:solidFill>
              </a:rPr>
              <a:t>1.</a:t>
            </a:r>
            <a:r>
              <a:rPr lang="zh-TW" altLang="en-US" sz="4000" b="1" dirty="0">
                <a:solidFill>
                  <a:srgbClr val="FFFF00"/>
                </a:solidFill>
              </a:rPr>
              <a:t>備查流程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938037" y="0"/>
            <a:ext cx="908654" cy="6873039"/>
            <a:chOff x="4117673" y="-15039"/>
            <a:chExt cx="908654" cy="6873039"/>
          </a:xfrm>
        </p:grpSpPr>
        <p:cxnSp>
          <p:nvCxnSpPr>
            <p:cNvPr id="32" name="直線接點 31"/>
            <p:cNvCxnSpPr/>
            <p:nvPr/>
          </p:nvCxnSpPr>
          <p:spPr>
            <a:xfrm flipV="1">
              <a:off x="4572000" y="1553331"/>
              <a:ext cx="0" cy="64467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4572000" y="3106662"/>
              <a:ext cx="0" cy="64467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V="1">
              <a:off x="4572000" y="4659993"/>
              <a:ext cx="0" cy="64467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V="1">
              <a:off x="4572000" y="6213324"/>
              <a:ext cx="0" cy="6446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/>
            <p:cNvSpPr/>
            <p:nvPr/>
          </p:nvSpPr>
          <p:spPr>
            <a:xfrm>
              <a:off x="4246185" y="773189"/>
              <a:ext cx="651630" cy="651630"/>
            </a:xfrm>
            <a:prstGeom prst="ellipse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4117673" y="644677"/>
              <a:ext cx="908654" cy="90865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4246185" y="2326520"/>
              <a:ext cx="651630" cy="651630"/>
            </a:xfrm>
            <a:prstGeom prst="ellipse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4117673" y="2198008"/>
              <a:ext cx="908654" cy="90865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4246185" y="3879851"/>
              <a:ext cx="651630" cy="651630"/>
            </a:xfrm>
            <a:prstGeom prst="ellipse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4117673" y="3751339"/>
              <a:ext cx="908654" cy="90865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4246185" y="5433182"/>
              <a:ext cx="651630" cy="651630"/>
            </a:xfrm>
            <a:prstGeom prst="ellipse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4117673" y="5304670"/>
              <a:ext cx="908654" cy="90865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接點 43"/>
            <p:cNvCxnSpPr/>
            <p:nvPr/>
          </p:nvCxnSpPr>
          <p:spPr>
            <a:xfrm flipV="1">
              <a:off x="4572000" y="-15039"/>
              <a:ext cx="0" cy="65971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/>
          <p:cNvSpPr txBox="1"/>
          <p:nvPr/>
        </p:nvSpPr>
        <p:spPr>
          <a:xfrm>
            <a:off x="3975203" y="708009"/>
            <a:ext cx="490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審查單位：各校課發展委員會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r>
              <a:rPr lang="zh-TW" altLang="en-US" sz="2400" b="1" dirty="0">
                <a:solidFill>
                  <a:schemeClr val="bg1"/>
                </a:solidFill>
              </a:rPr>
              <a:t>時間與地點：各校自訂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982224" y="2312307"/>
            <a:ext cx="490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學校自我檢核：各校填寫檢核表，並確認計畫內容符合規範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982224" y="3482041"/>
            <a:ext cx="490601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學校繳交時間：</a:t>
            </a:r>
            <a:r>
              <a:rPr lang="en-US" altLang="zh-TW" sz="2400" b="1" dirty="0">
                <a:solidFill>
                  <a:schemeClr val="bg1"/>
                </a:solidFill>
              </a:rPr>
              <a:t> 110</a:t>
            </a:r>
            <a:r>
              <a:rPr lang="zh-TW" altLang="en-US" sz="2400" b="1" dirty="0">
                <a:solidFill>
                  <a:schemeClr val="bg1"/>
                </a:solidFill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</a:rPr>
              <a:t>6</a:t>
            </a:r>
            <a:r>
              <a:rPr lang="zh-TW" altLang="en-US" sz="2400" b="1" dirty="0">
                <a:solidFill>
                  <a:schemeClr val="bg1"/>
                </a:solidFill>
              </a:rPr>
              <a:t>月</a:t>
            </a:r>
            <a:r>
              <a:rPr lang="en-US" altLang="zh-TW" sz="2400" b="1" dirty="0">
                <a:solidFill>
                  <a:schemeClr val="bg1"/>
                </a:solidFill>
              </a:rPr>
              <a:t>18</a:t>
            </a:r>
            <a:r>
              <a:rPr lang="zh-TW" altLang="en-US" sz="2400" b="1" dirty="0">
                <a:solidFill>
                  <a:schemeClr val="bg1"/>
                </a:solidFill>
              </a:rPr>
              <a:t>日</a:t>
            </a:r>
            <a:r>
              <a:rPr lang="en-US" altLang="zh-TW" sz="2400" b="1" dirty="0">
                <a:solidFill>
                  <a:schemeClr val="bg1"/>
                </a:solidFill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</a:rPr>
              <a:t>五</a:t>
            </a:r>
            <a:r>
              <a:rPr lang="en-US" altLang="zh-TW" sz="2400" b="1" dirty="0">
                <a:solidFill>
                  <a:schemeClr val="bg1"/>
                </a:solidFill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</a:rPr>
              <a:t>起至</a:t>
            </a:r>
            <a:r>
              <a:rPr lang="en-US" altLang="zh-TW" sz="2400" b="1" dirty="0">
                <a:solidFill>
                  <a:schemeClr val="bg1"/>
                </a:solidFill>
              </a:rPr>
              <a:t>7</a:t>
            </a:r>
            <a:r>
              <a:rPr lang="zh-TW" altLang="en-US" sz="2400" b="1" dirty="0">
                <a:solidFill>
                  <a:schemeClr val="bg1"/>
                </a:solidFill>
              </a:rPr>
              <a:t>月</a:t>
            </a:r>
            <a:r>
              <a:rPr lang="en-US" altLang="zh-TW" sz="2400" b="1" dirty="0">
                <a:solidFill>
                  <a:schemeClr val="bg1"/>
                </a:solidFill>
              </a:rPr>
              <a:t>5</a:t>
            </a:r>
            <a:r>
              <a:rPr lang="zh-TW" altLang="en-US" sz="2400" b="1" dirty="0">
                <a:solidFill>
                  <a:schemeClr val="bg1"/>
                </a:solidFill>
              </a:rPr>
              <a:t>日</a:t>
            </a:r>
            <a:r>
              <a:rPr lang="en-US" altLang="zh-TW" sz="2400" b="1" dirty="0">
                <a:solidFill>
                  <a:schemeClr val="bg1"/>
                </a:solidFill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</a:rPr>
              <a:t>一</a:t>
            </a:r>
            <a:r>
              <a:rPr lang="en-US" altLang="zh-TW" sz="2400" b="1" dirty="0">
                <a:solidFill>
                  <a:schemeClr val="bg1"/>
                </a:solidFill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</a:rPr>
              <a:t>，上傳本市國民教育輔導團學校課程計畫網站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r>
              <a:rPr lang="en-US" altLang="zh-TW" b="1" u="sng" dirty="0">
                <a:solidFill>
                  <a:srgbClr val="FFFF00"/>
                </a:solidFill>
              </a:rPr>
              <a:t>http://163.30.200.22/course21/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2224" y="5468932"/>
            <a:ext cx="490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學校首頁公告：經教育局審閱備查後，於</a:t>
            </a:r>
            <a:r>
              <a:rPr lang="en-US" altLang="zh-TW" sz="2400" b="1" dirty="0">
                <a:solidFill>
                  <a:schemeClr val="bg1"/>
                </a:solidFill>
              </a:rPr>
              <a:t>110</a:t>
            </a:r>
            <a:r>
              <a:rPr lang="zh-TW" altLang="en-US" sz="2400" b="1" dirty="0">
                <a:solidFill>
                  <a:schemeClr val="bg1"/>
                </a:solidFill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</a:rPr>
              <a:t>8</a:t>
            </a:r>
            <a:r>
              <a:rPr lang="zh-TW" altLang="en-US" sz="2400" b="1" dirty="0">
                <a:solidFill>
                  <a:schemeClr val="bg1"/>
                </a:solidFill>
              </a:rPr>
              <a:t>月</a:t>
            </a:r>
            <a:r>
              <a:rPr lang="en-US" altLang="zh-TW" sz="2400" b="1" dirty="0">
                <a:solidFill>
                  <a:schemeClr val="bg1"/>
                </a:solidFill>
              </a:rPr>
              <a:t>20</a:t>
            </a:r>
            <a:r>
              <a:rPr lang="zh-TW" altLang="en-US" sz="2400" b="1" dirty="0">
                <a:solidFill>
                  <a:schemeClr val="bg1"/>
                </a:solidFill>
              </a:rPr>
              <a:t>日</a:t>
            </a:r>
            <a:r>
              <a:rPr lang="en-US" altLang="zh-TW" sz="2400" b="1" dirty="0">
                <a:solidFill>
                  <a:schemeClr val="bg1"/>
                </a:solidFill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</a:rPr>
              <a:t>五</a:t>
            </a:r>
            <a:r>
              <a:rPr lang="en-US" altLang="zh-TW" sz="2400" b="1" dirty="0">
                <a:solidFill>
                  <a:schemeClr val="bg1"/>
                </a:solidFill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</a:rPr>
              <a:t>前公告。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0950" y="3663117"/>
            <a:ext cx="18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學校端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6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155324" y="845004"/>
            <a:ext cx="2833352" cy="116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070668" y="171525"/>
            <a:ext cx="50026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審閱備查實施期程</a:t>
            </a:r>
            <a:endParaRPr lang="zh-CN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190192" y="2000382"/>
            <a:ext cx="3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764660" y="1588770"/>
            <a:ext cx="241300" cy="4644000"/>
            <a:chOff x="3084120" y="1588770"/>
            <a:chExt cx="241300" cy="4644000"/>
          </a:xfrm>
        </p:grpSpPr>
        <p:cxnSp>
          <p:nvCxnSpPr>
            <p:cNvPr id="9" name="直線接點 8"/>
            <p:cNvCxnSpPr/>
            <p:nvPr/>
          </p:nvCxnSpPr>
          <p:spPr>
            <a:xfrm>
              <a:off x="3204770" y="1588770"/>
              <a:ext cx="0" cy="4644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3084120" y="2078517"/>
              <a:ext cx="241300" cy="241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3084120" y="2786760"/>
              <a:ext cx="241300" cy="2413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3084120" y="3495003"/>
              <a:ext cx="241300" cy="2413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3084120" y="4203246"/>
              <a:ext cx="241300" cy="2413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橢圓 88"/>
            <p:cNvSpPr/>
            <p:nvPr/>
          </p:nvSpPr>
          <p:spPr>
            <a:xfrm>
              <a:off x="3084120" y="4911489"/>
              <a:ext cx="241300" cy="24130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>
              <a:off x="3084120" y="5619733"/>
              <a:ext cx="241300" cy="2413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1" name="文字方塊 90"/>
          <p:cNvSpPr txBox="1"/>
          <p:nvPr/>
        </p:nvSpPr>
        <p:spPr>
          <a:xfrm>
            <a:off x="5126610" y="3427347"/>
            <a:ext cx="199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308078" y="1992175"/>
            <a:ext cx="433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>
                <a:latin typeface="+mj-ea"/>
                <a:ea typeface="+mj-ea"/>
              </a:rPr>
              <a:t>各校繳交期間</a:t>
            </a:r>
            <a:endParaRPr lang="en-US" altLang="zh-TW" b="1" dirty="0"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A1E00"/>
                </a:solidFill>
                <a:latin typeface="+mj-ea"/>
                <a:ea typeface="+mj-ea"/>
              </a:rPr>
              <a:t>各校上傳至</a:t>
            </a:r>
            <a:r>
              <a:rPr lang="en-US" altLang="zh-TW" sz="1600" b="1" u="sng" dirty="0">
                <a:solidFill>
                  <a:srgbClr val="FA1E00"/>
                </a:solidFill>
              </a:rPr>
              <a:t>http://163.30.200.22/course21</a:t>
            </a:r>
            <a:endParaRPr lang="zh-TW" altLang="en-US" sz="1600" b="1" dirty="0">
              <a:solidFill>
                <a:srgbClr val="FA1E0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18187" y="5586990"/>
            <a:ext cx="290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               學校首頁公告</a:t>
            </a:r>
            <a:endParaRPr lang="en-US" altLang="zh-TW" b="1" dirty="0">
              <a:latin typeface="+mj-ea"/>
              <a:ea typeface="+mj-ea"/>
            </a:endParaRPr>
          </a:p>
          <a:p>
            <a:pPr algn="ctr"/>
            <a:r>
              <a:rPr lang="en-US" altLang="zh-TW" b="1" dirty="0">
                <a:solidFill>
                  <a:srgbClr val="FA1E00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FA1E00"/>
                </a:solidFill>
                <a:latin typeface="+mj-ea"/>
                <a:ea typeface="+mj-ea"/>
              </a:rPr>
              <a:t>經教育局審閱備查後</a:t>
            </a:r>
            <a:r>
              <a:rPr lang="en-US" altLang="zh-TW" b="1" dirty="0">
                <a:solidFill>
                  <a:srgbClr val="FA1E00"/>
                </a:solidFill>
                <a:latin typeface="+mj-ea"/>
                <a:ea typeface="+mj-ea"/>
              </a:rPr>
              <a:t>)</a:t>
            </a:r>
            <a:endParaRPr lang="zh-TW" altLang="en-US" b="1" dirty="0">
              <a:solidFill>
                <a:srgbClr val="FA1E00"/>
              </a:solidFill>
              <a:latin typeface="+mj-ea"/>
              <a:ea typeface="+mj-ea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1912140" y="2691360"/>
            <a:ext cx="38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委員審閱期間</a:t>
            </a:r>
            <a:r>
              <a:rPr lang="en-US" altLang="zh-TW" b="1" dirty="0">
                <a:latin typeface="+mj-ea"/>
                <a:ea typeface="+mj-ea"/>
              </a:rPr>
              <a:t>(</a:t>
            </a:r>
            <a:r>
              <a:rPr lang="zh-TW" altLang="en-US" b="1" dirty="0">
                <a:latin typeface="+mj-ea"/>
                <a:ea typeface="+mj-ea"/>
              </a:rPr>
              <a:t>線上審閱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3417374" y="3402394"/>
            <a:ext cx="135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初審會議</a:t>
            </a:r>
          </a:p>
        </p:txBody>
      </p:sp>
      <p:sp>
        <p:nvSpPr>
          <p:cNvPr id="97" name="文字方塊 96"/>
          <p:cNvSpPr txBox="1"/>
          <p:nvPr/>
        </p:nvSpPr>
        <p:spPr>
          <a:xfrm>
            <a:off x="3398145" y="4144495"/>
            <a:ext cx="13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複審會議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2960140" y="4832263"/>
            <a:ext cx="38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函覆備查結果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5159466" y="4078447"/>
            <a:ext cx="199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159466" y="4780327"/>
            <a:ext cx="199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205921" y="2659706"/>
            <a:ext cx="3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19106" y="5520584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635619" y="991313"/>
            <a:ext cx="18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(</a:t>
            </a:r>
            <a:r>
              <a:rPr lang="zh-TW" altLang="en-US" b="1" dirty="0"/>
              <a:t>教育局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7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3065" y="1535637"/>
            <a:ext cx="9144000" cy="44049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7" name="矩形 36"/>
          <p:cNvSpPr/>
          <p:nvPr/>
        </p:nvSpPr>
        <p:spPr>
          <a:xfrm>
            <a:off x="3155324" y="1223201"/>
            <a:ext cx="2833352" cy="116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658065" y="487478"/>
            <a:ext cx="382786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/>
              <a:t>3.</a:t>
            </a:r>
            <a:r>
              <a:rPr lang="zh-TW" altLang="en-US" sz="4000" b="1" dirty="0"/>
              <a:t>撰寫注意事項</a:t>
            </a:r>
            <a:endParaRPr lang="en-US" altLang="zh-TW" sz="4000" b="1" dirty="0"/>
          </a:p>
        </p:txBody>
      </p:sp>
      <p:sp>
        <p:nvSpPr>
          <p:cNvPr id="2" name="矩形 1"/>
          <p:cNvSpPr/>
          <p:nvPr/>
        </p:nvSpPr>
        <p:spPr>
          <a:xfrm>
            <a:off x="182880" y="1426645"/>
            <a:ext cx="8791303" cy="4622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校外人士教學或活動之課程及教材</a:t>
            </a:r>
            <a:r>
              <a:rPr lang="zh-TW" altLang="zh-TW" sz="24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，說明如下：</a:t>
            </a:r>
            <a:endParaRPr lang="en-US" altLang="zh-TW" sz="24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60000" lvl="3" indent="-360000" algn="just">
              <a:lnSpc>
                <a:spcPts val="2600"/>
              </a:lnSpc>
              <a:buFont typeface="+mj-lt"/>
              <a:buAutoNum type="arabicPeriod"/>
            </a:pP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分為部定、校訂課程及非部定、校訂課程，協助教學時，</a:t>
            </a:r>
            <a:r>
              <a:rPr lang="zh-TW" altLang="zh-TW" sz="2000" b="1" u="sng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原授課教師或導師均應在場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</a:p>
          <a:p>
            <a:pPr marL="360000" lvl="3" indent="-3600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部定、校訂課程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：校外人士協助教學之課程及教材，原授課教師應事先與校外人士討論，並</a:t>
            </a:r>
            <a:r>
              <a:rPr lang="zh-TW" altLang="zh-TW" sz="2000" b="1" u="sng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納入學校課程計畫，經學校課程發展委員會通過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後，於</a:t>
            </a:r>
            <a:r>
              <a:rPr lang="zh-TW" altLang="zh-TW" sz="2000" b="1" u="sng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開學前報各該主管機關備查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，並</a:t>
            </a:r>
            <a:r>
              <a:rPr lang="zh-TW" altLang="zh-TW" sz="2000" b="1" u="sng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以書面、網站或其他多元管道，向學生及家長說明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60000" lvl="3" indent="-3600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非部定、校訂課程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：學校應訂定</a:t>
            </a:r>
            <a:r>
              <a:rPr lang="zh-TW" altLang="zh-TW" sz="2000" b="1" u="sng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校外人士課程教學計畫審核機制</a:t>
            </a: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，並以書面、網站或其他多元管道，向學生及家長說明。</a:t>
            </a:r>
            <a:endParaRPr lang="en-US" altLang="zh-TW" sz="2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60000" lvl="3" indent="-3600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校外人士進入學校協助部定、校訂課程教學有臨時性需求者，學校應於課程開始一週前，準用非部定、校訂課程審核機制辦理。</a:t>
            </a:r>
            <a:endParaRPr lang="en-US" altLang="zh-TW" sz="2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60000" lvl="3" indent="-3600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學生或家長申請閱覽校外人士協助部定、校訂課程及非部定、校訂課程教學教材者，學校應予提供。</a:t>
            </a:r>
            <a:endParaRPr lang="zh-TW" altLang="zh-TW" sz="2000" b="1" kern="100" dirty="0">
              <a:solidFill>
                <a:schemeClr val="bg1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7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3260611" y="3916162"/>
            <a:ext cx="2401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443" y="2043739"/>
            <a:ext cx="8205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</a:rPr>
              <a:t>4.</a:t>
            </a:r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桃園市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</a:t>
            </a:r>
            <a:r>
              <a:rPr lang="en-US" altLang="zh-TW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學年度國民中學學校課程計畫」   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4" name="文字方塊 13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0" y="1026954"/>
            <a:ext cx="8280000" cy="5173201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3462852" y="1126533"/>
            <a:ext cx="946181" cy="43899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03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6" name="文字方塊 15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2073670"/>
            <a:ext cx="8280000" cy="23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20" name="文字方塊 19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0" y="922759"/>
            <a:ext cx="8280000" cy="5493956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340359" y="2530934"/>
            <a:ext cx="6500858" cy="1990937"/>
            <a:chOff x="2581771" y="2923963"/>
            <a:chExt cx="6500858" cy="1990937"/>
          </a:xfrm>
        </p:grpSpPr>
        <p:sp>
          <p:nvSpPr>
            <p:cNvPr id="9" name="矩形 8"/>
            <p:cNvSpPr/>
            <p:nvPr/>
          </p:nvSpPr>
          <p:spPr>
            <a:xfrm>
              <a:off x="2581771" y="2923963"/>
              <a:ext cx="6500858" cy="16312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家庭教育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4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時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(6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節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)/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年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~</a:t>
              </a:r>
              <a:r>
                <a:rPr lang="zh-TW" altLang="en-US" sz="2000" u="sng" dirty="0">
                  <a:latin typeface="標楷體" pitchFamily="65" charset="-120"/>
                  <a:ea typeface="標楷體" pitchFamily="65" charset="-120"/>
                </a:rPr>
                <a:t>除融入課程外需獨立授課</a:t>
              </a:r>
              <a:endParaRPr lang="en-US" altLang="zh-TW" sz="2000" u="sng" dirty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性別平等教育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4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時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(6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節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)/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學期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~</a:t>
              </a:r>
              <a:r>
                <a:rPr lang="zh-TW" altLang="en-US" sz="2000" u="sng" dirty="0">
                  <a:latin typeface="標楷體" pitchFamily="65" charset="-120"/>
                  <a:ea typeface="標楷體" pitchFamily="65" charset="-120"/>
                </a:rPr>
                <a:t>除融入課程外需獨立授課</a:t>
              </a:r>
              <a:endParaRPr lang="en-US" altLang="zh-TW" sz="2000" u="sng" dirty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環境教育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4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時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(6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節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)/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年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~</a:t>
              </a:r>
              <a:r>
                <a:rPr lang="zh-TW" altLang="en-US" sz="2000" u="sng" dirty="0">
                  <a:latin typeface="標楷體" pitchFamily="65" charset="-120"/>
                  <a:ea typeface="標楷體" pitchFamily="65" charset="-120"/>
                </a:rPr>
                <a:t>可只融入</a:t>
              </a:r>
            </a:p>
          </p:txBody>
        </p:sp>
        <p:sp>
          <p:nvSpPr>
            <p:cNvPr id="4" name="向下箭號 3"/>
            <p:cNvSpPr/>
            <p:nvPr/>
          </p:nvSpPr>
          <p:spPr>
            <a:xfrm>
              <a:off x="7842738" y="4570029"/>
              <a:ext cx="509954" cy="344871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A128E7C-E346-48FA-8279-E38F72F689C6}"/>
              </a:ext>
            </a:extLst>
          </p:cNvPr>
          <p:cNvSpPr/>
          <p:nvPr/>
        </p:nvSpPr>
        <p:spPr>
          <a:xfrm>
            <a:off x="1845578" y="3137483"/>
            <a:ext cx="3674378" cy="1493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rgbClr val="FF0000"/>
                </a:solidFill>
              </a:ln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772671B-8C75-4D0D-AA70-44325D542EB3}"/>
              </a:ext>
            </a:extLst>
          </p:cNvPr>
          <p:cNvGrpSpPr/>
          <p:nvPr/>
        </p:nvGrpSpPr>
        <p:grpSpPr>
          <a:xfrm>
            <a:off x="932425" y="4918324"/>
            <a:ext cx="4587531" cy="1239195"/>
            <a:chOff x="932425" y="4918324"/>
            <a:chExt cx="4587531" cy="123919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381E0D3-1715-4E77-AD04-B7CC3D6C98A4}"/>
                </a:ext>
              </a:extLst>
            </p:cNvPr>
            <p:cNvSpPr/>
            <p:nvPr/>
          </p:nvSpPr>
          <p:spPr>
            <a:xfrm>
              <a:off x="1845578" y="5061869"/>
              <a:ext cx="3674378" cy="10956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57150"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星形: 五角 5">
              <a:extLst>
                <a:ext uri="{FF2B5EF4-FFF2-40B4-BE49-F238E27FC236}">
                  <a16:creationId xmlns:a16="http://schemas.microsoft.com/office/drawing/2014/main" id="{1685DB54-5EFC-4BC1-8259-8D19549E4F80}"/>
                </a:ext>
              </a:extLst>
            </p:cNvPr>
            <p:cNvSpPr/>
            <p:nvPr/>
          </p:nvSpPr>
          <p:spPr>
            <a:xfrm>
              <a:off x="932425" y="4918324"/>
              <a:ext cx="864066" cy="71540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2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6" name="文字方塊 15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0" y="1643478"/>
            <a:ext cx="8280000" cy="39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5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0" y="38531"/>
            <a:ext cx="48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部定課程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BE6A3F-9595-4C0F-AE04-5619C0522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689718"/>
            <a:ext cx="8707772" cy="6157612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92F99EB6-A3EF-4E20-B8FC-982645579CD3}"/>
              </a:ext>
            </a:extLst>
          </p:cNvPr>
          <p:cNvGrpSpPr/>
          <p:nvPr/>
        </p:nvGrpSpPr>
        <p:grpSpPr>
          <a:xfrm>
            <a:off x="979743" y="1778466"/>
            <a:ext cx="6026832" cy="956345"/>
            <a:chOff x="979743" y="1795244"/>
            <a:chExt cx="6026832" cy="9563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29A3AE7-F09E-481C-B07E-E1D2A857193A}"/>
                </a:ext>
              </a:extLst>
            </p:cNvPr>
            <p:cNvSpPr/>
            <p:nvPr/>
          </p:nvSpPr>
          <p:spPr>
            <a:xfrm>
              <a:off x="979743" y="1795244"/>
              <a:ext cx="4764947" cy="9563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1E751F8-498F-44A9-B268-5A95E0F3049B}"/>
                </a:ext>
              </a:extLst>
            </p:cNvPr>
            <p:cNvSpPr/>
            <p:nvPr/>
          </p:nvSpPr>
          <p:spPr>
            <a:xfrm>
              <a:off x="5744690" y="2011806"/>
              <a:ext cx="12618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不更動</a:t>
              </a:r>
              <a:endPara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789F12E0-97C8-4FFE-924B-FB13A6194249}"/>
              </a:ext>
            </a:extLst>
          </p:cNvPr>
          <p:cNvGrpSpPr/>
          <p:nvPr/>
        </p:nvGrpSpPr>
        <p:grpSpPr>
          <a:xfrm>
            <a:off x="969585" y="2717427"/>
            <a:ext cx="7637520" cy="1519013"/>
            <a:chOff x="969585" y="2717427"/>
            <a:chExt cx="7637520" cy="151901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C5FC96A-7471-49FF-A17D-A4FE426BA8E2}"/>
                </a:ext>
              </a:extLst>
            </p:cNvPr>
            <p:cNvSpPr/>
            <p:nvPr/>
          </p:nvSpPr>
          <p:spPr>
            <a:xfrm>
              <a:off x="969585" y="2759978"/>
              <a:ext cx="7637520" cy="147646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41E1445-387E-443D-932D-97AC1D9D18CA}"/>
                </a:ext>
              </a:extLst>
            </p:cNvPr>
            <p:cNvSpPr/>
            <p:nvPr/>
          </p:nvSpPr>
          <p:spPr>
            <a:xfrm>
              <a:off x="7239698" y="271742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可修改</a:t>
              </a:r>
              <a:endParaRPr lang="en-US" altLang="zh-TW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1F37389-8F4E-4C19-B2A4-17573210FA2B}"/>
              </a:ext>
            </a:extLst>
          </p:cNvPr>
          <p:cNvGrpSpPr/>
          <p:nvPr/>
        </p:nvGrpSpPr>
        <p:grpSpPr>
          <a:xfrm>
            <a:off x="969585" y="5123609"/>
            <a:ext cx="7637520" cy="1503694"/>
            <a:chOff x="969585" y="5090053"/>
            <a:chExt cx="7637520" cy="150369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7C9A963-56B6-4255-805E-EF698E44C68D}"/>
                </a:ext>
              </a:extLst>
            </p:cNvPr>
            <p:cNvSpPr/>
            <p:nvPr/>
          </p:nvSpPr>
          <p:spPr>
            <a:xfrm>
              <a:off x="969585" y="5117285"/>
              <a:ext cx="7637520" cy="147646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CFB23CB-93FA-4327-90C0-AB7F1F9F652F}"/>
                </a:ext>
              </a:extLst>
            </p:cNvPr>
            <p:cNvSpPr/>
            <p:nvPr/>
          </p:nvSpPr>
          <p:spPr>
            <a:xfrm>
              <a:off x="7239698" y="5090053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可修改</a:t>
              </a:r>
              <a:endParaRPr lang="en-US" altLang="zh-TW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CB6D694D-5057-435E-B252-0B8DC6D26FBE}"/>
              </a:ext>
            </a:extLst>
          </p:cNvPr>
          <p:cNvSpPr/>
          <p:nvPr/>
        </p:nvSpPr>
        <p:spPr>
          <a:xfrm>
            <a:off x="271958" y="199502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依據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E0AEFFA-0B1B-4809-A0C3-9272DF0C126D}"/>
              </a:ext>
            </a:extLst>
          </p:cNvPr>
          <p:cNvSpPr/>
          <p:nvPr/>
        </p:nvSpPr>
        <p:spPr>
          <a:xfrm>
            <a:off x="271961" y="321380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9F74F02-9D2A-4684-AC08-1539A15CC7E8}"/>
              </a:ext>
            </a:extLst>
          </p:cNvPr>
          <p:cNvSpPr/>
          <p:nvPr/>
        </p:nvSpPr>
        <p:spPr>
          <a:xfrm>
            <a:off x="234092" y="546039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課程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目標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29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5" name="文字方塊 14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0" y="857161"/>
            <a:ext cx="8280000" cy="169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86060C3-E8E8-4B6C-A5E9-A24FE92F0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 smtClean="0"/>
              <a:t>30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5" name="文字方塊 14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0" y="1112157"/>
            <a:ext cx="8280000" cy="51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0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noFill/>
        </p:grpSpPr>
        <p:sp>
          <p:nvSpPr>
            <p:cNvPr id="10" name="文字方塊 9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0" y="815964"/>
            <a:ext cx="8280000" cy="56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0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noFill/>
        </p:grpSpPr>
        <p:sp>
          <p:nvSpPr>
            <p:cNvPr id="9" name="文字方塊 8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0" y="784941"/>
            <a:ext cx="8280000" cy="59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5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6" name="文字方塊 15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3514608" y="334146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0" y="1012248"/>
            <a:ext cx="8280000" cy="5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6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2304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2457" y="6494989"/>
            <a:ext cx="8776672" cy="311871"/>
            <a:chOff x="142457" y="6539168"/>
            <a:chExt cx="8776672" cy="311871"/>
          </a:xfrm>
          <a:solidFill>
            <a:schemeClr val="bg1">
              <a:lumMod val="50000"/>
            </a:schemeClr>
          </a:solidFill>
        </p:grpSpPr>
        <p:sp>
          <p:nvSpPr>
            <p:cNvPr id="16" name="文字方塊 15"/>
            <p:cNvSpPr txBox="1"/>
            <p:nvPr/>
          </p:nvSpPr>
          <p:spPr>
            <a:xfrm>
              <a:off x="142457" y="6539168"/>
              <a:ext cx="1625687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學校課程總體架構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768144" y="6539938"/>
              <a:ext cx="2118056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部定課程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領域學習課程</a:t>
              </a:r>
              <a:r>
                <a:rPr lang="en-US" altLang="zh-TW" sz="1400" dirty="0"/>
                <a:t>)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916305" y="6539937"/>
              <a:ext cx="25233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校訂課程</a:t>
              </a:r>
              <a:r>
                <a:rPr lang="en-US" altLang="zh-TW" sz="1400" dirty="0"/>
                <a:t>(</a:t>
              </a:r>
              <a:r>
                <a:rPr lang="zh-TW" altLang="en-US" sz="1400" dirty="0"/>
                <a:t>彈性學習節數</a:t>
              </a:r>
              <a:r>
                <a:rPr lang="en-US" altLang="zh-TW" sz="1400" dirty="0"/>
                <a:t>/</a:t>
              </a:r>
              <a:r>
                <a:rPr lang="zh-TW" altLang="en-US" sz="1400" dirty="0"/>
                <a:t>課程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439698" y="6541768"/>
              <a:ext cx="1266093" cy="30777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400" dirty="0"/>
                <a:t>特殊類型班級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735226" y="6543262"/>
              <a:ext cx="1183903" cy="307777"/>
            </a:xfrm>
            <a:prstGeom prst="rect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附件</a:t>
              </a: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36910A5A-4D7A-4E0B-BC03-395C77F07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5519" y="241867"/>
            <a:ext cx="156966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重點項目檢核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0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>
          <a:xfrm rot="10800000">
            <a:off x="0" y="0"/>
            <a:ext cx="5515427" cy="6858001"/>
          </a:xfrm>
          <a:custGeom>
            <a:avLst/>
            <a:gdLst>
              <a:gd name="connsiteX0" fmla="*/ 5515427 w 5515427"/>
              <a:gd name="connsiteY0" fmla="*/ 6858001 h 6858001"/>
              <a:gd name="connsiteX1" fmla="*/ 0 w 5515427"/>
              <a:gd name="connsiteY1" fmla="*/ 6858001 h 6858001"/>
              <a:gd name="connsiteX2" fmla="*/ 2486300 w 5515427"/>
              <a:gd name="connsiteY2" fmla="*/ 0 h 6858001"/>
              <a:gd name="connsiteX3" fmla="*/ 5515427 w 5515427"/>
              <a:gd name="connsiteY3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27" h="6858001">
                <a:moveTo>
                  <a:pt x="5515427" y="6858001"/>
                </a:moveTo>
                <a:lnTo>
                  <a:pt x="0" y="6858001"/>
                </a:lnTo>
                <a:lnTo>
                  <a:pt x="2486300" y="0"/>
                </a:lnTo>
                <a:lnTo>
                  <a:pt x="5515427" y="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142877" y="2522471"/>
            <a:ext cx="39646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5400" b="1" dirty="0">
                <a:solidFill>
                  <a:schemeClr val="bg1"/>
                </a:solidFill>
              </a:rPr>
              <a:t>Thank You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1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0" y="38531"/>
            <a:ext cx="48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部定課程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F514AFC-0761-4004-A0E7-9876C437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" y="858481"/>
            <a:ext cx="9144000" cy="2506895"/>
          </a:xfrm>
          <a:prstGeom prst="rect">
            <a:avLst/>
          </a:prstGeom>
        </p:spPr>
      </p:pic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E49F2A46-FDA8-403C-8EED-B08A116AAED0}"/>
              </a:ext>
            </a:extLst>
          </p:cNvPr>
          <p:cNvSpPr/>
          <p:nvPr/>
        </p:nvSpPr>
        <p:spPr>
          <a:xfrm>
            <a:off x="8489658" y="1711170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542B769-83A5-472B-8BA2-D38E50051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" y="3921939"/>
            <a:ext cx="9144000" cy="2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0" y="38531"/>
            <a:ext cx="48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部定課程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248687-F9DC-4A49-9A4E-F5991D93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0" y="595254"/>
            <a:ext cx="9144000" cy="45932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DAB0689-9BD2-4152-BB13-9882E171C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" y="3688030"/>
            <a:ext cx="9109554" cy="31593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E635F0A-2D3F-4822-A799-E76B2503B9C5}"/>
              </a:ext>
            </a:extLst>
          </p:cNvPr>
          <p:cNvSpPr/>
          <p:nvPr/>
        </p:nvSpPr>
        <p:spPr>
          <a:xfrm>
            <a:off x="4555667" y="720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合科領域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929948-3480-45C4-8329-CB8CC49BBAA0}"/>
              </a:ext>
            </a:extLst>
          </p:cNvPr>
          <p:cNvSpPr/>
          <p:nvPr/>
        </p:nvSpPr>
        <p:spPr>
          <a:xfrm>
            <a:off x="1442906" y="1115736"/>
            <a:ext cx="713065" cy="892110"/>
          </a:xfrm>
          <a:prstGeom prst="rect">
            <a:avLst/>
          </a:prstGeom>
          <a:noFill/>
          <a:ln w="38100">
            <a:solidFill>
              <a:srgbClr val="FA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5E7D337-0803-4BBD-A976-5C9E627F7C44}"/>
              </a:ext>
            </a:extLst>
          </p:cNvPr>
          <p:cNvSpPr/>
          <p:nvPr/>
        </p:nvSpPr>
        <p:spPr>
          <a:xfrm>
            <a:off x="1428225" y="2698129"/>
            <a:ext cx="713065" cy="892110"/>
          </a:xfrm>
          <a:prstGeom prst="rect">
            <a:avLst/>
          </a:prstGeom>
          <a:noFill/>
          <a:ln w="38100">
            <a:solidFill>
              <a:srgbClr val="FA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5511995-2989-4C06-BE8D-DDCDF5768B42}"/>
              </a:ext>
            </a:extLst>
          </p:cNvPr>
          <p:cNvSpPr/>
          <p:nvPr/>
        </p:nvSpPr>
        <p:spPr>
          <a:xfrm>
            <a:off x="1434517" y="3666690"/>
            <a:ext cx="713065" cy="892110"/>
          </a:xfrm>
          <a:prstGeom prst="rect">
            <a:avLst/>
          </a:prstGeom>
          <a:noFill/>
          <a:ln w="38100">
            <a:solidFill>
              <a:srgbClr val="FA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B4C2129-6596-45A7-83D0-91B5DCCC7FD6}"/>
              </a:ext>
            </a:extLst>
          </p:cNvPr>
          <p:cNvSpPr/>
          <p:nvPr/>
        </p:nvSpPr>
        <p:spPr>
          <a:xfrm>
            <a:off x="2299028" y="1168275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視覺藝術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3DCC4DB-CBB0-43B3-916B-C03B291EFA20}"/>
              </a:ext>
            </a:extLst>
          </p:cNvPr>
          <p:cNvSpPr/>
          <p:nvPr/>
        </p:nvSpPr>
        <p:spPr>
          <a:xfrm>
            <a:off x="2658100" y="2997244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音樂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313A48-9658-4D53-B6D0-0D8823FD36C8}"/>
              </a:ext>
            </a:extLst>
          </p:cNvPr>
          <p:cNvSpPr/>
          <p:nvPr/>
        </p:nvSpPr>
        <p:spPr>
          <a:xfrm>
            <a:off x="2299026" y="3851135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表演藝術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98D22D-1BEB-4296-8A16-82BD9C2F6A2A}"/>
              </a:ext>
            </a:extLst>
          </p:cNvPr>
          <p:cNvSpPr/>
          <p:nvPr/>
        </p:nvSpPr>
        <p:spPr>
          <a:xfrm>
            <a:off x="890" y="2273417"/>
            <a:ext cx="846398" cy="1912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2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0" y="38531"/>
            <a:ext cx="48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部定課程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0BC22A-6202-46A6-A0AE-A860AAF9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" y="1002909"/>
            <a:ext cx="9144000" cy="18083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0C36085-99B8-47C6-9E63-E011E608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999"/>
            <a:ext cx="9144000" cy="1995429"/>
          </a:xfrm>
          <a:prstGeom prst="rect">
            <a:avLst/>
          </a:prstGeom>
        </p:spPr>
      </p:pic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E49F2A46-FDA8-403C-8EED-B08A116AAED0}"/>
              </a:ext>
            </a:extLst>
          </p:cNvPr>
          <p:cNvSpPr/>
          <p:nvPr/>
        </p:nvSpPr>
        <p:spPr>
          <a:xfrm>
            <a:off x="3473041" y="712723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F7A935E5-D463-47E5-B735-953FA9E9A00F}"/>
              </a:ext>
            </a:extLst>
          </p:cNvPr>
          <p:cNvSpPr/>
          <p:nvPr/>
        </p:nvSpPr>
        <p:spPr>
          <a:xfrm>
            <a:off x="3473041" y="3129265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ED91FAB-606D-4ACF-956B-EC80E9529D3D}"/>
              </a:ext>
            </a:extLst>
          </p:cNvPr>
          <p:cNvSpPr/>
          <p:nvPr/>
        </p:nvSpPr>
        <p:spPr>
          <a:xfrm>
            <a:off x="1491854" y="5883667"/>
            <a:ext cx="628890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上、下學期皆需有課程計畫，請勿遺漏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2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0" y="38531"/>
            <a:ext cx="48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部定課程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課程計畫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6D19077-1544-4176-AADD-E342932801DC}"/>
              </a:ext>
            </a:extLst>
          </p:cNvPr>
          <p:cNvSpPr/>
          <p:nvPr/>
        </p:nvSpPr>
        <p:spPr>
          <a:xfrm>
            <a:off x="156876" y="7039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注意事項：</a:t>
            </a:r>
            <a:endParaRPr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2D5C30-E482-46B6-9372-3228B825950D}"/>
              </a:ext>
            </a:extLst>
          </p:cNvPr>
          <p:cNvSpPr/>
          <p:nvPr/>
        </p:nvSpPr>
        <p:spPr>
          <a:xfrm>
            <a:off x="0" y="1412709"/>
            <a:ext cx="9143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已由教學組完成「依據」、「基本理念」、「課程目標」，倘需增修，亦請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不影響檔案之版面格式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邊界、字形、字號、表格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請協助完成「課程計畫實施內容」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，內含每週「單元名稱、核心素養、學習重點、融入議題、學習目標及教學評量說明、議題融入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等」。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段考當週課程計畫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不可只填段考週或總複習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，應有複習進度或新進度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亦必須包含單元名稱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節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單元等細項</a:t>
            </a:r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6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3260611" y="3916162"/>
            <a:ext cx="24016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443" y="2043739"/>
            <a:ext cx="820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</a:rPr>
              <a:t>楊梅國中課程計畫格式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撰寫說明   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領域學習節數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</p:txBody>
      </p:sp>
    </p:spTree>
    <p:extLst>
      <p:ext uri="{BB962C8B-B14F-4D97-AF65-F5344CB8AC3E}">
        <p14:creationId xmlns:p14="http://schemas.microsoft.com/office/powerpoint/2010/main" val="39478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890" y="1067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-289421" y="38531"/>
            <a:ext cx="63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【</a:t>
            </a:r>
            <a:r>
              <a:rPr lang="zh-TW" altLang="en-US" sz="3600" b="1" dirty="0"/>
              <a:t>領域學習節數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課程進度表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F1E72E5-1B00-4139-A04C-92872EEC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0" y="884330"/>
            <a:ext cx="9144000" cy="17337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8B3FB49-BDC5-4B81-9DDB-1C7852B98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609" y="2817539"/>
            <a:ext cx="5420481" cy="3353268"/>
          </a:xfrm>
          <a:prstGeom prst="rect">
            <a:avLst/>
          </a:prstGeom>
        </p:spPr>
      </p:pic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C382D5EE-10EF-4B0D-B0F7-A1E471126213}"/>
              </a:ext>
            </a:extLst>
          </p:cNvPr>
          <p:cNvSpPr/>
          <p:nvPr/>
        </p:nvSpPr>
        <p:spPr>
          <a:xfrm>
            <a:off x="1694575" y="1718918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25A86FF3-003C-4C00-A90D-6CB787918083}"/>
              </a:ext>
            </a:extLst>
          </p:cNvPr>
          <p:cNvSpPr/>
          <p:nvPr/>
        </p:nvSpPr>
        <p:spPr>
          <a:xfrm>
            <a:off x="6400799" y="4494173"/>
            <a:ext cx="453006" cy="4007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670463-6AB7-4EF9-A836-C40DEE7CCCC2}"/>
              </a:ext>
            </a:extLst>
          </p:cNvPr>
          <p:cNvSpPr/>
          <p:nvPr/>
        </p:nvSpPr>
        <p:spPr>
          <a:xfrm>
            <a:off x="1353288" y="6258128"/>
            <a:ext cx="683712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僅需填入「單元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名稱」或「章節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TW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名稱」</a:t>
            </a:r>
            <a:endParaRPr lang="en-US" altLang="zh-TW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2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自訂 2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7741</TotalTime>
  <Words>1666</Words>
  <Application>Microsoft Office PowerPoint</Application>
  <PresentationFormat>如螢幕大小 (4:3)</PresentationFormat>
  <Paragraphs>237</Paragraphs>
  <Slides>36</Slides>
  <Notes>36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5" baseType="lpstr">
      <vt:lpstr>微软雅黑</vt:lpstr>
      <vt:lpstr>Wingdings 2</vt:lpstr>
      <vt:lpstr>標楷體</vt:lpstr>
      <vt:lpstr>Arial</vt:lpstr>
      <vt:lpstr>Calibri</vt:lpstr>
      <vt:lpstr>Times New Roman</vt:lpstr>
      <vt:lpstr>微軟正黑體</vt:lpstr>
      <vt:lpstr>新細明體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User</cp:lastModifiedBy>
  <cp:revision>1202</cp:revision>
  <dcterms:created xsi:type="dcterms:W3CDTF">2016-11-09T06:27:00Z</dcterms:created>
  <dcterms:modified xsi:type="dcterms:W3CDTF">2021-05-11T01:44:46Z</dcterms:modified>
</cp:coreProperties>
</file>