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8" r:id="rId4"/>
    <p:sldId id="260" r:id="rId5"/>
    <p:sldId id="268" r:id="rId6"/>
    <p:sldId id="261" r:id="rId7"/>
    <p:sldId id="264" r:id="rId8"/>
    <p:sldId id="269" r:id="rId9"/>
    <p:sldId id="262" r:id="rId10"/>
    <p:sldId id="270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CE9B-7122-4309-B433-8B0029AD7ACA}" type="datetimeFigureOut">
              <a:rPr lang="zh-TW" altLang="en-US" smtClean="0"/>
              <a:t>2020/5/29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DCB4F-B52C-4191-8EDF-FD4C7C09A4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1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8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94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11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08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60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11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0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73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25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87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CB4F-B52C-4191-8EDF-FD4C7C09A44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63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8F29E8-7955-4FC3-A28D-0A93B63A1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線上差勤系統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12C4111-AF11-49B3-971B-F149FB09F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zh-TW" altLang="en-US" sz="4800" dirty="0"/>
              <a:t>請假課務處理操作手冊</a:t>
            </a:r>
            <a:endParaRPr lang="en-US" altLang="zh-TW" sz="4800" dirty="0"/>
          </a:p>
          <a:p>
            <a:r>
              <a:rPr lang="zh-TW" altLang="en-US" sz="2800" dirty="0"/>
              <a:t>教務處教學組</a:t>
            </a:r>
            <a:r>
              <a:rPr lang="en-US" altLang="zh-TW" sz="2800"/>
              <a:t>109.04.29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076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8F29E8-7955-4FC3-A28D-0A93B63A1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小結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12C4111-AF11-49B3-971B-F149FB09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428" y="4050836"/>
            <a:ext cx="9886278" cy="109689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chemeClr val="bg1">
                    <a:lumMod val="50000"/>
                  </a:schemeClr>
                </a:solidFill>
              </a:rPr>
              <a:t>重要提醒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9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F899299-D5D4-4757-8F64-E47EFCD8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171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/>
              <a:t>小結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sz="4400" b="1" dirty="0">
                <a:solidFill>
                  <a:schemeClr val="tx1"/>
                </a:solidFill>
              </a:rPr>
              <a:t>重要提醒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8EFE848-F4F5-4791-A245-4963FBE29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392517"/>
            <a:ext cx="11976847" cy="5330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sym typeface="Wingdings 2" panose="05020102010507070707" pitchFamily="18" charset="2"/>
              </a:rPr>
              <a:t></a:t>
            </a:r>
            <a:r>
              <a:rPr lang="zh-TW" altLang="en-US" sz="3200" b="1" dirty="0">
                <a:solidFill>
                  <a:srgbClr val="0070C0"/>
                </a:solidFill>
              </a:rPr>
              <a:t>有課務─課務自理</a:t>
            </a:r>
            <a:endParaRPr lang="en-US" altLang="zh-TW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/>
              <a:t>請於附件說明點選</a:t>
            </a:r>
            <a:r>
              <a:rPr lang="zh-TW" altLang="en-US" sz="2800" b="1" dirty="0">
                <a:solidFill>
                  <a:srgbClr val="FF0000"/>
                </a:solidFill>
              </a:rPr>
              <a:t>「如附檔」</a:t>
            </a:r>
            <a:r>
              <a:rPr lang="zh-TW" altLang="en-US" sz="2800" b="1" dirty="0"/>
              <a:t>，將</a:t>
            </a:r>
            <a:r>
              <a:rPr lang="zh-TW" altLang="en-US" sz="2800" b="1" dirty="0">
                <a:solidFill>
                  <a:srgbClr val="FF0000"/>
                </a:solidFill>
              </a:rPr>
              <a:t>「調代課申請表」簽名後上傳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附件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r>
              <a:rPr lang="zh-TW" altLang="en-US" sz="2800" b="1" dirty="0"/>
              <a:t>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/>
              <a:t>若於附件說明點選</a:t>
            </a:r>
            <a:r>
              <a:rPr lang="zh-TW" altLang="en-US" sz="2800" b="1" dirty="0">
                <a:solidFill>
                  <a:srgbClr val="FF0000"/>
                </a:solidFill>
              </a:rPr>
              <a:t>「證件後送」</a:t>
            </a:r>
            <a:r>
              <a:rPr lang="zh-TW" altLang="en-US" sz="2800" b="1" dirty="0"/>
              <a:t>，請於期限內完成</a:t>
            </a:r>
            <a:r>
              <a:rPr lang="zh-TW" altLang="en-US" sz="2800" b="1" dirty="0">
                <a:solidFill>
                  <a:srgbClr val="FF0000"/>
                </a:solidFill>
              </a:rPr>
              <a:t>補送附件</a:t>
            </a:r>
            <a:r>
              <a:rPr lang="zh-TW" altLang="en-US" sz="2800" b="1" dirty="0"/>
              <a:t>流程。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3200" b="1" dirty="0">
                <a:sym typeface="Wingdings 2" panose="05020102010507070707" pitchFamily="18" charset="2"/>
              </a:rPr>
              <a:t></a:t>
            </a:r>
            <a:r>
              <a:rPr lang="zh-TW" altLang="en-US" sz="3200" b="1" dirty="0">
                <a:solidFill>
                  <a:srgbClr val="0070C0"/>
                </a:solidFill>
              </a:rPr>
              <a:t>有課務─教務處排代</a:t>
            </a:r>
            <a:endParaRPr lang="en-US" altLang="zh-TW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>
                <a:solidFill>
                  <a:srgbClr val="FF0000"/>
                </a:solidFill>
              </a:rPr>
              <a:t>備妥</a:t>
            </a:r>
            <a:r>
              <a:rPr lang="zh-TW" altLang="en-US" sz="2800" b="1" dirty="0"/>
              <a:t>公文、簽呈、訃聞、媽媽手冊或醫生證明等相關</a:t>
            </a:r>
            <a:r>
              <a:rPr lang="zh-TW" altLang="en-US" sz="2800" b="1" dirty="0">
                <a:solidFill>
                  <a:srgbClr val="FF0000"/>
                </a:solidFill>
              </a:rPr>
              <a:t>證明文件</a:t>
            </a:r>
            <a:r>
              <a:rPr lang="zh-TW" altLang="en-US" sz="2800" b="1" dirty="0"/>
              <a:t>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/>
              <a:t>仍須於</a:t>
            </a:r>
            <a:r>
              <a:rPr lang="zh-TW" altLang="en-US" sz="2800" b="1" dirty="0">
                <a:solidFill>
                  <a:srgbClr val="FF0000"/>
                </a:solidFill>
              </a:rPr>
              <a:t>「有無課務欄位」</a:t>
            </a:r>
            <a:r>
              <a:rPr lang="zh-TW" altLang="en-US" sz="2800" b="1" dirty="0"/>
              <a:t>點選</a:t>
            </a:r>
            <a:r>
              <a:rPr lang="zh-TW" altLang="en-US" sz="2800" b="1" dirty="0">
                <a:solidFill>
                  <a:srgbClr val="FF0000"/>
                </a:solidFill>
              </a:rPr>
              <a:t>「是」</a:t>
            </a:r>
            <a:r>
              <a:rPr lang="zh-TW" altLang="en-US" sz="2800" b="1" dirty="0"/>
              <a:t>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>
                <a:sym typeface="Wingdings 2" panose="05020102010507070707" pitchFamily="18" charset="2"/>
              </a:rPr>
              <a:t>請於附件說明點選</a:t>
            </a:r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「如附檔」</a:t>
            </a:r>
            <a:r>
              <a:rPr lang="zh-TW" altLang="en-US" sz="2800" b="1" dirty="0">
                <a:sym typeface="Wingdings 2" panose="05020102010507070707" pitchFamily="18" charset="2"/>
              </a:rPr>
              <a:t>，</a:t>
            </a:r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上傳相關證明文件</a:t>
            </a:r>
            <a:r>
              <a:rPr lang="en-US" altLang="zh-TW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附件</a:t>
            </a:r>
            <a:r>
              <a:rPr lang="en-US" altLang="zh-TW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)</a:t>
            </a:r>
            <a:r>
              <a:rPr lang="zh-TW" altLang="en-US" sz="2800" b="1" dirty="0">
                <a:sym typeface="Wingdings 2" panose="05020102010507070707" pitchFamily="18" charset="2"/>
              </a:rPr>
              <a:t>。</a:t>
            </a:r>
            <a:endParaRPr lang="en-US" altLang="zh-TW" sz="2800" b="1" dirty="0"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>
                <a:solidFill>
                  <a:srgbClr val="FF0000"/>
                </a:solidFill>
              </a:rPr>
              <a:t>教務處排代之課務，無須上傳調代課單</a:t>
            </a:r>
            <a:r>
              <a:rPr lang="zh-TW" altLang="en-US" sz="2800" b="1" dirty="0"/>
              <a:t>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3200" b="1" dirty="0">
                <a:sym typeface="Wingdings 2" panose="05020102010507070707" pitchFamily="18" charset="2"/>
              </a:rPr>
              <a:t></a:t>
            </a:r>
            <a:r>
              <a:rPr lang="zh-TW" altLang="en-US" sz="3200" b="1" dirty="0">
                <a:solidFill>
                  <a:srgbClr val="0070C0"/>
                </a:solidFill>
              </a:rPr>
              <a:t>無課務─請於有無課務欄位，點選「否」</a:t>
            </a:r>
            <a:r>
              <a:rPr lang="zh-TW" altLang="en-US" sz="32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57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F899299-D5D4-4757-8F64-E47EFCD8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171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/>
              <a:t>小結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sz="4400" b="1" dirty="0">
                <a:solidFill>
                  <a:schemeClr val="tx1"/>
                </a:solidFill>
              </a:rPr>
              <a:t>特殊提醒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8EFE848-F4F5-4791-A245-4963FBE29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392517"/>
            <a:ext cx="11976847" cy="5330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sym typeface="Wingdings 2" panose="05020102010507070707" pitchFamily="18" charset="2"/>
              </a:rPr>
              <a:t></a:t>
            </a:r>
            <a:r>
              <a:rPr lang="zh-TW" altLang="en-US" sz="3200" b="1" dirty="0">
                <a:solidFill>
                  <a:srgbClr val="0070C0"/>
                </a:solidFill>
              </a:rPr>
              <a:t>證件後送</a:t>
            </a:r>
            <a:endParaRPr lang="en-US" altLang="zh-TW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/>
              <a:t>特殊情形或時間因素，可選「證件後送」</a:t>
            </a:r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/>
              <a:t>請於「附件說明」欄位，點選「證件後送」。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/>
              <a:t>如選取「證件後送」，</a:t>
            </a:r>
            <a:r>
              <a:rPr lang="zh-TW" altLang="en-US" sz="2800" b="1" dirty="0">
                <a:solidFill>
                  <a:srgbClr val="FF0000"/>
                </a:solidFill>
              </a:rPr>
              <a:t>線上差勤系統簽核流程將停留至教學組</a:t>
            </a:r>
            <a:r>
              <a:rPr lang="zh-TW" altLang="en-US" sz="2800" b="1" dirty="0"/>
              <a:t>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000" b="1" dirty="0">
                <a:sym typeface="Wingdings 2" panose="05020102010507070707" pitchFamily="18" charset="2"/>
              </a:rPr>
              <a:t></a:t>
            </a:r>
            <a:r>
              <a:rPr lang="zh-TW" altLang="en-US" sz="2800" b="1" dirty="0">
                <a:sym typeface="Wingdings 2" panose="05020102010507070707" pitchFamily="18" charset="2"/>
              </a:rPr>
              <a:t>請於</a:t>
            </a:r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期限內</a:t>
            </a:r>
            <a:r>
              <a:rPr lang="en-US" altLang="zh-TW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(3</a:t>
            </a:r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日內</a:t>
            </a:r>
            <a:r>
              <a:rPr lang="en-US" altLang="zh-TW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完成「補送附件」</a:t>
            </a:r>
            <a:r>
              <a:rPr lang="zh-TW" altLang="en-US" sz="2800" b="1" dirty="0">
                <a:sym typeface="Wingdings 2" panose="05020102010507070707" pitchFamily="18" charset="2"/>
              </a:rPr>
              <a:t>程序。</a:t>
            </a:r>
            <a:endParaRPr lang="en-US" altLang="zh-TW" sz="2000" b="1" dirty="0"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42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8F29E8-7955-4FC3-A28D-0A93B63A1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/>
              <a:t>1.</a:t>
            </a:r>
            <a:r>
              <a:rPr lang="zh-TW" altLang="en-US" dirty="0"/>
              <a:t>課務自理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12C4111-AF11-49B3-971B-F149FB09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884820" cy="10968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zh-TW" altLang="en-US" sz="4800" dirty="0"/>
              <a:t>事假、病假、補休、公假、差假</a:t>
            </a:r>
            <a:r>
              <a:rPr lang="en-US" altLang="zh-TW" sz="4800" dirty="0"/>
              <a:t>…</a:t>
            </a:r>
            <a:r>
              <a:rPr lang="zh-TW" altLang="en-US" sz="4800" dirty="0"/>
              <a:t>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524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A5B4AB-3615-4551-ABBB-1E121697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/>
              <a:t>課務自理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tx1"/>
                </a:solidFill>
              </a:rPr>
              <a:t>事假、病假、補休、公假、差假</a:t>
            </a:r>
            <a:r>
              <a:rPr lang="en-US" altLang="zh-TW" b="1" dirty="0">
                <a:solidFill>
                  <a:schemeClr val="tx1"/>
                </a:solidFill>
              </a:rPr>
              <a:t>…</a:t>
            </a:r>
            <a:r>
              <a:rPr lang="zh-TW" altLang="en-US" b="1" dirty="0">
                <a:solidFill>
                  <a:schemeClr val="tx1"/>
                </a:solidFill>
              </a:rPr>
              <a:t>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054F15B-1125-4DE8-AE7C-471939C1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92075" cy="401739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Step 1</a:t>
            </a:r>
            <a:r>
              <a:rPr lang="zh-TW" altLang="en-US" dirty="0"/>
              <a:t>：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C4B172DE-138E-4333-9D7C-3B5614427951}"/>
              </a:ext>
            </a:extLst>
          </p:cNvPr>
          <p:cNvGrpSpPr/>
          <p:nvPr/>
        </p:nvGrpSpPr>
        <p:grpSpPr>
          <a:xfrm>
            <a:off x="795267" y="2376639"/>
            <a:ext cx="10895784" cy="4341289"/>
            <a:chOff x="795267" y="2376639"/>
            <a:chExt cx="10895784" cy="434128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EB968F37-9939-4FD2-B9C0-D93F8736D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267" y="2376639"/>
              <a:ext cx="10895784" cy="434128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89A64B1-6178-4E2E-854D-B87B16CCA05A}"/>
                </a:ext>
              </a:extLst>
            </p:cNvPr>
            <p:cNvSpPr/>
            <p:nvPr/>
          </p:nvSpPr>
          <p:spPr>
            <a:xfrm>
              <a:off x="2453946" y="3410338"/>
              <a:ext cx="1119674" cy="3592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D3B2BA9C-FBFE-4A80-B21E-D0470868088A}"/>
                </a:ext>
              </a:extLst>
            </p:cNvPr>
            <p:cNvSpPr/>
            <p:nvPr/>
          </p:nvSpPr>
          <p:spPr>
            <a:xfrm>
              <a:off x="7884369" y="3603949"/>
              <a:ext cx="578498" cy="1656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D093474-DA52-4096-A1E1-A00BAB33772A}"/>
              </a:ext>
            </a:extLst>
          </p:cNvPr>
          <p:cNvSpPr/>
          <p:nvPr/>
        </p:nvSpPr>
        <p:spPr>
          <a:xfrm>
            <a:off x="1446245" y="4833257"/>
            <a:ext cx="2142159" cy="373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9E8108A-F9CA-467D-B705-24F135289413}"/>
              </a:ext>
            </a:extLst>
          </p:cNvPr>
          <p:cNvSpPr txBox="1"/>
          <p:nvPr/>
        </p:nvSpPr>
        <p:spPr>
          <a:xfrm>
            <a:off x="3788253" y="4633202"/>
            <a:ext cx="300595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有無課務，請點選「是」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501CC32C-4A93-47C6-8412-33A5A46232BC}"/>
              </a:ext>
            </a:extLst>
          </p:cNvPr>
          <p:cNvSpPr txBox="1"/>
          <p:nvPr/>
        </p:nvSpPr>
        <p:spPr>
          <a:xfrm>
            <a:off x="1727844" y="1930400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請假期間有無課務，請選擇「是」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0317E27-D01C-4777-A79D-03CD80158298}"/>
              </a:ext>
            </a:extLst>
          </p:cNvPr>
          <p:cNvSpPr txBox="1"/>
          <p:nvPr/>
        </p:nvSpPr>
        <p:spPr>
          <a:xfrm>
            <a:off x="4679171" y="3851566"/>
            <a:ext cx="685315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「請假事由」欄位請填事由即可，無須填寫課務處理狀況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18000F4-B91B-4BE9-A965-ACA2699F4123}"/>
              </a:ext>
            </a:extLst>
          </p:cNvPr>
          <p:cNvSpPr/>
          <p:nvPr/>
        </p:nvSpPr>
        <p:spPr>
          <a:xfrm>
            <a:off x="7193901" y="4341376"/>
            <a:ext cx="2418944" cy="591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7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A5B4AB-3615-4551-ABBB-1E121697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/>
              <a:t>課務自理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tx1"/>
                </a:solidFill>
              </a:rPr>
              <a:t>事假、病假、補休、公假、差假</a:t>
            </a:r>
            <a:r>
              <a:rPr lang="en-US" altLang="zh-TW" b="1" dirty="0">
                <a:solidFill>
                  <a:schemeClr val="tx1"/>
                </a:solidFill>
              </a:rPr>
              <a:t>…</a:t>
            </a:r>
            <a:r>
              <a:rPr lang="zh-TW" altLang="en-US" b="1" dirty="0">
                <a:solidFill>
                  <a:schemeClr val="tx1"/>
                </a:solidFill>
              </a:rPr>
              <a:t>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054F15B-1125-4DE8-AE7C-471939C1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92075" cy="401739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Step 2</a:t>
            </a:r>
            <a:r>
              <a:rPr lang="zh-TW" altLang="en-US" dirty="0"/>
              <a:t>：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C4B172DE-138E-4333-9D7C-3B5614427951}"/>
              </a:ext>
            </a:extLst>
          </p:cNvPr>
          <p:cNvGrpSpPr/>
          <p:nvPr/>
        </p:nvGrpSpPr>
        <p:grpSpPr>
          <a:xfrm>
            <a:off x="964572" y="2421838"/>
            <a:ext cx="9886449" cy="4436161"/>
            <a:chOff x="964572" y="2421838"/>
            <a:chExt cx="9886449" cy="443616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EB968F37-9939-4FD2-B9C0-D93F8736D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572" y="2421838"/>
              <a:ext cx="9886449" cy="443616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89A64B1-6178-4E2E-854D-B87B16CCA05A}"/>
                </a:ext>
              </a:extLst>
            </p:cNvPr>
            <p:cNvSpPr/>
            <p:nvPr/>
          </p:nvSpPr>
          <p:spPr>
            <a:xfrm>
              <a:off x="2458621" y="3357852"/>
              <a:ext cx="1068356" cy="3732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D3B2BA9C-FBFE-4A80-B21E-D0470868088A}"/>
                </a:ext>
              </a:extLst>
            </p:cNvPr>
            <p:cNvSpPr/>
            <p:nvPr/>
          </p:nvSpPr>
          <p:spPr>
            <a:xfrm>
              <a:off x="7408506" y="3534187"/>
              <a:ext cx="578498" cy="1656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D093474-DA52-4096-A1E1-A00BAB33772A}"/>
              </a:ext>
            </a:extLst>
          </p:cNvPr>
          <p:cNvSpPr/>
          <p:nvPr/>
        </p:nvSpPr>
        <p:spPr>
          <a:xfrm>
            <a:off x="1985087" y="5117255"/>
            <a:ext cx="1222311" cy="373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9E8108A-F9CA-467D-B705-24F135289413}"/>
              </a:ext>
            </a:extLst>
          </p:cNvPr>
          <p:cNvSpPr txBox="1"/>
          <p:nvPr/>
        </p:nvSpPr>
        <p:spPr>
          <a:xfrm>
            <a:off x="3338028" y="5160805"/>
            <a:ext cx="14670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請選如附檔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501CC32C-4A93-47C6-8412-33A5A46232BC}"/>
              </a:ext>
            </a:extLst>
          </p:cNvPr>
          <p:cNvSpPr txBox="1"/>
          <p:nvPr/>
        </p:nvSpPr>
        <p:spPr>
          <a:xfrm>
            <a:off x="1727844" y="193040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附件說明，請選擇「如附檔」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0317E27-D01C-4777-A79D-03CD80158298}"/>
              </a:ext>
            </a:extLst>
          </p:cNvPr>
          <p:cNvSpPr txBox="1"/>
          <p:nvPr/>
        </p:nvSpPr>
        <p:spPr>
          <a:xfrm>
            <a:off x="4684916" y="4193300"/>
            <a:ext cx="557075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請於上傳檔案欄位，將簽名完成之調代課單上傳</a:t>
            </a:r>
            <a:endParaRPr lang="en-US" altLang="zh-TW" sz="2000" b="1" dirty="0"/>
          </a:p>
          <a:p>
            <a:pPr algn="ctr"/>
            <a:r>
              <a:rPr lang="en-US" altLang="zh-TW" sz="2000" b="1" dirty="0"/>
              <a:t>(pdf</a:t>
            </a:r>
            <a:r>
              <a:rPr lang="zh-TW" altLang="en-US" sz="2000" b="1" dirty="0"/>
              <a:t>、</a:t>
            </a:r>
            <a:r>
              <a:rPr lang="en-US" altLang="zh-TW" sz="2000" b="1" dirty="0"/>
              <a:t>jpg</a:t>
            </a:r>
            <a:r>
              <a:rPr lang="zh-TW" altLang="en-US" sz="2000" b="1" dirty="0"/>
              <a:t>、</a:t>
            </a:r>
            <a:r>
              <a:rPr lang="en-US" altLang="zh-TW" sz="2000" b="1" dirty="0"/>
              <a:t>jpeg</a:t>
            </a:r>
            <a:r>
              <a:rPr lang="zh-TW" altLang="en-US" sz="2000" b="1" dirty="0"/>
              <a:t>、</a:t>
            </a:r>
            <a:r>
              <a:rPr lang="en-US" altLang="zh-TW" sz="2000" b="1" dirty="0" err="1"/>
              <a:t>png</a:t>
            </a:r>
            <a:r>
              <a:rPr lang="zh-TW" altLang="en-US" sz="2000" b="1" dirty="0"/>
              <a:t>皆可</a:t>
            </a:r>
            <a:r>
              <a:rPr lang="en-US" altLang="zh-TW" sz="2000" b="1" dirty="0"/>
              <a:t>)</a:t>
            </a:r>
            <a:endParaRPr lang="zh-TW" altLang="en-US" sz="20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18000F4-B91B-4BE9-A965-ACA2699F4123}"/>
              </a:ext>
            </a:extLst>
          </p:cNvPr>
          <p:cNvSpPr/>
          <p:nvPr/>
        </p:nvSpPr>
        <p:spPr>
          <a:xfrm>
            <a:off x="6855057" y="4936032"/>
            <a:ext cx="2512877" cy="7453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5551A233-EE28-4348-8FD9-DFEFE1F52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03" y="5000104"/>
            <a:ext cx="1327136" cy="1248296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xmlns="" id="{D2C57359-2293-4AE9-9C97-5A99988EEAAB}"/>
              </a:ext>
            </a:extLst>
          </p:cNvPr>
          <p:cNvSpPr/>
          <p:nvPr/>
        </p:nvSpPr>
        <p:spPr>
          <a:xfrm>
            <a:off x="5375951" y="5154448"/>
            <a:ext cx="1063689" cy="37322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B5D9FEAE-51EB-4FDA-9991-6701EFD50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969" y="0"/>
            <a:ext cx="4846919" cy="6858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E255DE3A-3150-42F3-A664-FC738ECE42A7}"/>
              </a:ext>
            </a:extLst>
          </p:cNvPr>
          <p:cNvSpPr txBox="1"/>
          <p:nvPr/>
        </p:nvSpPr>
        <p:spPr>
          <a:xfrm>
            <a:off x="2291708" y="6075035"/>
            <a:ext cx="861361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填寫調代課申請表，簽名完成後，以掃描或拍照方式轉成電子檔</a:t>
            </a:r>
            <a:r>
              <a:rPr lang="en-US" altLang="zh-TW" sz="2000" b="1" dirty="0"/>
              <a:t>(pdf</a:t>
            </a:r>
            <a:r>
              <a:rPr lang="zh-TW" altLang="en-US" sz="2000" b="1" dirty="0"/>
              <a:t>、圖檔</a:t>
            </a:r>
            <a:r>
              <a:rPr lang="en-US" altLang="zh-TW" sz="2000" b="1" dirty="0"/>
              <a:t>)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38FA7C2C-BF23-429D-AA21-8C2DBDE1F541}"/>
              </a:ext>
            </a:extLst>
          </p:cNvPr>
          <p:cNvSpPr txBox="1"/>
          <p:nvPr/>
        </p:nvSpPr>
        <p:spPr>
          <a:xfrm>
            <a:off x="2291707" y="6466621"/>
            <a:ext cx="861361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推薦實用軟體：掃描全能王</a:t>
            </a:r>
            <a:endParaRPr lang="en-US" altLang="zh-TW" sz="2000" b="1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0B4CB8F9-3FCC-4F8E-8958-473DD315F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966" y="4055641"/>
            <a:ext cx="1514371" cy="144745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2D08E9CF-A6AB-44FC-8F32-CCA2E027A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540" y="0"/>
            <a:ext cx="4846919" cy="6858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0178901E-D343-4C09-BB60-4A575689C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062" y="4905477"/>
            <a:ext cx="5563376" cy="132416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8F504A16-3081-4FDF-8E1A-5FBC10A9A861}"/>
              </a:ext>
            </a:extLst>
          </p:cNvPr>
          <p:cNvSpPr/>
          <p:nvPr/>
        </p:nvSpPr>
        <p:spPr>
          <a:xfrm>
            <a:off x="7648787" y="4934215"/>
            <a:ext cx="3944976" cy="458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4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 animBg="1"/>
      <p:bldP spid="14" grpId="0" animBg="1"/>
      <p:bldP spid="10" grpId="0" animBg="1"/>
      <p:bldP spid="17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8F29E8-7955-4FC3-A28D-0A93B63A1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/>
              <a:t>2.</a:t>
            </a:r>
            <a:r>
              <a:rPr lang="zh-TW" altLang="en-US" dirty="0"/>
              <a:t>課務自理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12C4111-AF11-49B3-971B-F149FB09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884820" cy="10968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zh-TW" altLang="en-US" sz="4800" dirty="0"/>
              <a:t>事假、病假、補休、公假、差假</a:t>
            </a:r>
            <a:r>
              <a:rPr lang="en-US" altLang="zh-TW" sz="4800" dirty="0"/>
              <a:t>…</a:t>
            </a:r>
            <a:r>
              <a:rPr lang="zh-TW" altLang="en-US" sz="4800" dirty="0"/>
              <a:t>等</a:t>
            </a:r>
            <a:endParaRPr lang="en-US" altLang="zh-TW" sz="4800" dirty="0"/>
          </a:p>
          <a:p>
            <a:pPr algn="ctr"/>
            <a:r>
              <a:rPr lang="zh-TW" altLang="en-US" sz="4800" dirty="0">
                <a:solidFill>
                  <a:srgbClr val="FF0000"/>
                </a:solidFill>
              </a:rPr>
              <a:t>特殊情形或時間因素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A5B4AB-3615-4551-ABBB-1E121697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/>
              <a:t>課務自理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tx1"/>
                </a:solidFill>
              </a:rPr>
              <a:t>事假、病假、補休、公假、差假</a:t>
            </a:r>
            <a:r>
              <a:rPr lang="en-US" altLang="zh-TW" b="1" dirty="0">
                <a:solidFill>
                  <a:schemeClr val="tx1"/>
                </a:solidFill>
              </a:rPr>
              <a:t>…</a:t>
            </a:r>
            <a:r>
              <a:rPr lang="zh-TW" altLang="en-US" b="1" dirty="0">
                <a:solidFill>
                  <a:schemeClr val="tx1"/>
                </a:solidFill>
              </a:rPr>
              <a:t>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054F15B-1125-4DE8-AE7C-471939C1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92075" cy="401739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/>
              <a:t>備註：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C4B172DE-138E-4333-9D7C-3B5614427951}"/>
              </a:ext>
            </a:extLst>
          </p:cNvPr>
          <p:cNvGrpSpPr/>
          <p:nvPr/>
        </p:nvGrpSpPr>
        <p:grpSpPr>
          <a:xfrm>
            <a:off x="846238" y="2444520"/>
            <a:ext cx="10990319" cy="4413480"/>
            <a:chOff x="846238" y="2444520"/>
            <a:chExt cx="10990319" cy="441348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EB968F37-9939-4FD2-B9C0-D93F8736D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238" y="2444520"/>
              <a:ext cx="10990319" cy="441348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89A64B1-6178-4E2E-854D-B87B16CCA05A}"/>
                </a:ext>
              </a:extLst>
            </p:cNvPr>
            <p:cNvSpPr/>
            <p:nvPr/>
          </p:nvSpPr>
          <p:spPr>
            <a:xfrm>
              <a:off x="2524838" y="3502435"/>
              <a:ext cx="1143520" cy="3732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D3B2BA9C-FBFE-4A80-B21E-D0470868088A}"/>
                </a:ext>
              </a:extLst>
            </p:cNvPr>
            <p:cNvSpPr/>
            <p:nvPr/>
          </p:nvSpPr>
          <p:spPr>
            <a:xfrm>
              <a:off x="8009552" y="3706100"/>
              <a:ext cx="578498" cy="1656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D093474-DA52-4096-A1E1-A00BAB33772A}"/>
              </a:ext>
            </a:extLst>
          </p:cNvPr>
          <p:cNvSpPr/>
          <p:nvPr/>
        </p:nvSpPr>
        <p:spPr>
          <a:xfrm>
            <a:off x="1944051" y="5224043"/>
            <a:ext cx="1493072" cy="373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9E8108A-F9CA-467D-B705-24F135289413}"/>
              </a:ext>
            </a:extLst>
          </p:cNvPr>
          <p:cNvSpPr txBox="1"/>
          <p:nvPr/>
        </p:nvSpPr>
        <p:spPr>
          <a:xfrm>
            <a:off x="3604966" y="5173688"/>
            <a:ext cx="403187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請選證件後送，此時無須上傳附件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501CC32C-4A93-47C6-8412-33A5A46232BC}"/>
              </a:ext>
            </a:extLst>
          </p:cNvPr>
          <p:cNvSpPr txBox="1"/>
          <p:nvPr/>
        </p:nvSpPr>
        <p:spPr>
          <a:xfrm>
            <a:off x="1727844" y="1930400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特殊情形或時間因素，可選「證件後送」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7E796605-C7C0-4C58-8918-A701EF3D7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00" y="4672452"/>
            <a:ext cx="1493072" cy="1402583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8C224092-F1A4-4AC4-8923-5EAF78D7958C}"/>
              </a:ext>
            </a:extLst>
          </p:cNvPr>
          <p:cNvSpPr txBox="1"/>
          <p:nvPr/>
        </p:nvSpPr>
        <p:spPr>
          <a:xfrm>
            <a:off x="1437860" y="6182181"/>
            <a:ext cx="1018259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※</a:t>
            </a:r>
            <a:r>
              <a:rPr lang="zh-TW" altLang="en-US" sz="2800" b="1" dirty="0"/>
              <a:t>如選取「證件後送」，線上差勤系統簽核流程將停留至教學組</a:t>
            </a:r>
          </a:p>
        </p:txBody>
      </p:sp>
    </p:spTree>
    <p:extLst>
      <p:ext uri="{BB962C8B-B14F-4D97-AF65-F5344CB8AC3E}">
        <p14:creationId xmlns:p14="http://schemas.microsoft.com/office/powerpoint/2010/main" val="23502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A5B4AB-3615-4551-ABBB-1E121697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/>
              <a:t>課務自理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tx1"/>
                </a:solidFill>
              </a:rPr>
              <a:t>事假、病假、補休、公假、差假</a:t>
            </a:r>
            <a:r>
              <a:rPr lang="en-US" altLang="zh-TW" b="1" dirty="0">
                <a:solidFill>
                  <a:schemeClr val="tx1"/>
                </a:solidFill>
              </a:rPr>
              <a:t>…</a:t>
            </a:r>
            <a:r>
              <a:rPr lang="zh-TW" altLang="en-US" b="1" dirty="0">
                <a:solidFill>
                  <a:schemeClr val="tx1"/>
                </a:solidFill>
              </a:rPr>
              <a:t>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054F15B-1125-4DE8-AE7C-471939C1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1635561" cy="401739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/>
              <a:t>證件補送：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C4C2E81-7783-4D3A-9E5F-D88E897D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1" y="2507191"/>
            <a:ext cx="11381991" cy="43508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0FEB921-CC9B-4F3B-8C0C-33E1A16F9000}"/>
              </a:ext>
            </a:extLst>
          </p:cNvPr>
          <p:cNvSpPr/>
          <p:nvPr/>
        </p:nvSpPr>
        <p:spPr>
          <a:xfrm>
            <a:off x="6401951" y="5062678"/>
            <a:ext cx="1493072" cy="373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DEE4D76B-27BF-4BEA-9E47-DD944A930AAE}"/>
              </a:ext>
            </a:extLst>
          </p:cNvPr>
          <p:cNvSpPr txBox="1"/>
          <p:nvPr/>
        </p:nvSpPr>
        <p:spPr>
          <a:xfrm>
            <a:off x="2347173" y="1962032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線上差勤系統首頁，點選「送審文件」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FBB9DAC0-58D3-492E-B77D-54054F9DD1C5}"/>
              </a:ext>
            </a:extLst>
          </p:cNvPr>
          <p:cNvGrpSpPr/>
          <p:nvPr/>
        </p:nvGrpSpPr>
        <p:grpSpPr>
          <a:xfrm>
            <a:off x="159353" y="2507191"/>
            <a:ext cx="11873294" cy="1342285"/>
            <a:chOff x="159353" y="2507191"/>
            <a:chExt cx="11873294" cy="134228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174CA90B-0F10-428A-B131-670075B8A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353" y="2507191"/>
              <a:ext cx="11873294" cy="134228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FEF3ABAC-7B39-442F-AB23-684BFC2E6C87}"/>
                </a:ext>
              </a:extLst>
            </p:cNvPr>
            <p:cNvSpPr/>
            <p:nvPr/>
          </p:nvSpPr>
          <p:spPr>
            <a:xfrm>
              <a:off x="3151991" y="3292679"/>
              <a:ext cx="1376979" cy="4195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89289E-C510-4772-AA94-AAC59B99749B}"/>
              </a:ext>
            </a:extLst>
          </p:cNvPr>
          <p:cNvSpPr/>
          <p:nvPr/>
        </p:nvSpPr>
        <p:spPr>
          <a:xfrm>
            <a:off x="11521440" y="2904565"/>
            <a:ext cx="670560" cy="1089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9E8108A-F9CA-467D-B705-24F135289413}"/>
              </a:ext>
            </a:extLst>
          </p:cNvPr>
          <p:cNvSpPr txBox="1"/>
          <p:nvPr/>
        </p:nvSpPr>
        <p:spPr>
          <a:xfrm>
            <a:off x="9862205" y="2234068"/>
            <a:ext cx="23391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再點選「檢視」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2CF96A9A-293F-4116-98EA-1BAF5139A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304" y="3985350"/>
            <a:ext cx="4667901" cy="212437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38F51441-F9D7-47F9-AAF3-F26264A2A308}"/>
              </a:ext>
            </a:extLst>
          </p:cNvPr>
          <p:cNvSpPr/>
          <p:nvPr/>
        </p:nvSpPr>
        <p:spPr>
          <a:xfrm>
            <a:off x="4284309" y="4289018"/>
            <a:ext cx="3859229" cy="1342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E5A68B51-6621-4764-9033-2868B5A8D013}"/>
              </a:ext>
            </a:extLst>
          </p:cNvPr>
          <p:cNvSpPr txBox="1"/>
          <p:nvPr/>
        </p:nvSpPr>
        <p:spPr>
          <a:xfrm>
            <a:off x="6057061" y="5704138"/>
            <a:ext cx="252754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上傳「補送附件」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AFA36D32-BFC0-42EC-9D4B-EA88DF21777A}"/>
              </a:ext>
            </a:extLst>
          </p:cNvPr>
          <p:cNvSpPr txBox="1"/>
          <p:nvPr/>
        </p:nvSpPr>
        <p:spPr>
          <a:xfrm>
            <a:off x="2246408" y="1950116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「送審文件匣」選擇補送案件，再點選「檢視」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347F5EC4-EFD0-4BEC-A3B4-D769DD17F5DC}"/>
              </a:ext>
            </a:extLst>
          </p:cNvPr>
          <p:cNvSpPr txBox="1"/>
          <p:nvPr/>
        </p:nvSpPr>
        <p:spPr>
          <a:xfrm>
            <a:off x="2312894" y="1959777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「附件上傳」欄位，上傳「補送附件」</a:t>
            </a:r>
          </a:p>
        </p:txBody>
      </p:sp>
    </p:spTree>
    <p:extLst>
      <p:ext uri="{BB962C8B-B14F-4D97-AF65-F5344CB8AC3E}">
        <p14:creationId xmlns:p14="http://schemas.microsoft.com/office/powerpoint/2010/main" val="13048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1" grpId="0" animBg="1"/>
      <p:bldP spid="9" grpId="0" animBg="1"/>
      <p:bldP spid="15" grpId="0" animBg="1"/>
      <p:bldP spid="16" grpId="0" animBg="1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8F29E8-7955-4FC3-A28D-0A93B63A1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/>
              <a:t>3.</a:t>
            </a:r>
            <a:r>
              <a:rPr lang="zh-TW" altLang="en-US" dirty="0"/>
              <a:t>教務處排代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12C4111-AF11-49B3-971B-F149FB09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88" y="4050833"/>
            <a:ext cx="9886278" cy="1096899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公假、婚假、娩假、喪假、產前假、</a:t>
            </a:r>
            <a:r>
              <a:rPr lang="en-US" altLang="zh-TW" sz="3200" dirty="0"/>
              <a:t>3</a:t>
            </a:r>
            <a:r>
              <a:rPr lang="zh-TW" altLang="en-US" sz="3200" dirty="0"/>
              <a:t>日以上病假</a:t>
            </a:r>
            <a:r>
              <a:rPr lang="en-US" altLang="zh-TW" sz="3200" dirty="0"/>
              <a:t>…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5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B0FCCACD-FB79-4141-8BED-70B79068DEDC}"/>
              </a:ext>
            </a:extLst>
          </p:cNvPr>
          <p:cNvGrpSpPr/>
          <p:nvPr/>
        </p:nvGrpSpPr>
        <p:grpSpPr>
          <a:xfrm>
            <a:off x="524322" y="2109872"/>
            <a:ext cx="10980402" cy="4719484"/>
            <a:chOff x="524322" y="2109872"/>
            <a:chExt cx="10980402" cy="4719484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E1EA50E2-3767-4076-ACF5-9BB30418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322" y="2109872"/>
              <a:ext cx="10980402" cy="4719484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3B613BBD-358E-4E13-9DC8-DD65CD950A09}"/>
                </a:ext>
              </a:extLst>
            </p:cNvPr>
            <p:cNvSpPr/>
            <p:nvPr/>
          </p:nvSpPr>
          <p:spPr>
            <a:xfrm>
              <a:off x="2146205" y="3160898"/>
              <a:ext cx="1210181" cy="3732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C53D579C-53E4-42AB-8E18-346EDD7D32D3}"/>
                </a:ext>
              </a:extLst>
            </p:cNvPr>
            <p:cNvSpPr/>
            <p:nvPr/>
          </p:nvSpPr>
          <p:spPr>
            <a:xfrm>
              <a:off x="7625436" y="3344822"/>
              <a:ext cx="507346" cy="1893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A5B4AB-3615-4551-ABBB-1E121697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44"/>
            <a:ext cx="12192000" cy="1629254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/>
              <a:t>教務處排代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tx1"/>
                </a:solidFill>
              </a:rPr>
              <a:t>公假、婚假、娩假、喪假、產前假、</a:t>
            </a:r>
            <a:r>
              <a:rPr lang="en-US" altLang="zh-TW" b="1" dirty="0">
                <a:solidFill>
                  <a:schemeClr val="tx1"/>
                </a:solidFill>
              </a:rPr>
              <a:t>3</a:t>
            </a:r>
            <a:r>
              <a:rPr lang="zh-TW" altLang="en-US" b="1" dirty="0">
                <a:solidFill>
                  <a:schemeClr val="tx1"/>
                </a:solidFill>
              </a:rPr>
              <a:t>日以上病假</a:t>
            </a:r>
            <a:r>
              <a:rPr lang="en-US" altLang="zh-TW" b="1" dirty="0">
                <a:solidFill>
                  <a:schemeClr val="tx1"/>
                </a:solidFill>
              </a:rPr>
              <a:t>…</a:t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en-US" altLang="zh-TW" sz="3100" b="1" dirty="0">
                <a:solidFill>
                  <a:schemeClr val="tx1"/>
                </a:solidFill>
              </a:rPr>
              <a:t>(</a:t>
            </a:r>
            <a:r>
              <a:rPr lang="zh-TW" altLang="en-US" sz="3100" b="1" dirty="0">
                <a:solidFill>
                  <a:schemeClr val="tx1"/>
                </a:solidFill>
              </a:rPr>
              <a:t>請備妥公文、簽呈、訃聞、媽媽手冊或醫生證明等相關證明文件，並上傳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054F15B-1125-4DE8-AE7C-471939C1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462"/>
            <a:ext cx="921416" cy="401739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/>
              <a:t>Step 1</a:t>
            </a:r>
            <a:r>
              <a:rPr lang="zh-TW" altLang="en-US" dirty="0"/>
              <a:t>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D093474-DA52-4096-A1E1-A00BAB33772A}"/>
              </a:ext>
            </a:extLst>
          </p:cNvPr>
          <p:cNvSpPr/>
          <p:nvPr/>
        </p:nvSpPr>
        <p:spPr>
          <a:xfrm>
            <a:off x="7057015" y="4167293"/>
            <a:ext cx="2495775" cy="837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9E8108A-F9CA-467D-B705-24F135289413}"/>
              </a:ext>
            </a:extLst>
          </p:cNvPr>
          <p:cNvSpPr txBox="1"/>
          <p:nvPr/>
        </p:nvSpPr>
        <p:spPr>
          <a:xfrm>
            <a:off x="8934303" y="3713741"/>
            <a:ext cx="172354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填入請假事由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501CC32C-4A93-47C6-8412-33A5A46232BC}"/>
              </a:ext>
            </a:extLst>
          </p:cNvPr>
          <p:cNvSpPr txBox="1"/>
          <p:nvPr/>
        </p:nvSpPr>
        <p:spPr>
          <a:xfrm>
            <a:off x="1652540" y="1672216"/>
            <a:ext cx="851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點選「請假單」，以公假為例，填妥相關資訊，並</a:t>
            </a:r>
            <a:r>
              <a:rPr lang="zh-TW" altLang="en-US" sz="2400" b="1" dirty="0">
                <a:solidFill>
                  <a:srgbClr val="FF0000"/>
                </a:solidFill>
              </a:rPr>
              <a:t>上傳證明文件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附件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E255DE3A-3150-42F3-A664-FC738ECE42A7}"/>
              </a:ext>
            </a:extLst>
          </p:cNvPr>
          <p:cNvSpPr txBox="1"/>
          <p:nvPr/>
        </p:nvSpPr>
        <p:spPr>
          <a:xfrm>
            <a:off x="5061046" y="5928422"/>
            <a:ext cx="639645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請上傳相關證明文件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公文、簽呈、訃聞、媽媽手冊</a:t>
            </a:r>
            <a:r>
              <a:rPr lang="en-US" altLang="zh-TW" sz="2000" b="1" dirty="0"/>
              <a:t>…</a:t>
            </a:r>
            <a:r>
              <a:rPr lang="zh-TW" altLang="en-US" sz="2000" b="1" dirty="0"/>
              <a:t>等</a:t>
            </a:r>
            <a:r>
              <a:rPr lang="en-US" altLang="zh-TW" sz="2000" b="1" dirty="0"/>
              <a:t>)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2AC51C7A-8F13-41C3-BB97-E7E486A6A6B5}"/>
              </a:ext>
            </a:extLst>
          </p:cNvPr>
          <p:cNvSpPr/>
          <p:nvPr/>
        </p:nvSpPr>
        <p:spPr>
          <a:xfrm>
            <a:off x="1173371" y="4796427"/>
            <a:ext cx="3344841" cy="400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04150C7C-A3DB-42B5-9FEB-E723F2B07E89}"/>
              </a:ext>
            </a:extLst>
          </p:cNvPr>
          <p:cNvSpPr txBox="1"/>
          <p:nvPr/>
        </p:nvSpPr>
        <p:spPr>
          <a:xfrm>
            <a:off x="429930" y="3918086"/>
            <a:ext cx="518556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※</a:t>
            </a:r>
            <a:r>
              <a:rPr lang="zh-TW" altLang="en-US" sz="2400" b="1" dirty="0"/>
              <a:t>教務處排代之課務</a:t>
            </a:r>
            <a:endParaRPr lang="en-US" altLang="zh-TW" sz="2400" b="1" dirty="0"/>
          </a:p>
          <a:p>
            <a:r>
              <a:rPr lang="en-US" altLang="zh-TW" sz="2400" b="1" dirty="0"/>
              <a:t>※</a:t>
            </a:r>
            <a:r>
              <a:rPr lang="zh-TW" altLang="en-US" sz="2400" b="1" dirty="0"/>
              <a:t>仍須於「有無課務欄位」點選「是」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7F083239-B00C-4F61-B9E6-28F8B81C5BBF}"/>
              </a:ext>
            </a:extLst>
          </p:cNvPr>
          <p:cNvSpPr/>
          <p:nvPr/>
        </p:nvSpPr>
        <p:spPr>
          <a:xfrm>
            <a:off x="1516827" y="5248401"/>
            <a:ext cx="1387737" cy="400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7BED8F3A-6414-42AE-B745-CAA76FC6B8E6}"/>
              </a:ext>
            </a:extLst>
          </p:cNvPr>
          <p:cNvSpPr txBox="1"/>
          <p:nvPr/>
        </p:nvSpPr>
        <p:spPr>
          <a:xfrm>
            <a:off x="734498" y="5695183"/>
            <a:ext cx="30874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附件說明，請選「如附檔」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xmlns="" id="{6FB46D6A-6F84-4DCC-9E0E-E429473BF5E7}"/>
              </a:ext>
            </a:extLst>
          </p:cNvPr>
          <p:cNvSpPr/>
          <p:nvPr/>
        </p:nvSpPr>
        <p:spPr>
          <a:xfrm>
            <a:off x="5228216" y="5340020"/>
            <a:ext cx="1516829" cy="30849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11AF39A4-885A-44B1-9F24-B258C73F76D8}"/>
              </a:ext>
            </a:extLst>
          </p:cNvPr>
          <p:cNvSpPr/>
          <p:nvPr/>
        </p:nvSpPr>
        <p:spPr>
          <a:xfrm>
            <a:off x="7057015" y="5058266"/>
            <a:ext cx="2495775" cy="837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261E8DF9-65EB-4244-8A11-0CEA83DE3761}"/>
              </a:ext>
            </a:extLst>
          </p:cNvPr>
          <p:cNvSpPr txBox="1"/>
          <p:nvPr/>
        </p:nvSpPr>
        <p:spPr>
          <a:xfrm>
            <a:off x="2898790" y="6329472"/>
            <a:ext cx="656793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※</a:t>
            </a:r>
            <a:r>
              <a:rPr lang="zh-TW" altLang="en-US" sz="2800" b="1" dirty="0"/>
              <a:t>教務處排代之課務，無須上傳調代課單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9648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7" grpId="0" animBg="1"/>
      <p:bldP spid="20" grpId="0" animBg="1"/>
      <p:bldP spid="21" grpId="0" animBg="1"/>
      <p:bldP spid="22" grpId="0" animBg="1"/>
      <p:bldP spid="23" grpId="0" animBg="1"/>
      <p:bldP spid="14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656</Words>
  <Application>Microsoft Office PowerPoint</Application>
  <PresentationFormat>寬螢幕</PresentationFormat>
  <Paragraphs>74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Trebuchet MS</vt:lpstr>
      <vt:lpstr>Wingdings 2</vt:lpstr>
      <vt:lpstr>Wingdings 3</vt:lpstr>
      <vt:lpstr>多面向</vt:lpstr>
      <vt:lpstr>線上差勤系統</vt:lpstr>
      <vt:lpstr>1.課務自理</vt:lpstr>
      <vt:lpstr>課務自理 事假、病假、補休、公假、差假…等</vt:lpstr>
      <vt:lpstr>課務自理 事假、病假、補休、公假、差假…等</vt:lpstr>
      <vt:lpstr>2.課務自理</vt:lpstr>
      <vt:lpstr>課務自理 事假、病假、補休、公假、差假…等</vt:lpstr>
      <vt:lpstr>課務自理 事假、病假、補休、公假、差假…等</vt:lpstr>
      <vt:lpstr>3.教務處排代</vt:lpstr>
      <vt:lpstr>教務處排代 公假、婚假、娩假、喪假、產前假、3日以上病假… (請備妥公文、簽呈、訃聞、媽媽手冊或醫生證明等相關證明文件，並上傳</vt:lpstr>
      <vt:lpstr>小結</vt:lpstr>
      <vt:lpstr>小結 重要提醒</vt:lpstr>
      <vt:lpstr>小結 特殊提醒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線上差勤系統</dc:title>
  <dc:creator>User</dc:creator>
  <cp:lastModifiedBy>User</cp:lastModifiedBy>
  <cp:revision>27</cp:revision>
  <dcterms:created xsi:type="dcterms:W3CDTF">2020-04-28T05:55:17Z</dcterms:created>
  <dcterms:modified xsi:type="dcterms:W3CDTF">2020-05-29T09:10:49Z</dcterms:modified>
</cp:coreProperties>
</file>