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8" r:id="rId3"/>
    <p:sldId id="425" r:id="rId4"/>
    <p:sldId id="341" r:id="rId5"/>
    <p:sldId id="424" r:id="rId6"/>
    <p:sldId id="261" r:id="rId7"/>
    <p:sldId id="401" r:id="rId8"/>
    <p:sldId id="427" r:id="rId9"/>
    <p:sldId id="430" r:id="rId10"/>
    <p:sldId id="431" r:id="rId11"/>
    <p:sldId id="264" r:id="rId12"/>
    <p:sldId id="305" r:id="rId13"/>
    <p:sldId id="347" r:id="rId14"/>
    <p:sldId id="314" r:id="rId15"/>
    <p:sldId id="404" r:id="rId16"/>
    <p:sldId id="377" r:id="rId17"/>
    <p:sldId id="403" r:id="rId18"/>
    <p:sldId id="405" r:id="rId19"/>
    <p:sldId id="406" r:id="rId20"/>
    <p:sldId id="378" r:id="rId21"/>
    <p:sldId id="412" r:id="rId22"/>
    <p:sldId id="379" r:id="rId23"/>
    <p:sldId id="380" r:id="rId24"/>
    <p:sldId id="319" r:id="rId25"/>
    <p:sldId id="407" r:id="rId26"/>
    <p:sldId id="426" r:id="rId27"/>
    <p:sldId id="411" r:id="rId28"/>
    <p:sldId id="410" r:id="rId29"/>
    <p:sldId id="321" r:id="rId30"/>
    <p:sldId id="323" r:id="rId31"/>
    <p:sldId id="385" r:id="rId32"/>
    <p:sldId id="343" r:id="rId33"/>
    <p:sldId id="327" r:id="rId34"/>
    <p:sldId id="344" r:id="rId35"/>
    <p:sldId id="413" r:id="rId36"/>
    <p:sldId id="387" r:id="rId37"/>
    <p:sldId id="381" r:id="rId38"/>
    <p:sldId id="394" r:id="rId39"/>
    <p:sldId id="395" r:id="rId40"/>
    <p:sldId id="396" r:id="rId41"/>
    <p:sldId id="397" r:id="rId42"/>
    <p:sldId id="376" r:id="rId43"/>
    <p:sldId id="383" r:id="rId44"/>
    <p:sldId id="415" r:id="rId45"/>
    <p:sldId id="432" r:id="rId46"/>
    <p:sldId id="434" r:id="rId47"/>
    <p:sldId id="435" r:id="rId48"/>
    <p:sldId id="436" r:id="rId49"/>
    <p:sldId id="437" r:id="rId50"/>
    <p:sldId id="438" r:id="rId51"/>
    <p:sldId id="439" r:id="rId52"/>
    <p:sldId id="440" r:id="rId53"/>
    <p:sldId id="441" r:id="rId54"/>
    <p:sldId id="442" r:id="rId55"/>
    <p:sldId id="443" r:id="rId56"/>
    <p:sldId id="444" r:id="rId57"/>
    <p:sldId id="445" r:id="rId58"/>
    <p:sldId id="414" r:id="rId59"/>
    <p:sldId id="416" r:id="rId60"/>
    <p:sldId id="364" r:id="rId61"/>
    <p:sldId id="386" r:id="rId62"/>
    <p:sldId id="366" r:id="rId63"/>
    <p:sldId id="367" r:id="rId64"/>
    <p:sldId id="363" r:id="rId65"/>
    <p:sldId id="351" r:id="rId66"/>
    <p:sldId id="355" r:id="rId67"/>
    <p:sldId id="419" r:id="rId68"/>
    <p:sldId id="417" r:id="rId69"/>
    <p:sldId id="428" r:id="rId70"/>
    <p:sldId id="368" r:id="rId71"/>
    <p:sldId id="389" r:id="rId72"/>
    <p:sldId id="372" r:id="rId73"/>
    <p:sldId id="420" r:id="rId74"/>
    <p:sldId id="418" r:id="rId75"/>
    <p:sldId id="429" r:id="rId76"/>
    <p:sldId id="388" r:id="rId77"/>
    <p:sldId id="390" r:id="rId78"/>
    <p:sldId id="373" r:id="rId79"/>
    <p:sldId id="421" r:id="rId80"/>
    <p:sldId id="331" r:id="rId81"/>
    <p:sldId id="329" r:id="rId82"/>
    <p:sldId id="333" r:id="rId83"/>
    <p:sldId id="384" r:id="rId8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87636" autoAdjust="0"/>
  </p:normalViewPr>
  <p:slideViewPr>
    <p:cSldViewPr>
      <p:cViewPr varScale="1">
        <p:scale>
          <a:sx n="63" d="100"/>
          <a:sy n="63" d="100"/>
        </p:scale>
        <p:origin x="15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379A4-6E26-4104-A39E-9198AEFF1900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AA95B-93FB-48F4-85B9-AB5D694FCA4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2178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27A3F-6732-4FD8-8BB6-F286E2032CE3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FEBD2-3395-4827-A3D2-D064B99C1E6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111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13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998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&lt;POWERCLICK&gt;&lt;QUESTYPE&gt;QUIZ&lt;/QUESTYPE&gt;&lt;ANSTYPE&gt;SINGLEANSWER&lt;/ANSTYPE&gt;&lt;TIME&gt;120&lt;/TIME&gt;&lt;DIFFICULTY&gt;3&lt;/DIFFICULTY&gt;&lt;OPTION&gt;4&lt;/OPTION&gt;&lt;POINT&gt;0&lt;/POINT&gt;&lt;ANSWER&gt;1&lt;/ANSWER&gt;&lt;/POWERCLICK&gt;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9249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&lt;POWERCLICK&gt;&lt;QUESTYPE&gt;QUIZ&lt;/QUESTYPE&gt;&lt;ANSTYPE&gt;SINGLEANSWER&lt;/ANSTYPE&gt;&lt;TIME&gt;120&lt;/TIME&gt;&lt;DIFFICULTY&gt;3&lt;/DIFFICULTY&gt;&lt;OPTION&gt;4&lt;/OPTION&gt;&lt;POINT&gt;0&lt;/POINT&gt;&lt;ANSWER&gt;4&lt;/ANSWER&gt;&lt;/POWERCLICK&gt;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24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25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&lt;POWERCLICK&gt;&lt;QUESTYPE&gt;COMPETITION&lt;/QUESTYPE&gt;&lt;ANSTYPE&gt;NOWANSER&lt;/ANSTYPE&gt;&lt;TIME&gt;60&lt;/TIME&gt;&lt;DIFFICULTY&gt;3&lt;/DIFFICULTY&gt;&lt;OPTION&gt;4&lt;/OPTION&gt;&lt;POINT&gt;10&lt;/POINT&gt;&lt;ANSWER&gt;4&lt;/ANSWER&gt;&lt;/POWERCLICK&gt;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5063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29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139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&lt;POWERCLICK&gt;&lt;QUESTYPE&gt;QUIZ&lt;/QUESTYPE&gt;&lt;ANSTYPE&gt;SINGLEANSWER&lt;/ANSTYPE&gt;&lt;TIME&gt;60&lt;/TIME&gt;&lt;DIFFICULTY&gt;3&lt;/DIFFICULTY&gt;&lt;OPTION&gt;4&lt;/OPTION&gt;&lt;POINT&gt;0&lt;/POINT&gt;&lt;ANSWER&gt;3&lt;/ANSWER&gt;&lt;/POWERCLICK&gt;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2EC9A-9531-4E38-94BD-88E75F0F0F42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7013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7320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0136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746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0862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46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1522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47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87118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2339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7576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215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6343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51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645839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12014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1572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05924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94692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23355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15850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58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9D1B1-AF8B-4908-8ED8-5E24D53DAFE5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601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9D1B1-AF8B-4908-8ED8-5E24D53DAFE5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47230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68770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8237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&lt;POWERCLICK&gt;&lt;QUESTYPE&gt;QUIZ&lt;/QUESTYPE&gt;&lt;ANSTYPE&gt;SINGLEANSWER&lt;/ANSTYPE&gt;&lt;TIME&gt;60&lt;/TIME&gt;&lt;DIFFICULTY&gt;3&lt;/DIFFICULTY&gt;&lt;OPTION&gt;4&lt;/OPTION&gt;&lt;POINT&gt;0&lt;/POINT&gt;&lt;ANSWER&gt;2&lt;/ANSWER&gt;&lt;/POWERCLICK&gt;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65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72561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68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0513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29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74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5022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5140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179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79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72593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80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81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82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441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548021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BD2-3395-4827-A3D2-D064B99C1E6F}" type="slidenum">
              <a:rPr lang="zh-TW" altLang="en-US" smtClean="0"/>
              <a:pPr/>
              <a:t>83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098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C780-0EB7-44AF-B0B2-2E4C51B8BF2F}" type="slidenum">
              <a:rPr lang="zh-TW" altLang="en-US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5983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標題及物件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5414" y="413791"/>
            <a:ext cx="8233172" cy="1143001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 anchor="ctr"/>
          <a:lstStyle>
            <a:lvl1pPr algn="ctr" defTabSz="1295400">
              <a:defRPr sz="4200" b="0">
                <a:uFill>
                  <a:solidFill/>
                </a:u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Title Text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/>
          <a:lstStyle>
            <a:lvl1pPr marL="233795" indent="-233795" defTabSz="12954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buChar char="•"/>
              <a:defRPr sz="30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652713" indent="-195513" defTabSz="12954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26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062317" indent="-147917" defTabSz="12954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22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518557" indent="-146957" defTabSz="1295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18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1975757" indent="-146957" defTabSz="1295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1800" b="0">
                <a:solidFill>
                  <a:srgbClr val="000000"/>
                </a:solidFill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Four</a:t>
            </a:r>
          </a:p>
          <a:p>
            <a:pPr lvl="4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xfrm>
            <a:off x="8478912" y="6496546"/>
            <a:ext cx="207889" cy="218679"/>
          </a:xfrm>
          <a:prstGeom prst="rect">
            <a:avLst/>
          </a:prstGeom>
          <a:ln w="3175">
            <a:round/>
          </a:ln>
        </p:spPr>
        <p:txBody>
          <a:bodyPr wrap="none" lIns="26789" tIns="26789" rIns="26789" bIns="26789" anchor="ctr"/>
          <a:lstStyle>
            <a:lvl1pPr defTabSz="1295400"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4844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8" name="Rectangle 2"/>
          <p:cNvSpPr>
            <a:spLocks/>
          </p:cNvSpPr>
          <p:nvPr userDrawn="1"/>
        </p:nvSpPr>
        <p:spPr bwMode="auto">
          <a:xfrm>
            <a:off x="0" y="1279525"/>
            <a:ext cx="546100" cy="228600"/>
          </a:xfrm>
          <a:prstGeom prst="rect">
            <a:avLst/>
          </a:prstGeom>
          <a:solidFill>
            <a:srgbClr val="DD8047"/>
          </a:solidFill>
          <a:ln w="508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9" name="Rectangle 3"/>
          <p:cNvSpPr>
            <a:spLocks/>
          </p:cNvSpPr>
          <p:nvPr userDrawn="1"/>
        </p:nvSpPr>
        <p:spPr bwMode="auto">
          <a:xfrm>
            <a:off x="590550" y="1279525"/>
            <a:ext cx="8566150" cy="228600"/>
          </a:xfrm>
          <a:prstGeom prst="rect">
            <a:avLst/>
          </a:prstGeom>
          <a:solidFill>
            <a:srgbClr val="94B6D2"/>
          </a:solidFill>
          <a:ln w="508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0" name="Text Box 4"/>
          <p:cNvSpPr txBox="1">
            <a:spLocks noChangeArrowheads="1"/>
          </p:cNvSpPr>
          <p:nvPr userDrawn="1"/>
        </p:nvSpPr>
        <p:spPr bwMode="auto">
          <a:xfrm>
            <a:off x="123825" y="1249363"/>
            <a:ext cx="284163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fld id="{F3C68C10-DA31-4961-AFAD-F8A12185C4CF}" type="slidenum">
              <a:rPr lang="en-US" altLang="zh-TW" sz="1400">
                <a:solidFill>
                  <a:srgbClr val="FFFFFF"/>
                </a:solidFill>
                <a:latin typeface="Tw Cen MT" pitchFamily="34" charset="0"/>
                <a:ea typeface="新細明體" pitchFamily="18" charset="-120"/>
                <a:sym typeface="Tw Cen MT" pitchFamily="34" charset="0"/>
              </a:rPr>
              <a:pPr/>
              <a:t>‹#›</a:t>
            </a:fld>
            <a:endParaRPr lang="en-US" altLang="zh-TW" sz="1400" dirty="0">
              <a:solidFill>
                <a:srgbClr val="FFFFFF"/>
              </a:solidFill>
              <a:latin typeface="Tw Cen MT" pitchFamily="34" charset="0"/>
              <a:ea typeface="新細明體" pitchFamily="18" charset="-120"/>
              <a:sym typeface="Tw Cen MT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01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214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公司共用圖檔與DM\產品圖\HiTeach使用手冊封面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0"/>
            <a:ext cx="6397625" cy="4721225"/>
          </a:xfrm>
          <a:prstGeom prst="rect">
            <a:avLst/>
          </a:prstGeom>
          <a:noFill/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003029"/>
            <a:ext cx="77724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2017/10/11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68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0912" y="221399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TEAM Model</a:t>
            </a: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智慧教室</a:t>
            </a:r>
            <a:b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</a:b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  <a:sym typeface="微軟正黑體" charset="0"/>
              </a:rPr>
              <a:t>快速上手</a:t>
            </a:r>
            <a:endParaRPr lang="zh-TW" altLang="en-US" sz="4500" dirty="0"/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2177480" y="5631631"/>
            <a:ext cx="478904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臺灣科技領導與教學科技發展協會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 descr="\\192.168.1.2\Habook\公司共用圖檔與DM\03 TEAM Model 圓環\TEAM Model圓環-繁體\TEAM圓環圖_繁體版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4" y="-61130"/>
            <a:ext cx="2626034" cy="26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192.168.1.2\Habook\公司共用圖檔與DM\01 LOGO\HABOOK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55" y="44195"/>
            <a:ext cx="946957" cy="9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habook\公司共用圖檔與DM\03 TEAM Model 圓環\醍摩豆TEAM Model-繁體\醍摩豆-LOGO-t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4" y="-61130"/>
            <a:ext cx="2628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全班分組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455414" y="1495799"/>
            <a:ext cx="8233172" cy="45259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+mj-ea"/>
                <a:ea typeface="+mj-ea"/>
              </a:rPr>
              <a:t>工具→群組設置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使用拖拉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>
                <a:latin typeface="+mj-ea"/>
                <a:ea typeface="+mj-ea"/>
              </a:rPr>
              <a:t>、更改性別</a:t>
            </a:r>
            <a:endParaRPr lang="en-US" altLang="zh-CN" dirty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10</a:t>
            </a:fld>
            <a:endParaRPr lang="en-US" altLang="zh-TW" dirty="0"/>
          </a:p>
        </p:txBody>
      </p:sp>
      <p:pic>
        <p:nvPicPr>
          <p:cNvPr id="5" name="圖片 4" descr="群組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77" y="2353664"/>
            <a:ext cx="5958845" cy="41428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92577" y="2708920"/>
            <a:ext cx="603159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4761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開啟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HiTeach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43608" y="436510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按兩下圖示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148064" y="4365104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選擇模式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148064" y="285293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</a:rPr>
              <a:t>互動模式</a:t>
            </a:r>
          </a:p>
        </p:txBody>
      </p:sp>
      <p:pic>
        <p:nvPicPr>
          <p:cNvPr id="8" name="Picture 2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78" y="2424057"/>
            <a:ext cx="16038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互動模式</a:t>
            </a:r>
          </a:p>
        </p:txBody>
      </p:sp>
      <p:pic>
        <p:nvPicPr>
          <p:cNvPr id="2050" name="Picture 2" descr="C:\Users\user-pc\Desktop\未命名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239" y="1398"/>
            <a:ext cx="9071521" cy="6812071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2699792" y="4941168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339752" y="234888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195736" y="548680"/>
            <a:ext cx="3096344" cy="18722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076056" y="0"/>
            <a:ext cx="2808312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3.</a:t>
            </a:r>
            <a:r>
              <a:rPr lang="zh-TW" altLang="en-US" sz="4000" b="1" dirty="0">
                <a:solidFill>
                  <a:srgbClr val="FF0000"/>
                </a:solidFill>
              </a:rPr>
              <a:t>開始上課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635896" y="5661248"/>
            <a:ext cx="3096344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(2.</a:t>
            </a:r>
            <a:r>
              <a:rPr lang="zh-TW" altLang="en-US" sz="4000" b="1" dirty="0">
                <a:solidFill>
                  <a:srgbClr val="FF0000"/>
                </a:solidFill>
              </a:rPr>
              <a:t>選擇教材</a:t>
            </a:r>
            <a:r>
              <a:rPr lang="en-US" altLang="zh-TW" sz="4000" b="1" dirty="0">
                <a:solidFill>
                  <a:srgbClr val="FF0000"/>
                </a:solidFill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47864" y="2852936"/>
            <a:ext cx="2736304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1.</a:t>
            </a:r>
            <a:r>
              <a:rPr lang="zh-TW" altLang="en-US" sz="4000" b="1" dirty="0">
                <a:solidFill>
                  <a:srgbClr val="FF0000"/>
                </a:solidFill>
              </a:rPr>
              <a:t>選擇班級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HiTeach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13</a:t>
            </a:fld>
            <a:endParaRPr lang="en-US" altLang="zh-TW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971600" y="3140968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頁面清單、編題設定、素材庫</a:t>
            </a:r>
          </a:p>
        </p:txBody>
      </p:sp>
      <p:sp>
        <p:nvSpPr>
          <p:cNvPr id="13" name="Right Arrow 2"/>
          <p:cNvSpPr/>
          <p:nvPr/>
        </p:nvSpPr>
        <p:spPr>
          <a:xfrm rot="10800000">
            <a:off x="251520" y="3429000"/>
            <a:ext cx="720080" cy="43204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156617" y="3286725"/>
            <a:ext cx="183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工具列</a:t>
            </a:r>
          </a:p>
        </p:txBody>
      </p:sp>
      <p:sp>
        <p:nvSpPr>
          <p:cNvPr id="15" name="Right Arrow 2"/>
          <p:cNvSpPr/>
          <p:nvPr/>
        </p:nvSpPr>
        <p:spPr>
          <a:xfrm>
            <a:off x="7989459" y="3410022"/>
            <a:ext cx="791745" cy="39973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>
            <a:off x="4427984" y="5438258"/>
            <a:ext cx="576064" cy="648072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23728" y="465313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電子書包主頁功能表列</a:t>
            </a:r>
          </a:p>
        </p:txBody>
      </p:sp>
    </p:spTree>
    <p:extLst>
      <p:ext uri="{BB962C8B-B14F-4D97-AF65-F5344CB8AC3E}">
        <p14:creationId xmlns:p14="http://schemas.microsoft.com/office/powerpoint/2010/main" val="36819135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教學輔具連線狀態判讀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987968" y="2278008"/>
            <a:ext cx="3332162" cy="64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/>
              <a:t>綠色：已連線</a:t>
            </a: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987047" y="4509512"/>
            <a:ext cx="3333083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3600" dirty="0"/>
              <a:t>橘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色：</a:t>
            </a:r>
            <a:r>
              <a:rPr lang="zh-TW" altLang="en-US" sz="3600" b="1" dirty="0">
                <a:solidFill>
                  <a:srgbClr val="FF0000"/>
                </a:solidFill>
              </a:rPr>
              <a:t>未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連線</a:t>
            </a: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709471" y="3441968"/>
            <a:ext cx="230425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實物提示機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5744066" y="3429392"/>
            <a:ext cx="30243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IRS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即時反饋系統</a:t>
            </a:r>
          </a:p>
        </p:txBody>
      </p:sp>
      <p:pic>
        <p:nvPicPr>
          <p:cNvPr id="13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77" y="1851031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192.168.0.218\train\Images\HiTeach_icon\Hiteach 2 ICON\IRS_unlink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33" y="422148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1" y="1859807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latin typeface="+mn-ea"/>
                <a:ea typeface="+mn-ea"/>
              </a:rPr>
              <a:t>IRS</a:t>
            </a:r>
            <a:r>
              <a:rPr lang="zh-TW" altLang="en-US" b="1" dirty="0">
                <a:latin typeface="+mn-ea"/>
                <a:ea typeface="+mn-ea"/>
              </a:rPr>
              <a:t>接收器連線設定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 bwMode="auto">
          <a:xfrm>
            <a:off x="-57778" y="2170828"/>
            <a:ext cx="3981706" cy="33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20907" y="579045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n-ea"/>
              </a:rPr>
              <a:t>1.</a:t>
            </a:r>
            <a:r>
              <a:rPr lang="zh-TW" altLang="en-US" sz="2400" dirty="0">
                <a:latin typeface="+mn-ea"/>
              </a:rPr>
              <a:t>開啟</a:t>
            </a:r>
            <a:r>
              <a:rPr lang="en-US" altLang="zh-TW" sz="2400" dirty="0">
                <a:latin typeface="+mn-ea"/>
              </a:rPr>
              <a:t>IRS</a:t>
            </a:r>
            <a:r>
              <a:rPr lang="zh-TW" altLang="en-US" sz="2400" dirty="0">
                <a:latin typeface="+mn-ea"/>
              </a:rPr>
              <a:t>裝置設定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540268" y="577564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n-ea"/>
              </a:rPr>
              <a:t>2.</a:t>
            </a:r>
            <a:r>
              <a:rPr lang="zh-TW" altLang="en-US" sz="2400" dirty="0">
                <a:latin typeface="+mn-ea"/>
              </a:rPr>
              <a:t>連接</a:t>
            </a:r>
            <a:r>
              <a:rPr lang="en-US" altLang="zh-TW" sz="2400" dirty="0">
                <a:latin typeface="+mn-ea"/>
              </a:rPr>
              <a:t>IRS</a:t>
            </a:r>
            <a:r>
              <a:rPr lang="zh-TW" altLang="en-US" sz="2400" dirty="0">
                <a:latin typeface="+mn-ea"/>
              </a:rPr>
              <a:t>接收器</a:t>
            </a:r>
          </a:p>
        </p:txBody>
      </p:sp>
      <p:sp>
        <p:nvSpPr>
          <p:cNvPr id="8" name="橢圓 7"/>
          <p:cNvSpPr/>
          <p:nvPr/>
        </p:nvSpPr>
        <p:spPr>
          <a:xfrm>
            <a:off x="851992" y="5033646"/>
            <a:ext cx="2437510" cy="581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3965456" y="3859277"/>
            <a:ext cx="544815" cy="433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45" y="2223864"/>
            <a:ext cx="4507139" cy="33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4572000" y="2564904"/>
            <a:ext cx="829051" cy="629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83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下列何者是啟動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HiTeach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的圖示？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219994" y="1529680"/>
            <a:ext cx="1047750" cy="44196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1.</a:t>
            </a:r>
          </a:p>
          <a:p>
            <a:pPr marL="514350" indent="-514350">
              <a:lnSpc>
                <a:spcPct val="200000"/>
              </a:lnSpc>
              <a:buNone/>
            </a:pPr>
            <a:endParaRPr lang="en-US" altLang="zh-TW" dirty="0">
              <a:latin typeface="+mn-ea"/>
            </a:endParaRPr>
          </a:p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2.</a:t>
            </a:r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4788024" y="1528192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1026" name="Picture 2" descr="\\192.168.0.218\train\Images\HiTeach_icon\Hiteach 2 ICON\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3" y="4203248"/>
            <a:ext cx="1476225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72" y="196055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72" y="4131240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48" y="1960550"/>
            <a:ext cx="16038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0811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650132" y="1600200"/>
            <a:ext cx="6018212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  <a:r>
              <a:rPr lang="en-US" altLang="zh-TW" sz="4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HiTeach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選擇教學班級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選擇上課教材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進入互動模式</a:t>
            </a:r>
          </a:p>
        </p:txBody>
      </p:sp>
    </p:spTree>
    <p:extLst>
      <p:ext uri="{BB962C8B-B14F-4D97-AF65-F5344CB8AC3E}">
        <p14:creationId xmlns:p14="http://schemas.microsoft.com/office/powerpoint/2010/main" val="32625774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5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HiTeach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 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常用功能</a:t>
            </a:r>
          </a:p>
        </p:txBody>
      </p:sp>
    </p:spTree>
    <p:extLst>
      <p:ext uri="{BB962C8B-B14F-4D97-AF65-F5344CB8AC3E}">
        <p14:creationId xmlns:p14="http://schemas.microsoft.com/office/powerpoint/2010/main" val="45884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鋒面雨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3587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 rot="21025489">
            <a:off x="-163382" y="1339201"/>
            <a:ext cx="2268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+mn-ea"/>
              </a:rPr>
              <a:t>降雨類型</a:t>
            </a:r>
            <a:endParaRPr lang="en-US" altLang="zh-TW" sz="2800" b="1" dirty="0">
              <a:latin typeface="+mn-ea"/>
            </a:endParaRPr>
          </a:p>
          <a:p>
            <a:pPr algn="ctr"/>
            <a:r>
              <a:rPr lang="zh-TW" altLang="en-US" sz="4800" b="1" dirty="0">
                <a:solidFill>
                  <a:srgbClr val="C00000"/>
                </a:solidFill>
                <a:latin typeface="+mn-ea"/>
              </a:rPr>
              <a:t>鋒面雨</a:t>
            </a:r>
          </a:p>
        </p:txBody>
      </p:sp>
      <p:sp>
        <p:nvSpPr>
          <p:cNvPr id="5" name="矩形 4"/>
          <p:cNvSpPr/>
          <p:nvPr/>
        </p:nvSpPr>
        <p:spPr>
          <a:xfrm>
            <a:off x="1403648" y="5589240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特徵：雨時長、雨區大、雨勢強弱不定，</a:t>
            </a:r>
            <a:endParaRPr lang="en-US" altLang="zh-TW" sz="2800" dirty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如臺灣五六月降下的</a:t>
            </a:r>
            <a:r>
              <a:rPr lang="en-US" altLang="zh-TW" sz="2800" dirty="0">
                <a:latin typeface="+mn-ea"/>
              </a:rPr>
              <a:t>_______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12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0284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TW" altLang="en-US" sz="3600" dirty="0">
                <a:latin typeface="+mn-ea"/>
              </a:rPr>
              <a:t>您可以：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瞭解智慧教室在教學中的應用方式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操作智慧教室常用功能</a:t>
            </a:r>
            <a:endParaRPr lang="en-US" altLang="zh-TW" sz="3600" dirty="0">
              <a:latin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常用功能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483767" y="207304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筆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483767" y="407707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橡皮擦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228183" y="207304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新增白板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00191" y="351320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前一頁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00191" y="488135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下一頁</a:t>
            </a:r>
          </a:p>
        </p:txBody>
      </p:sp>
      <p:pic>
        <p:nvPicPr>
          <p:cNvPr id="2050" name="Picture 2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28" y="1759547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218\train\Images\HiTeach_icon\Hiteach 2 ICON\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28" y="3815415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0.218\train\Images\HiTeach_icon\Hiteach 2 ICON\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799600"/>
            <a:ext cx="124659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218\train\Images\HiTeach_icon\Hiteach 2 ICON\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37" y="4725144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92.168.0.218\train\Images\HiTeach_icon\Hiteach 2 ICON\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297771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1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隨機挑人工具與計時工具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16" y="1340768"/>
            <a:ext cx="1201664" cy="53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 descr="2013-11-18_1339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700808"/>
            <a:ext cx="2808312" cy="2359682"/>
          </a:xfrm>
          <a:prstGeom prst="rect">
            <a:avLst/>
          </a:prstGeom>
        </p:spPr>
      </p:pic>
      <p:pic>
        <p:nvPicPr>
          <p:cNvPr id="5" name="圖片 4" descr="2013-11-18_134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4149080"/>
            <a:ext cx="2376264" cy="2401082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5796136" y="270892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796136" y="5949280"/>
            <a:ext cx="93610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092280" y="350100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教具箱</a:t>
            </a:r>
          </a:p>
        </p:txBody>
      </p:sp>
      <p:pic>
        <p:nvPicPr>
          <p:cNvPr id="1027" name="Picture 3" descr="\\192.168.0.218\train\Images\HiTeach_icon\Hiteach 2 ICON\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43008"/>
            <a:ext cx="1458000" cy="14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7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常用功能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267744" y="306896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回到桌面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156176" y="256490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擷取畫面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156176" y="37890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回到白板</a:t>
            </a:r>
          </a:p>
        </p:txBody>
      </p:sp>
      <p:pic>
        <p:nvPicPr>
          <p:cNvPr id="3074" name="Picture 2" descr="\\192.168.0.218\train\Images\HiTeach_icon\Hiteach 2 ICON\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72043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76" y="2120790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76" y="3677943"/>
            <a:ext cx="1093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8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下列何者是新增白板的圖示？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331640" y="1529680"/>
            <a:ext cx="1047750" cy="44196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altLang="zh-TW" dirty="0">
                <a:latin typeface="+mn-ea"/>
              </a:rPr>
              <a:t>1.</a:t>
            </a:r>
          </a:p>
          <a:p>
            <a:pPr marL="514350" indent="-514350">
              <a:lnSpc>
                <a:spcPct val="150000"/>
              </a:lnSpc>
              <a:buNone/>
            </a:pPr>
            <a:endParaRPr lang="en-US" altLang="zh-TW" dirty="0">
              <a:latin typeface="+mn-ea"/>
            </a:endParaRPr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>
                <a:latin typeface="+mn-ea"/>
              </a:rPr>
              <a:t>2.</a:t>
            </a:r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5008451" y="1772816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zh-TW" sz="3200" dirty="0"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9" name="Picture 4" descr="\\192.168.0.218\train\Images\HiTeach_icon\Hiteach 2 ICON\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82" y="3735880"/>
            <a:ext cx="124659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192.168.0.218\train\Images\HiTeach_icon\Hiteach 2 ICON\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80" y="3739480"/>
            <a:ext cx="1224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192.168.0.218\train\Images\HiTeach_icon\Hiteach 2 ICON\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12" y="2016918"/>
            <a:ext cx="12393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\\192.168.0.218\train\Images\HiTeach_icon\Hiteach 2 ICON\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90926"/>
            <a:ext cx="1231200" cy="1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626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650132" y="1600200"/>
            <a:ext cx="6018212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使用細藍筆寫下科目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使用粗綠筆寫下姓名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回到桌面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，擷取畫面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提問</a:t>
            </a:r>
          </a:p>
        </p:txBody>
      </p:sp>
    </p:spTree>
    <p:extLst>
      <p:ext uri="{BB962C8B-B14F-4D97-AF65-F5344CB8AC3E}">
        <p14:creationId xmlns:p14="http://schemas.microsoft.com/office/powerpoint/2010/main" val="1073272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372" y="404664"/>
            <a:ext cx="6128828" cy="194421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搶答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b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4400" dirty="0"/>
              <a:t>台灣夏季吹什麼風？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414" y="2332036"/>
            <a:ext cx="8233172" cy="45259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4000" dirty="0">
                <a:latin typeface="+mj-ea"/>
                <a:ea typeface="+mj-ea"/>
              </a:rPr>
              <a:t>1.</a:t>
            </a:r>
            <a:r>
              <a:rPr lang="zh-TW" altLang="en-US" sz="4000" dirty="0">
                <a:latin typeface="+mj-ea"/>
                <a:ea typeface="+mj-ea"/>
              </a:rPr>
              <a:t>東北風            </a:t>
            </a:r>
            <a:r>
              <a:rPr lang="en-US" altLang="zh-TW" sz="4000" dirty="0">
                <a:latin typeface="+mj-ea"/>
                <a:ea typeface="+mj-ea"/>
              </a:rPr>
              <a:t>2.</a:t>
            </a:r>
            <a:r>
              <a:rPr lang="zh-TW" altLang="en-US" sz="4000" dirty="0">
                <a:latin typeface="+mj-ea"/>
                <a:ea typeface="+mj-ea"/>
              </a:rPr>
              <a:t>東南風</a:t>
            </a:r>
            <a:endParaRPr lang="en-US" altLang="zh-TW" sz="4000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4000" dirty="0">
                <a:latin typeface="+mj-ea"/>
                <a:ea typeface="+mj-ea"/>
              </a:rPr>
              <a:t>3.</a:t>
            </a:r>
            <a:r>
              <a:rPr lang="zh-TW" altLang="en-US" sz="4000" dirty="0">
                <a:latin typeface="+mj-ea"/>
                <a:ea typeface="+mj-ea"/>
              </a:rPr>
              <a:t>西北風            </a:t>
            </a:r>
            <a:r>
              <a:rPr lang="en-US" altLang="zh-TW" sz="4000" dirty="0">
                <a:latin typeface="+mj-ea"/>
                <a:ea typeface="+mj-ea"/>
              </a:rPr>
              <a:t>4.</a:t>
            </a:r>
            <a:r>
              <a:rPr lang="zh-TW" altLang="en-US" sz="4000" dirty="0">
                <a:latin typeface="+mj-ea"/>
                <a:ea typeface="+mj-ea"/>
              </a:rPr>
              <a:t>西南風</a:t>
            </a:r>
          </a:p>
        </p:txBody>
      </p:sp>
      <p:pic>
        <p:nvPicPr>
          <p:cNvPr id="1026" name="Picture 2" descr="http://01.gatag.net/img/201506/27l/gatag-00008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96241"/>
            <a:ext cx="2108510" cy="212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3004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424936" cy="1109151"/>
          </a:xfrm>
        </p:spPr>
        <p:txBody>
          <a:bodyPr>
            <a:noAutofit/>
          </a:bodyPr>
          <a:lstStyle/>
          <a:p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搶權、挑人、倒數計時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39552" y="5085184"/>
            <a:ext cx="806489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9512" y="3716166"/>
            <a:ext cx="8928992" cy="208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>
                <a:latin typeface="+mn-ea"/>
              </a:rPr>
              <a:t>你能對佳瑞解釋原因嗎？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3400" dirty="0">
                <a:latin typeface="+mn-ea"/>
              </a:rPr>
              <a:t>這個現象和哪些因素有關？</a:t>
            </a:r>
            <a:endParaRPr lang="en-US" altLang="zh-TW" sz="3400" dirty="0">
              <a:latin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3400" dirty="0">
                <a:latin typeface="+mn-ea"/>
              </a:rPr>
              <a:t>你會建議</a:t>
            </a:r>
            <a:r>
              <a:rPr lang="zh-TW" altLang="en-US" sz="3400" u="sng" dirty="0">
                <a:latin typeface="+mn-ea"/>
              </a:rPr>
              <a:t>佳瑞</a:t>
            </a:r>
            <a:r>
              <a:rPr lang="zh-TW" altLang="en-US" sz="3400" dirty="0">
                <a:latin typeface="+mn-ea"/>
              </a:rPr>
              <a:t>應該在哪個季節到宜蘭市旅遊？</a:t>
            </a:r>
            <a:endParaRPr lang="en-US" altLang="zh-TW" sz="3400" dirty="0">
              <a:latin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481484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solidFill>
                  <a:schemeClr val="accent6"/>
                </a:solidFill>
                <a:uFill>
                  <a:solidFill>
                    <a:schemeClr val="bg1"/>
                  </a:solidFill>
                </a:uFill>
                <a:latin typeface="+mn-ea"/>
              </a:rPr>
              <a:t>佳瑞</a:t>
            </a:r>
            <a:r>
              <a:rPr lang="zh-TW" altLang="en-US" sz="4000" dirty="0">
                <a:solidFill>
                  <a:schemeClr val="accent6"/>
                </a:solidFill>
                <a:latin typeface="+mn-ea"/>
              </a:rPr>
              <a:t>寒假時在臺灣旅遊，到了位於東北部的宜蘭市，幾天下來發現老是</a:t>
            </a:r>
            <a:r>
              <a:rPr lang="zh-TW" altLang="en-US" sz="4000" b="1" u="sng" dirty="0">
                <a:solidFill>
                  <a:srgbClr val="FF0000"/>
                </a:solidFill>
                <a:latin typeface="+mn-ea"/>
              </a:rPr>
              <a:t>下雨</a:t>
            </a:r>
            <a:r>
              <a:rPr lang="zh-TW" altLang="en-US" sz="4000" dirty="0">
                <a:solidFill>
                  <a:schemeClr val="accent6"/>
                </a:solidFill>
                <a:latin typeface="+mn-ea"/>
              </a:rPr>
              <a:t>，讓他很掃興。回家之後找你抱怨</a:t>
            </a:r>
            <a:r>
              <a:rPr lang="en-US" altLang="zh-TW" sz="4000" dirty="0">
                <a:solidFill>
                  <a:schemeClr val="accent6"/>
                </a:solidFill>
                <a:latin typeface="+mn-ea"/>
              </a:rPr>
              <a:t>……</a:t>
            </a:r>
            <a:endParaRPr lang="zh-TW" altLang="en-US" sz="4000" dirty="0">
              <a:solidFill>
                <a:schemeClr val="accent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77056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034485"/>
            <a:ext cx="8316416" cy="1143001"/>
          </a:xfrm>
        </p:spPr>
        <p:txBody>
          <a:bodyPr>
            <a:noAutofit/>
          </a:bodyPr>
          <a:lstStyle/>
          <a:p>
            <a:pPr algn="l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問答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b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4000" b="1" dirty="0"/>
              <a:t>關於</a:t>
            </a:r>
            <a:r>
              <a:rPr lang="zh-TW" altLang="en-US" sz="4000" b="1" u="sng" dirty="0">
                <a:solidFill>
                  <a:srgbClr val="FF0000"/>
                </a:solidFill>
              </a:rPr>
              <a:t>高氣壓</a:t>
            </a:r>
            <a:r>
              <a:rPr lang="zh-TW" altLang="en-US" sz="4000" b="1" dirty="0"/>
              <a:t>的特性，何者正確？</a:t>
            </a:r>
            <a:br>
              <a:rPr lang="en-US" altLang="zh-TW" sz="4000" b="1" dirty="0"/>
            </a:br>
            <a:endParaRPr lang="zh-TW" altLang="en-US" sz="44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475656" y="2155503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1.</a:t>
            </a:r>
            <a:r>
              <a:rPr lang="zh-TW" altLang="en-US" sz="4400" dirty="0"/>
              <a:t>只存在於北半球</a:t>
            </a:r>
            <a:r>
              <a:rPr lang="en-US" altLang="zh-TW" sz="4400" dirty="0"/>
              <a:t> </a:t>
            </a:r>
            <a:endParaRPr lang="zh-TW" altLang="en-US" sz="4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75656" y="2947591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2.</a:t>
            </a:r>
            <a:r>
              <a:rPr lang="zh-TW" altLang="en-US" sz="4400" dirty="0"/>
              <a:t>中心氣壓比週邊高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475656" y="3739679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3.</a:t>
            </a:r>
            <a:r>
              <a:rPr lang="zh-TW" altLang="en-US" sz="4400" dirty="0"/>
              <a:t>地面風向由外往內吹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75656" y="458112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4.</a:t>
            </a:r>
            <a:r>
              <a:rPr lang="zh-TW" altLang="en-US" sz="4400" dirty="0"/>
              <a:t>容易造成大雨災害</a:t>
            </a:r>
          </a:p>
        </p:txBody>
      </p:sp>
    </p:spTree>
    <p:extLst>
      <p:ext uri="{BB962C8B-B14F-4D97-AF65-F5344CB8AC3E}">
        <p14:creationId xmlns:p14="http://schemas.microsoft.com/office/powerpoint/2010/main" val="154435157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4576440" y="1953345"/>
            <a:ext cx="4028008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即問即答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全體學生共同答題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即時搶權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全體學生按遙控器，最快按下者答題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026474"/>
            <a:ext cx="893445" cy="8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466634"/>
            <a:ext cx="920115" cy="7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9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59632" y="5949280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一個頁面只能有一個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IRS</a:t>
            </a: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題目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!</a:t>
            </a:r>
            <a:endParaRPr lang="zh-TW" altLang="en-US" sz="32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990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大綱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632848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latin typeface="+mn-ea"/>
              </a:rPr>
              <a:t>準備上課</a:t>
            </a:r>
            <a:endParaRPr lang="en-US" altLang="zh-TW" sz="3600" dirty="0">
              <a:latin typeface="+mn-ea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3600" dirty="0" err="1">
                <a:latin typeface="+mn-ea"/>
              </a:rPr>
              <a:t>HiTeach</a:t>
            </a:r>
            <a:r>
              <a:rPr lang="zh-TW" altLang="en-US" sz="3600" dirty="0">
                <a:latin typeface="+mn-ea"/>
              </a:rPr>
              <a:t> 常用功能</a:t>
            </a:r>
            <a:endParaRPr lang="en-US" altLang="zh-TW" sz="3600" dirty="0">
              <a:latin typeface="+mn-ea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latin typeface="+mn-ea"/>
              </a:rPr>
              <a:t>高效教學六招式</a:t>
            </a:r>
            <a:endParaRPr lang="en-US" altLang="zh-TW" sz="36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TW" altLang="en-US" dirty="0">
                <a:latin typeface="+mn-ea"/>
              </a:rPr>
              <a:t>提問、助教、推送、飛遞、遞交、飛訊</a:t>
            </a:r>
            <a:endParaRPr lang="en-US" altLang="zh-TW" dirty="0">
              <a:latin typeface="+mn-ea"/>
            </a:endParaRPr>
          </a:p>
          <a:p>
            <a:pPr lvl="1">
              <a:lnSpc>
                <a:spcPct val="150000"/>
              </a:lnSpc>
            </a:pPr>
            <a:endParaRPr lang="en-US" altLang="zh-TW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257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5436096" y="1809329"/>
            <a:ext cx="4028008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看統計圖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翻牌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將結果貼回白板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9218" name="Picture 2" descr="D:\Images\HiTeach_icon\IRS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140968"/>
            <a:ext cx="957231" cy="964828"/>
          </a:xfrm>
          <a:prstGeom prst="rect">
            <a:avLst/>
          </a:prstGeom>
          <a:noFill/>
        </p:spPr>
      </p:pic>
      <p:pic>
        <p:nvPicPr>
          <p:cNvPr id="9219" name="Picture 3" descr="D:\Images\HiTeach_icon\IRS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700" y="1700808"/>
            <a:ext cx="939428" cy="939428"/>
          </a:xfrm>
          <a:prstGeom prst="rect">
            <a:avLst/>
          </a:prstGeom>
          <a:noFill/>
        </p:spPr>
      </p:pic>
      <p:pic>
        <p:nvPicPr>
          <p:cNvPr id="9220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653136"/>
            <a:ext cx="864096" cy="864096"/>
          </a:xfrm>
          <a:prstGeom prst="rect">
            <a:avLst/>
          </a:prstGeom>
          <a:noFill/>
        </p:spPr>
      </p:pic>
      <p:pic>
        <p:nvPicPr>
          <p:cNvPr id="9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即時反饋系統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9"/>
            <a:ext cx="450038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23711" y="160631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老師遙控器</a:t>
            </a:r>
          </a:p>
        </p:txBody>
      </p:sp>
      <p:pic>
        <p:nvPicPr>
          <p:cNvPr id="1026" name="Picture 2" descr="\\192.168.1.2\Habook\公司共用圖檔與DM\04 產品相關\IRS\老師遙控器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0" y="2636912"/>
            <a:ext cx="22741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16200000">
            <a:off x="3088587" y="3458657"/>
            <a:ext cx="593629" cy="1227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8979" y="3429000"/>
            <a:ext cx="1644033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04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IRS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即時反饋系統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啟動</a:t>
            </a:r>
            <a:r>
              <a:rPr lang="en-US" altLang="zh-TW" sz="4000" dirty="0"/>
              <a:t>IRS</a:t>
            </a:r>
            <a:endParaRPr lang="zh-TW" altLang="en-US" sz="4000" dirty="0"/>
          </a:p>
        </p:txBody>
      </p:sp>
      <p:pic>
        <p:nvPicPr>
          <p:cNvPr id="7171" name="Picture 3" descr="D:\Images\HiTeach_icon\[RD] Hiteach 1.5 38外，藍色34px-03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1872208" cy="1872208"/>
          </a:xfrm>
          <a:prstGeom prst="rect">
            <a:avLst/>
          </a:prstGeom>
          <a:noFill/>
        </p:spPr>
      </p:pic>
      <p:pic>
        <p:nvPicPr>
          <p:cNvPr id="3074" name="Picture 2" descr="D:\Images\HiTeach_icon\IRS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36912"/>
            <a:ext cx="1036037" cy="1056457"/>
          </a:xfrm>
          <a:prstGeom prst="rect">
            <a:avLst/>
          </a:prstGeom>
          <a:noFill/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5724128" y="2708920"/>
            <a:ext cx="2736304" cy="8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教師遙控器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4530044" y="3861048"/>
            <a:ext cx="357034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19088" indent="-319088" algn="l" eaLnBrk="0" hangingPunct="0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¨"/>
              <a:defRPr kumimoji="1" sz="29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1pPr>
            <a:lvl2pPr marL="601663" indent="-274638" algn="l" eaLnBrk="0" hangingPunct="0">
              <a:spcBef>
                <a:spcPts val="500"/>
              </a:spcBef>
              <a:buClr>
                <a:srgbClr val="94B6D2"/>
              </a:buClr>
              <a:buSzPct val="69000"/>
              <a:buFont typeface="Wingdings 2" pitchFamily="18" charset="2"/>
              <a:buChar char="¤"/>
              <a:defRPr kumimoji="1" sz="26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2pPr>
            <a:lvl3pPr marL="876300" indent="-228600" algn="l" eaLnBrk="0" hangingPunct="0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3pPr>
            <a:lvl4pPr marL="1333500" indent="-228600" algn="l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4pPr>
            <a:lvl5pPr marL="1790700" indent="-228600" algn="l" eaLnBrk="0" hangingPunct="0">
              <a:spcBef>
                <a:spcPts val="400"/>
              </a:spcBef>
              <a:buClr>
                <a:srgbClr val="D8B25C"/>
              </a:buClr>
              <a:buSzPct val="64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sym typeface="Tw Cen MT" pitchFamily="34" charset="0"/>
              </a:defRPr>
            </a:lvl5pPr>
            <a:lvl6pPr marL="22479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6pPr>
            <a:lvl7pPr marL="27051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7pPr>
            <a:lvl8pPr marL="31623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8pPr>
            <a:lvl9pPr marL="36195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4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sym typeface="Tw Cen MT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設定正確答案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3" descr="\\192.168.0.218\train\Images\HiTeach_icon\Hiteach 2 ICON\IRS_lin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8125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按哪個鈕把統計圖貼回白板？</a:t>
            </a:r>
          </a:p>
        </p:txBody>
      </p:sp>
      <p:sp>
        <p:nvSpPr>
          <p:cNvPr id="4" name="內容版面配置區 4"/>
          <p:cNvSpPr txBox="1">
            <a:spLocks/>
          </p:cNvSpPr>
          <p:nvPr/>
        </p:nvSpPr>
        <p:spPr>
          <a:xfrm>
            <a:off x="1561331" y="1600200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1.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</a:p>
        </p:txBody>
      </p:sp>
      <p:sp>
        <p:nvSpPr>
          <p:cNvPr id="5" name="內容版面配置區 4"/>
          <p:cNvSpPr txBox="1">
            <a:spLocks/>
          </p:cNvSpPr>
          <p:nvPr/>
        </p:nvSpPr>
        <p:spPr>
          <a:xfrm>
            <a:off x="4788024" y="1585391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</a:p>
        </p:txBody>
      </p:sp>
      <p:pic>
        <p:nvPicPr>
          <p:cNvPr id="6" name="Picture 2" descr="D:\Images\HiTeach_icon\IR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77679"/>
            <a:ext cx="957231" cy="964828"/>
          </a:xfrm>
          <a:prstGeom prst="rect">
            <a:avLst/>
          </a:prstGeom>
          <a:noFill/>
        </p:spPr>
      </p:pic>
      <p:pic>
        <p:nvPicPr>
          <p:cNvPr id="7" name="Picture 3" descr="D:\Images\HiTeach_icon\IRS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45431"/>
            <a:ext cx="939428" cy="939428"/>
          </a:xfrm>
          <a:prstGeom prst="rect">
            <a:avLst/>
          </a:prstGeom>
          <a:noFill/>
        </p:spPr>
      </p:pic>
      <p:pic>
        <p:nvPicPr>
          <p:cNvPr id="8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945431"/>
            <a:ext cx="864096" cy="864096"/>
          </a:xfrm>
          <a:prstGeom prst="rect">
            <a:avLst/>
          </a:prstGeom>
          <a:noFill/>
        </p:spPr>
      </p:pic>
      <p:pic>
        <p:nvPicPr>
          <p:cNvPr id="10" name="Picture 3" descr="\\192.168.0.218\train\Images\HiTeach_icon\Hiteach 2 ICON\ezVision_lin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16" y="4105783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683568" y="1600200"/>
            <a:ext cx="8167687" cy="4781550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新增一頁白板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使用藍筆出一道選擇題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IRS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，並快速設定答案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請學生作答，完成後檢視統計圖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助教</a:t>
            </a:r>
          </a:p>
        </p:txBody>
      </p:sp>
    </p:spTree>
    <p:extLst>
      <p:ext uri="{BB962C8B-B14F-4D97-AF65-F5344CB8AC3E}">
        <p14:creationId xmlns:p14="http://schemas.microsoft.com/office/powerpoint/2010/main" val="1678685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3074" name="Picture 2" descr="\\192.168.1.2\Habook\公司共用圖檔與DM\04 產品相關\HiTA\HiT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995936" y="1976641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什麼是智慧助教</a:t>
            </a:r>
            <a:r>
              <a:rPr lang="en-US" altLang="zh-TW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HiTA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？</a:t>
            </a:r>
            <a:endParaRPr lang="en-US" altLang="zh-TW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教師專屬</a:t>
            </a:r>
            <a:r>
              <a:rPr lang="en-US" altLang="zh-TW" sz="3200" dirty="0">
                <a:latin typeface="+mn-ea"/>
              </a:rPr>
              <a:t>APP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安裝於智慧型手機</a:t>
            </a:r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     (APP</a:t>
            </a:r>
            <a:r>
              <a:rPr lang="zh-TW" altLang="en-US" sz="3200" dirty="0">
                <a:latin typeface="+mn-ea"/>
              </a:rPr>
              <a:t>商店搜尋</a:t>
            </a:r>
            <a:r>
              <a:rPr lang="en-US" altLang="zh-TW" sz="3200" b="1" dirty="0" err="1">
                <a:solidFill>
                  <a:srgbClr val="FF0000"/>
                </a:solidFill>
                <a:latin typeface="+mn-ea"/>
              </a:rPr>
              <a:t>HiTA</a:t>
            </a:r>
            <a:r>
              <a:rPr lang="en-US" altLang="zh-TW" sz="3200" dirty="0">
                <a:latin typeface="+mn-ea"/>
              </a:rPr>
              <a:t>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sz="3200" dirty="0">
                <a:latin typeface="+mn-ea"/>
              </a:rPr>
              <a:t>一間智慧教室同時只能有一個</a:t>
            </a:r>
            <a:r>
              <a:rPr lang="en-US" altLang="zh-TW" sz="3200" dirty="0" err="1">
                <a:latin typeface="+mn-ea"/>
              </a:rPr>
              <a:t>HiTA</a:t>
            </a:r>
            <a:r>
              <a:rPr lang="zh-TW" altLang="en-US" sz="3200" dirty="0">
                <a:latin typeface="+mn-ea"/>
              </a:rPr>
              <a:t>使用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2163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3074" name="Picture 2" descr="\\192.168.1.2\Habook\公司共用圖檔與DM\04 產品相關\HiTA\HiT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067944" y="1976641"/>
            <a:ext cx="4536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      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智慧巡堂</a:t>
            </a:r>
            <a:endParaRPr lang="en-US" altLang="zh-TW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TW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拍攝教材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記錄課堂活動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3200" dirty="0">
                <a:latin typeface="+mn-ea"/>
              </a:rPr>
              <a:t>IRS</a:t>
            </a:r>
            <a:r>
              <a:rPr lang="zh-TW" altLang="en-US" sz="3200" dirty="0">
                <a:latin typeface="+mn-ea"/>
              </a:rPr>
              <a:t>多元互動</a:t>
            </a:r>
            <a:endParaRPr lang="en-US" altLang="zh-TW" sz="3200" dirty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>
                <a:latin typeface="+mn-ea"/>
              </a:rPr>
              <a:t>小組作品展示、比較</a:t>
            </a: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5376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27984" y="1980129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與</a:t>
            </a:r>
            <a:r>
              <a:rPr lang="en-US" altLang="zh-TW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HiTeach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連線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499992" y="2908101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第一步：連接</a:t>
            </a:r>
            <a:r>
              <a:rPr lang="en-US" altLang="zh-TW" sz="3200" dirty="0">
                <a:latin typeface="+mn-ea"/>
              </a:rPr>
              <a:t>Wi-Fi</a:t>
            </a:r>
          </a:p>
          <a:p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zh-TW" altLang="zh-TW" sz="2800" dirty="0">
                <a:latin typeface="+mn-ea"/>
              </a:rPr>
              <a:t>※</a:t>
            </a:r>
            <a:r>
              <a:rPr lang="zh-TW" altLang="en-US" sz="2800" dirty="0">
                <a:latin typeface="+mn-ea"/>
              </a:rPr>
              <a:t>手機與教師端電腦需處在相同的網路環境</a:t>
            </a:r>
            <a:endParaRPr lang="en-US" altLang="zh-TW" sz="2800" dirty="0"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0129"/>
            <a:ext cx="3479979" cy="31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4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99634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第二步：查看</a:t>
            </a:r>
            <a:r>
              <a:rPr lang="en-US" altLang="zh-TW" sz="3200" dirty="0">
                <a:latin typeface="+mn-ea"/>
              </a:rPr>
              <a:t>IP</a:t>
            </a: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32258"/>
            <a:ext cx="7930241" cy="446190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422320" y="6309320"/>
            <a:ext cx="725744" cy="2749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549896" y="6092193"/>
            <a:ext cx="359135" cy="354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4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2\habook\公司共用圖檔與DM\03 TEAM Model 圓環\醍摩豆TEAM Model-繁體\醍摩豆-LOGO-t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6FAD589-902F-4517-AC05-3A2346CB0B95}"/>
              </a:ext>
            </a:extLst>
          </p:cNvPr>
          <p:cNvSpPr txBox="1"/>
          <p:nvPr/>
        </p:nvSpPr>
        <p:spPr>
          <a:xfrm>
            <a:off x="2684303" y="62068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醍摩豆智慧教室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996340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第三步：輸入</a:t>
            </a:r>
            <a:r>
              <a:rPr lang="en-US" altLang="zh-TW" sz="3200" dirty="0">
                <a:latin typeface="+mn-ea"/>
              </a:rPr>
              <a:t>IP</a:t>
            </a:r>
          </a:p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按下確認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7" name="Picture 2" descr="C:\Users\鈞瑋\Desktop\IMG_012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00" y="1386488"/>
            <a:ext cx="28755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34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7200" y="424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814" r="164" b="-2714"/>
          <a:stretch/>
        </p:blipFill>
        <p:spPr>
          <a:xfrm>
            <a:off x="457200" y="1567839"/>
            <a:ext cx="3155808" cy="375828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613008" y="2060848"/>
            <a:ext cx="5530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第四步：在</a:t>
            </a:r>
            <a:r>
              <a:rPr lang="en-US" altLang="zh-TW" sz="3200" dirty="0">
                <a:latin typeface="+mn-ea"/>
              </a:rPr>
              <a:t>HiTeach</a:t>
            </a:r>
            <a:r>
              <a:rPr lang="zh-TW" altLang="en-US" sz="3200" dirty="0">
                <a:latin typeface="+mn-ea"/>
              </a:rPr>
              <a:t>按下配對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72" y="5589240"/>
            <a:ext cx="7243431" cy="7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9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智慧助教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HiTA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r="28653"/>
          <a:stretch/>
        </p:blipFill>
        <p:spPr bwMode="auto">
          <a:xfrm>
            <a:off x="526992" y="1261832"/>
            <a:ext cx="2905117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智慧助教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0112" y="1435440"/>
            <a:ext cx="2880320" cy="5112568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315874" y="3300750"/>
            <a:ext cx="129614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3779912" y="3212976"/>
            <a:ext cx="1512168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1388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依樣畫葫蘆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99592" y="1981280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+mn-ea"/>
              </a:rPr>
              <a:t>1.</a:t>
            </a:r>
            <a:r>
              <a:rPr lang="zh-TW" altLang="en-US" sz="3200" dirty="0">
                <a:latin typeface="+mn-ea"/>
              </a:rPr>
              <a:t>開啟</a:t>
            </a:r>
            <a:r>
              <a:rPr lang="en-US" altLang="zh-TW" sz="3200" dirty="0" err="1">
                <a:latin typeface="+mn-ea"/>
              </a:rPr>
              <a:t>HiTA</a:t>
            </a:r>
            <a:r>
              <a:rPr lang="zh-TW" altLang="en-US" sz="3200" dirty="0">
                <a:latin typeface="+mn-ea"/>
              </a:rPr>
              <a:t>並與</a:t>
            </a:r>
            <a:r>
              <a:rPr lang="en-US" altLang="zh-TW" sz="3200" dirty="0" err="1">
                <a:latin typeface="+mn-ea"/>
              </a:rPr>
              <a:t>HiTeach</a:t>
            </a:r>
            <a:r>
              <a:rPr lang="zh-TW" altLang="en-US" sz="3200" dirty="0">
                <a:latin typeface="+mn-ea"/>
              </a:rPr>
              <a:t>連線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2.</a:t>
            </a:r>
            <a:r>
              <a:rPr lang="zh-TW" altLang="en-US" sz="3200" dirty="0">
                <a:latin typeface="+mn-ea"/>
              </a:rPr>
              <a:t>點選相機並拍攝教材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3.</a:t>
            </a:r>
            <a:r>
              <a:rPr lang="zh-TW" altLang="en-US" sz="3200" dirty="0">
                <a:latin typeface="+mn-ea"/>
              </a:rPr>
              <a:t>啟動即問即答，統計學生的想法</a:t>
            </a:r>
            <a:endParaRPr lang="en-US" altLang="zh-TW" sz="32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r>
              <a:rPr lang="en-US" altLang="zh-TW" sz="3200" dirty="0">
                <a:latin typeface="+mn-ea"/>
              </a:rPr>
              <a:t>4.</a:t>
            </a:r>
            <a:r>
              <a:rPr lang="zh-TW" altLang="en-US" sz="3200" dirty="0">
                <a:latin typeface="+mn-ea"/>
              </a:rPr>
              <a:t>觀看統計圖，教師引導討論，然後總結</a:t>
            </a:r>
          </a:p>
        </p:txBody>
      </p:sp>
    </p:spTree>
    <p:extLst>
      <p:ext uri="{BB962C8B-B14F-4D97-AF65-F5344CB8AC3E}">
        <p14:creationId xmlns:p14="http://schemas.microsoft.com/office/powerpoint/2010/main" val="3303880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474440" y="472514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英文考卷上某一題答對率低於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50%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，班上同學對此題意見兩極，於是老師使用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HiTA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擷取此題，引導大家討論，接著請同學使用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IRS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回饋，呈現統計圖表，進行總結。</a:t>
            </a:r>
          </a:p>
        </p:txBody>
      </p:sp>
      <p:sp>
        <p:nvSpPr>
          <p:cNvPr id="4" name="矩形 3"/>
          <p:cNvSpPr/>
          <p:nvPr/>
        </p:nvSpPr>
        <p:spPr>
          <a:xfrm>
            <a:off x="395536" y="170080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使用</a:t>
            </a:r>
            <a:r>
              <a:rPr lang="en-US" altLang="zh-TW" sz="2800" dirty="0" err="1">
                <a:latin typeface="+mn-ea"/>
              </a:rPr>
              <a:t>HiTA</a:t>
            </a:r>
            <a:r>
              <a:rPr lang="zh-TW" altLang="en-US" sz="2800" dirty="0">
                <a:latin typeface="+mn-ea"/>
              </a:rPr>
              <a:t>截取紙本教材，輸入電子白板。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教師應用</a:t>
            </a:r>
            <a:r>
              <a:rPr lang="en-US" altLang="zh-TW" sz="2800" dirty="0" err="1">
                <a:latin typeface="+mn-ea"/>
              </a:rPr>
              <a:t>HiTeach</a:t>
            </a:r>
            <a:r>
              <a:rPr lang="zh-TW" altLang="en-US" sz="2800" dirty="0">
                <a:latin typeface="+mn-ea"/>
              </a:rPr>
              <a:t>功能，講解內容或引導討論。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應用</a:t>
            </a:r>
            <a:r>
              <a:rPr lang="en-US" altLang="zh-TW" sz="2800" dirty="0">
                <a:latin typeface="+mn-ea"/>
              </a:rPr>
              <a:t>IRS</a:t>
            </a:r>
            <a:r>
              <a:rPr lang="zh-TW" altLang="en-US" sz="2800" dirty="0">
                <a:latin typeface="+mn-ea"/>
              </a:rPr>
              <a:t>投票功能，請學生回饋。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呈現統計圖表，引導全班共同討論，接著總結、延伸應用。</a:t>
            </a:r>
          </a:p>
        </p:txBody>
      </p:sp>
    </p:spTree>
    <p:extLst>
      <p:ext uri="{BB962C8B-B14F-4D97-AF65-F5344CB8AC3E}">
        <p14:creationId xmlns:p14="http://schemas.microsoft.com/office/powerpoint/2010/main" val="1759738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4"/>
          <p:cNvSpPr txBox="1">
            <a:spLocks/>
          </p:cNvSpPr>
          <p:nvPr/>
        </p:nvSpPr>
        <p:spPr>
          <a:xfrm>
            <a:off x="467544" y="2780928"/>
            <a:ext cx="8233172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題目編輯與導入</a:t>
            </a:r>
          </a:p>
        </p:txBody>
      </p:sp>
    </p:spTree>
    <p:extLst>
      <p:ext uri="{BB962C8B-B14F-4D97-AF65-F5344CB8AC3E}">
        <p14:creationId xmlns:p14="http://schemas.microsoft.com/office/powerpoint/2010/main" val="4280148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編輯試題的三種方式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755576" y="1778041"/>
            <a:ext cx="6276826" cy="4525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+mn-ea"/>
                <a:ea typeface="+mn-ea"/>
              </a:rPr>
              <a:t>使用 </a:t>
            </a:r>
            <a:r>
              <a:rPr lang="en-US" altLang="zh-TW" dirty="0" err="1">
                <a:latin typeface="+mn-ea"/>
                <a:ea typeface="+mn-ea"/>
              </a:rPr>
              <a:t>HiTeachPPT</a:t>
            </a:r>
            <a:r>
              <a:rPr lang="en-US" altLang="zh-TW" dirty="0">
                <a:latin typeface="+mn-ea"/>
                <a:ea typeface="+mn-ea"/>
              </a:rPr>
              <a:t> </a:t>
            </a:r>
            <a:r>
              <a:rPr lang="en-US" altLang="zh-TW" dirty="0" err="1">
                <a:latin typeface="+mn-ea"/>
                <a:ea typeface="+mn-ea"/>
              </a:rPr>
              <a:t>Addin</a:t>
            </a:r>
            <a:r>
              <a:rPr lang="en-US" altLang="zh-TW" dirty="0">
                <a:latin typeface="+mn-ea"/>
                <a:ea typeface="+mn-ea"/>
              </a:rPr>
              <a:t> </a:t>
            </a:r>
            <a:r>
              <a:rPr lang="zh-TW" altLang="en-US" dirty="0">
                <a:latin typeface="+mn-ea"/>
                <a:ea typeface="+mn-ea"/>
              </a:rPr>
              <a:t>編輯題目 </a:t>
            </a:r>
            <a:endParaRPr lang="en-US" altLang="zh-TW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+mn-ea"/>
                <a:ea typeface="+mn-ea"/>
              </a:rPr>
              <a:t>使用 </a:t>
            </a:r>
            <a:r>
              <a:rPr lang="en-US" altLang="zh-TW" dirty="0" err="1">
                <a:latin typeface="+mn-ea"/>
                <a:ea typeface="+mn-ea"/>
              </a:rPr>
              <a:t>HiTeach</a:t>
            </a:r>
            <a:r>
              <a:rPr lang="zh-TW" altLang="en-US" dirty="0">
                <a:latin typeface="+mn-ea"/>
                <a:ea typeface="+mn-ea"/>
              </a:rPr>
              <a:t>編題 </a:t>
            </a:r>
            <a:endParaRPr lang="en-US" altLang="zh-TW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+mn-ea"/>
                <a:ea typeface="+mn-ea"/>
              </a:rPr>
              <a:t>使用 </a:t>
            </a:r>
            <a:r>
              <a:rPr lang="en-US" altLang="zh-TW" dirty="0">
                <a:latin typeface="+mn-ea"/>
                <a:ea typeface="+mn-ea"/>
              </a:rPr>
              <a:t>Excel</a:t>
            </a:r>
            <a:r>
              <a:rPr lang="zh-TW" altLang="en-US" dirty="0">
                <a:latin typeface="+mn-ea"/>
                <a:ea typeface="+mn-ea"/>
              </a:rPr>
              <a:t>編輯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46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39282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HiTeach</a:t>
            </a:r>
            <a:r>
              <a:rPr lang="zh-TW" altLang="en-US" dirty="0"/>
              <a:t>編輯試題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365058" cy="4525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b="1" dirty="0">
                <a:latin typeface="+mj-ea"/>
                <a:ea typeface="+mj-ea"/>
              </a:rPr>
              <a:t>試題型態介紹</a:t>
            </a: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dirty="0">
                <a:latin typeface="+mj-ea"/>
                <a:ea typeface="+mj-ea"/>
              </a:rPr>
              <a:t>設定試題形態可在試題匯入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時，自動啟用不同形態的</a:t>
            </a:r>
            <a:r>
              <a:rPr lang="en-US" altLang="zh-TW" dirty="0">
                <a:latin typeface="+mj-ea"/>
                <a:ea typeface="+mj-ea"/>
              </a:rPr>
              <a:t>IRS</a:t>
            </a:r>
            <a:r>
              <a:rPr lang="zh-TW" altLang="en-US" dirty="0">
                <a:latin typeface="+mj-ea"/>
                <a:ea typeface="+mj-ea"/>
              </a:rPr>
              <a:t>功能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問答</a:t>
            </a:r>
            <a:r>
              <a:rPr lang="zh-TW" altLang="en-US" dirty="0">
                <a:latin typeface="+mj-ea"/>
                <a:ea typeface="+mj-ea"/>
              </a:rPr>
              <a:t>：自動呈現題目與選項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搶答</a:t>
            </a:r>
            <a:r>
              <a:rPr lang="zh-TW" altLang="en-US" dirty="0">
                <a:latin typeface="+mj-ea"/>
                <a:ea typeface="+mj-ea"/>
              </a:rPr>
              <a:t>：系統將顯示最快按下</a:t>
            </a:r>
            <a:r>
              <a:rPr lang="zh-TW" altLang="en-US" b="1" u="sng" dirty="0">
                <a:solidFill>
                  <a:srgbClr val="FF0000"/>
                </a:solidFill>
                <a:latin typeface="+mj-ea"/>
                <a:ea typeface="+mj-ea"/>
              </a:rPr>
              <a:t>正確答案</a:t>
            </a:r>
            <a:r>
              <a:rPr lang="zh-TW" altLang="en-US" dirty="0">
                <a:latin typeface="+mj-ea"/>
                <a:ea typeface="+mj-ea"/>
              </a:rPr>
              <a:t>的學生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搶權</a:t>
            </a:r>
            <a:r>
              <a:rPr lang="zh-TW" altLang="en-US" dirty="0">
                <a:latin typeface="+mj-ea"/>
                <a:ea typeface="+mj-ea"/>
              </a:rPr>
              <a:t>：系統將顯示最快按下</a:t>
            </a:r>
            <a:r>
              <a:rPr lang="zh-TW" altLang="en-US" b="1" u="sng" dirty="0">
                <a:solidFill>
                  <a:srgbClr val="FF0000"/>
                </a:solidFill>
                <a:latin typeface="+mj-ea"/>
                <a:ea typeface="+mj-ea"/>
              </a:rPr>
              <a:t>任意按鍵</a:t>
            </a:r>
            <a:r>
              <a:rPr lang="zh-TW" altLang="en-US" dirty="0">
                <a:latin typeface="+mj-ea"/>
                <a:ea typeface="+mj-ea"/>
              </a:rPr>
              <a:t>的學生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匿名</a:t>
            </a:r>
            <a:r>
              <a:rPr lang="zh-TW" altLang="en-US" dirty="0">
                <a:latin typeface="+mj-ea"/>
                <a:ea typeface="+mj-ea"/>
              </a:rPr>
              <a:t>：翻牌功能將被隱藏，不顯示學生作答明細</a:t>
            </a:r>
            <a:endParaRPr lang="en-US" altLang="zh-TW" dirty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47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10736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PowerPoint </a:t>
            </a:r>
            <a:r>
              <a:rPr lang="en-US" altLang="zh-TW" dirty="0" err="1"/>
              <a:t>Addin</a:t>
            </a:r>
            <a:r>
              <a:rPr lang="zh-TW" altLang="en-US" dirty="0"/>
              <a:t>編題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點選桌面上</a:t>
            </a:r>
            <a:r>
              <a:rPr lang="en-US" altLang="zh-TW" sz="2800" dirty="0" err="1">
                <a:latin typeface="+mj-ea"/>
                <a:ea typeface="+mj-ea"/>
              </a:rPr>
              <a:t>HiTeach</a:t>
            </a:r>
            <a:r>
              <a:rPr lang="en-US" altLang="zh-TW" sz="2800" dirty="0">
                <a:latin typeface="+mj-ea"/>
                <a:ea typeface="+mj-ea"/>
              </a:rPr>
              <a:t> Tools</a:t>
            </a:r>
            <a:r>
              <a:rPr lang="zh-TW" altLang="en-US" sz="2800" dirty="0">
                <a:latin typeface="+mj-ea"/>
                <a:ea typeface="+mj-ea"/>
              </a:rPr>
              <a:t>資料夾，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開啟</a:t>
            </a:r>
            <a:r>
              <a:rPr lang="en-US" altLang="zh-TW" sz="2800" dirty="0" err="1">
                <a:latin typeface="+mj-ea"/>
                <a:ea typeface="+mj-ea"/>
              </a:rPr>
              <a:t>HiTeachPPT</a:t>
            </a:r>
            <a:r>
              <a:rPr lang="zh-TW" altLang="en-US" sz="2800" dirty="0">
                <a:latin typeface="+mj-ea"/>
                <a:ea typeface="+mj-ea"/>
              </a:rPr>
              <a:t> </a:t>
            </a:r>
            <a:r>
              <a:rPr lang="en-US" altLang="zh-TW" sz="2800" dirty="0" err="1">
                <a:latin typeface="+mj-ea"/>
                <a:ea typeface="+mj-ea"/>
              </a:rPr>
              <a:t>Addin</a:t>
            </a:r>
            <a:endParaRPr lang="en-US" altLang="zh-TW" sz="2800" dirty="0">
              <a:latin typeface="+mj-ea"/>
              <a:ea typeface="+mj-ea"/>
            </a:endParaRPr>
          </a:p>
          <a:p>
            <a:endParaRPr lang="en-US" altLang="zh-TW" sz="2800" dirty="0">
              <a:latin typeface="+mj-ea"/>
              <a:ea typeface="+mj-ea"/>
            </a:endParaRPr>
          </a:p>
          <a:p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48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153651"/>
            <a:ext cx="634554" cy="6099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74" y="3318799"/>
            <a:ext cx="8395651" cy="16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2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>
                <a:latin typeface="+mn-ea"/>
              </a:rPr>
              <a:t>使用 </a:t>
            </a:r>
            <a:r>
              <a:rPr lang="en-US" altLang="zh-TW" sz="4000" dirty="0" err="1">
                <a:latin typeface="+mn-ea"/>
              </a:rPr>
              <a:t>HiTeachPPT</a:t>
            </a:r>
            <a:r>
              <a:rPr lang="en-US" altLang="zh-TW" sz="4000" dirty="0">
                <a:latin typeface="+mn-ea"/>
              </a:rPr>
              <a:t> </a:t>
            </a:r>
            <a:r>
              <a:rPr lang="en-US" altLang="zh-TW" sz="4000" dirty="0" err="1">
                <a:latin typeface="+mn-ea"/>
              </a:rPr>
              <a:t>Addin</a:t>
            </a:r>
            <a:r>
              <a:rPr lang="en-US" altLang="zh-TW" sz="4000" dirty="0">
                <a:latin typeface="+mn-ea"/>
              </a:rPr>
              <a:t> </a:t>
            </a:r>
            <a:r>
              <a:rPr lang="zh-TW" altLang="en-US" sz="4000" dirty="0">
                <a:latin typeface="+mn-ea"/>
              </a:rPr>
              <a:t>編輯題目 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077026" cy="18305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>
                <a:latin typeface="+mj-ea"/>
                <a:ea typeface="+mj-ea"/>
              </a:rPr>
              <a:t>PowerPoint </a:t>
            </a:r>
            <a:r>
              <a:rPr lang="zh-TW" altLang="en-US" dirty="0">
                <a:latin typeface="+mj-ea"/>
                <a:ea typeface="+mj-ea"/>
              </a:rPr>
              <a:t>檔案進行編輯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11281"/>
          <a:stretch/>
        </p:blipFill>
        <p:spPr>
          <a:xfrm>
            <a:off x="1100137" y="2101016"/>
            <a:ext cx="6943725" cy="42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8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TEAM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Model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智慧教室的設計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9612" y="1480592"/>
            <a:ext cx="6984776" cy="503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817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，匯入簡報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>
                <a:latin typeface="+mn-ea"/>
              </a:rPr>
              <a:t>使用 </a:t>
            </a:r>
            <a:r>
              <a:rPr lang="en-US" altLang="zh-TW" sz="4000" dirty="0" err="1">
                <a:latin typeface="+mn-ea"/>
              </a:rPr>
              <a:t>HiTeachPPT</a:t>
            </a:r>
            <a:r>
              <a:rPr lang="en-US" altLang="zh-TW" sz="4000" dirty="0">
                <a:latin typeface="+mn-ea"/>
              </a:rPr>
              <a:t> </a:t>
            </a:r>
            <a:r>
              <a:rPr lang="en-US" altLang="zh-TW" sz="4000" dirty="0" err="1">
                <a:latin typeface="+mn-ea"/>
              </a:rPr>
              <a:t>Addin</a:t>
            </a:r>
            <a:r>
              <a:rPr lang="en-US" altLang="zh-TW" sz="4000" dirty="0">
                <a:latin typeface="+mn-ea"/>
              </a:rPr>
              <a:t> </a:t>
            </a:r>
            <a:r>
              <a:rPr lang="zh-TW" altLang="en-US" sz="4000" dirty="0">
                <a:latin typeface="+mn-ea"/>
              </a:rPr>
              <a:t>編輯題目 </a:t>
            </a:r>
            <a:endParaRPr lang="zh-TW" altLang="en-US" sz="28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763688" y="2348880"/>
            <a:ext cx="5472608" cy="4104456"/>
            <a:chOff x="1835696" y="2276872"/>
            <a:chExt cx="5472608" cy="410445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5696" y="2276872"/>
              <a:ext cx="5472608" cy="4104456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419872" y="5342134"/>
              <a:ext cx="504056" cy="3911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31873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HiTeach</a:t>
            </a:r>
            <a:r>
              <a:rPr lang="zh-TW" altLang="en-US" dirty="0"/>
              <a:t>編輯試題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+mj-ea"/>
                <a:ea typeface="+mj-ea"/>
              </a:rPr>
              <a:t>點選      鈕，模式精靈：</a:t>
            </a:r>
            <a:r>
              <a:rPr lang="zh-TW" altLang="en-US" b="1" dirty="0">
                <a:latin typeface="+mj-ea"/>
                <a:ea typeface="+mj-ea"/>
              </a:rPr>
              <a:t>編輯模式</a:t>
            </a:r>
            <a:r>
              <a:rPr lang="zh-TW" altLang="en-US" dirty="0">
                <a:latin typeface="+mj-ea"/>
                <a:ea typeface="+mj-ea"/>
              </a:rPr>
              <a:t>，進入主畫面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點選主畫面側邊的     進行</a:t>
            </a:r>
            <a:r>
              <a:rPr lang="en-US" altLang="zh-TW" dirty="0">
                <a:latin typeface="+mj-ea"/>
                <a:ea typeface="+mj-ea"/>
              </a:rPr>
              <a:t>IRS</a:t>
            </a:r>
            <a:r>
              <a:rPr lang="zh-TW" altLang="en-US" dirty="0">
                <a:latin typeface="+mj-ea"/>
                <a:ea typeface="+mj-ea"/>
              </a:rPr>
              <a:t>題目編輯區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51</a:t>
            </a:fld>
            <a:endParaRPr lang="en-US" altLang="zh-TW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98414"/>
            <a:ext cx="432000" cy="432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204559"/>
            <a:ext cx="419294" cy="432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799" y="2807285"/>
            <a:ext cx="5456132" cy="36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50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Excel</a:t>
            </a:r>
            <a:r>
              <a:rPr lang="zh-TW" altLang="en-US" dirty="0"/>
              <a:t>編輯試題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+mj-ea"/>
                <a:ea typeface="+mj-ea"/>
              </a:rPr>
              <a:t>開啟模板進行編輯</a:t>
            </a:r>
            <a:endParaRPr lang="en-US" altLang="zh-TW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latin typeface="+mj-ea"/>
                <a:ea typeface="+mj-ea"/>
              </a:rPr>
              <a:t>   </a:t>
            </a:r>
            <a:r>
              <a:rPr lang="en-US" altLang="zh-TW" dirty="0">
                <a:latin typeface="+mj-ea"/>
                <a:ea typeface="+mj-ea"/>
              </a:rPr>
              <a:t>\sample\QuestionSample.csv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+mj-ea"/>
                <a:ea typeface="+mj-ea"/>
              </a:rPr>
              <a:t>完成編輯後，另存新檔。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52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484872"/>
            <a:ext cx="6672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744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Excel</a:t>
            </a:r>
            <a:r>
              <a:rPr lang="zh-TW" altLang="en-US" dirty="0"/>
              <a:t>編輯試題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37001"/>
          <a:stretch/>
        </p:blipFill>
        <p:spPr>
          <a:xfrm>
            <a:off x="145729" y="2683849"/>
            <a:ext cx="8852541" cy="460851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43608" y="2819169"/>
            <a:ext cx="5976664" cy="4032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35438" y="1534634"/>
            <a:ext cx="6555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latin typeface="+mj-ea"/>
                <a:ea typeface="+mj-ea"/>
              </a:rPr>
              <a:t>EXCEL</a:t>
            </a:r>
            <a:r>
              <a:rPr lang="zh-TW" altLang="en-US" sz="3000" dirty="0">
                <a:latin typeface="+mj-ea"/>
                <a:ea typeface="+mj-ea"/>
              </a:rPr>
              <a:t>編題一定要填</a:t>
            </a:r>
            <a:endParaRPr lang="en-US" altLang="zh-TW" sz="3000" dirty="0">
              <a:latin typeface="+mj-ea"/>
              <a:ea typeface="+mj-ea"/>
            </a:endParaRPr>
          </a:p>
          <a:p>
            <a:r>
              <a:rPr lang="zh-TW" altLang="en-US" sz="3000" dirty="0">
                <a:latin typeface="+mj-ea"/>
                <a:ea typeface="+mj-ea"/>
              </a:rPr>
              <a:t>分數</a:t>
            </a:r>
            <a:r>
              <a:rPr lang="en-US" altLang="zh-TW" sz="3000" dirty="0">
                <a:latin typeface="+mj-ea"/>
                <a:ea typeface="+mj-ea"/>
              </a:rPr>
              <a:t>/</a:t>
            </a:r>
            <a:r>
              <a:rPr lang="zh-TW" altLang="en-US" sz="3000" dirty="0">
                <a:latin typeface="+mj-ea"/>
                <a:ea typeface="+mj-ea"/>
              </a:rPr>
              <a:t>時間</a:t>
            </a:r>
            <a:r>
              <a:rPr lang="en-US" altLang="zh-TW" sz="3000" dirty="0">
                <a:latin typeface="+mj-ea"/>
                <a:ea typeface="+mj-ea"/>
              </a:rPr>
              <a:t>/</a:t>
            </a:r>
            <a:r>
              <a:rPr lang="zh-TW" altLang="en-US" sz="3000" dirty="0">
                <a:latin typeface="+mj-ea"/>
                <a:ea typeface="+mj-ea"/>
              </a:rPr>
              <a:t>問題</a:t>
            </a:r>
            <a:r>
              <a:rPr lang="en-US" altLang="zh-TW" sz="3000" dirty="0">
                <a:latin typeface="+mj-ea"/>
                <a:ea typeface="+mj-ea"/>
              </a:rPr>
              <a:t>/</a:t>
            </a:r>
            <a:r>
              <a:rPr lang="zh-TW" altLang="en-US" sz="3000" dirty="0">
                <a:latin typeface="+mj-ea"/>
                <a:ea typeface="+mj-ea"/>
              </a:rPr>
              <a:t>答案</a:t>
            </a:r>
            <a:r>
              <a:rPr lang="en-US" altLang="zh-TW" sz="3000" dirty="0">
                <a:latin typeface="+mj-ea"/>
                <a:ea typeface="+mj-ea"/>
              </a:rPr>
              <a:t>/</a:t>
            </a:r>
            <a:r>
              <a:rPr lang="zh-TW" altLang="en-US" sz="3000" dirty="0">
                <a:latin typeface="+mj-ea"/>
                <a:ea typeface="+mj-ea"/>
              </a:rPr>
              <a:t>選項</a:t>
            </a:r>
            <a:r>
              <a:rPr lang="en-US" altLang="zh-TW" sz="3000" dirty="0">
                <a:latin typeface="+mj-ea"/>
                <a:ea typeface="+mj-ea"/>
              </a:rPr>
              <a:t>(</a:t>
            </a:r>
            <a:r>
              <a:rPr lang="zh-TW" altLang="en-US" sz="3000" dirty="0">
                <a:latin typeface="+mj-ea"/>
                <a:ea typeface="+mj-ea"/>
              </a:rPr>
              <a:t>最多九個</a:t>
            </a:r>
            <a:r>
              <a:rPr lang="en-US" altLang="zh-TW" sz="3000" dirty="0">
                <a:latin typeface="+mj-ea"/>
                <a:ea typeface="+mj-ea"/>
              </a:rPr>
              <a:t>)</a:t>
            </a:r>
            <a:r>
              <a:rPr lang="zh-TW" altLang="en-US" sz="3000" dirty="0">
                <a:latin typeface="+mj-ea"/>
                <a:ea typeface="+mj-ea"/>
              </a:rPr>
              <a:t>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989398" y="239127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不可變更最上面一列</a:t>
            </a:r>
          </a:p>
        </p:txBody>
      </p:sp>
    </p:spTree>
    <p:extLst>
      <p:ext uri="{BB962C8B-B14F-4D97-AF65-F5344CB8AC3E}">
        <p14:creationId xmlns:p14="http://schemas.microsoft.com/office/powerpoint/2010/main" val="31850789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匯入</a:t>
            </a:r>
            <a:r>
              <a:rPr lang="en-US" altLang="zh-TW" dirty="0"/>
              <a:t>excel</a:t>
            </a:r>
            <a:r>
              <a:rPr lang="zh-TW" altLang="en-US" dirty="0"/>
              <a:t>試題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j-ea"/>
                <a:ea typeface="+mj-ea"/>
              </a:rPr>
              <a:t>點選互動模式，匯入</a:t>
            </a:r>
            <a:r>
              <a:rPr lang="en-US" altLang="zh-TW" dirty="0">
                <a:latin typeface="+mj-ea"/>
                <a:ea typeface="+mj-ea"/>
              </a:rPr>
              <a:t>Excel</a:t>
            </a:r>
            <a:r>
              <a:rPr lang="zh-TW" altLang="en-US" dirty="0">
                <a:latin typeface="+mj-ea"/>
                <a:ea typeface="+mj-ea"/>
              </a:rPr>
              <a:t>試題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54</a:t>
            </a:fld>
            <a:endParaRPr lang="en-US" altLang="zh-TW"/>
          </a:p>
        </p:txBody>
      </p:sp>
      <p:grpSp>
        <p:nvGrpSpPr>
          <p:cNvPr id="5" name="群組 4"/>
          <p:cNvGrpSpPr/>
          <p:nvPr/>
        </p:nvGrpSpPr>
        <p:grpSpPr>
          <a:xfrm>
            <a:off x="1907704" y="2260564"/>
            <a:ext cx="5472608" cy="4104456"/>
            <a:chOff x="1907704" y="2260564"/>
            <a:chExt cx="5472608" cy="410445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2260564"/>
              <a:ext cx="5472608" cy="410445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491880" y="5342134"/>
              <a:ext cx="504056" cy="3911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15707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匯入</a:t>
            </a:r>
            <a:r>
              <a:rPr lang="en-US" altLang="zh-TW" dirty="0"/>
              <a:t>excel</a:t>
            </a:r>
            <a:r>
              <a:rPr lang="zh-TW" altLang="en-US" dirty="0"/>
              <a:t>試題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j-ea"/>
                <a:ea typeface="+mj-ea"/>
              </a:rPr>
              <a:t>匯入</a:t>
            </a:r>
            <a:r>
              <a:rPr lang="en-US" altLang="zh-TW" dirty="0">
                <a:latin typeface="+mj-ea"/>
                <a:ea typeface="+mj-ea"/>
              </a:rPr>
              <a:t>Excel</a:t>
            </a:r>
            <a:r>
              <a:rPr lang="zh-TW" altLang="en-US" dirty="0">
                <a:latin typeface="+mj-ea"/>
                <a:ea typeface="+mj-ea"/>
              </a:rPr>
              <a:t>題目檔</a:t>
            </a:r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05" y="2270367"/>
            <a:ext cx="5565190" cy="389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422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依樣畫葫蘆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8233172" cy="452596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>
                <a:latin typeface="+mj-ea"/>
                <a:ea typeface="+mj-ea"/>
              </a:rPr>
              <a:t>PowerPoint</a:t>
            </a:r>
            <a:r>
              <a:rPr lang="zh-TW" altLang="en-US" dirty="0">
                <a:latin typeface="+mj-ea"/>
                <a:ea typeface="+mj-ea"/>
              </a:rPr>
              <a:t>簡報與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 </a:t>
            </a:r>
            <a:r>
              <a:rPr lang="en-US" altLang="zh-TW" dirty="0" err="1">
                <a:latin typeface="+mj-ea"/>
                <a:ea typeface="+mj-ea"/>
              </a:rPr>
              <a:t>PPTAddin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編輯兩題試題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問答、搶答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，選擇互動模式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匯入</a:t>
            </a:r>
            <a:r>
              <a:rPr lang="en-US" altLang="zh-TW" dirty="0">
                <a:latin typeface="+mj-ea"/>
                <a:ea typeface="+mj-ea"/>
              </a:rPr>
              <a:t>PowerPoint</a:t>
            </a:r>
            <a:r>
              <a:rPr lang="zh-TW" altLang="en-US" dirty="0">
                <a:latin typeface="+mj-ea"/>
                <a:ea typeface="+mj-ea"/>
              </a:rPr>
              <a:t>簡報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請學生進行作答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5251013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題目編輯與導入步驟</a:t>
            </a:r>
            <a:r>
              <a:rPr lang="zh-TW" altLang="en-US" dirty="0"/>
              <a:t>說明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8233172" cy="452596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>
                <a:latin typeface="+mj-ea"/>
                <a:ea typeface="+mj-ea"/>
              </a:rPr>
              <a:t>PowerPoint</a:t>
            </a:r>
            <a:r>
              <a:rPr lang="zh-TW" altLang="en-US" dirty="0">
                <a:latin typeface="+mj-ea"/>
                <a:ea typeface="+mj-ea"/>
              </a:rPr>
              <a:t>簡報與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 </a:t>
            </a:r>
            <a:r>
              <a:rPr lang="en-US" altLang="zh-TW" dirty="0" err="1">
                <a:latin typeface="+mj-ea"/>
                <a:ea typeface="+mj-ea"/>
              </a:rPr>
              <a:t>PPTAddin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編輯試題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問答、搶答、搶權、匿名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開啟</a:t>
            </a:r>
            <a:r>
              <a:rPr lang="en-US" altLang="zh-TW" dirty="0" err="1">
                <a:latin typeface="+mj-ea"/>
                <a:ea typeface="+mj-ea"/>
              </a:rPr>
              <a:t>HiTeach</a:t>
            </a:r>
            <a:r>
              <a:rPr lang="zh-TW" altLang="en-US" dirty="0">
                <a:latin typeface="+mj-ea"/>
                <a:ea typeface="+mj-ea"/>
              </a:rPr>
              <a:t>，選擇互動模式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匯入</a:t>
            </a:r>
            <a:r>
              <a:rPr lang="en-US" altLang="zh-TW" dirty="0">
                <a:latin typeface="+mj-ea"/>
                <a:ea typeface="+mj-ea"/>
              </a:rPr>
              <a:t>PowerPoint</a:t>
            </a:r>
            <a:r>
              <a:rPr lang="zh-TW" altLang="en-US" dirty="0">
                <a:latin typeface="+mj-ea"/>
                <a:ea typeface="+mj-ea"/>
              </a:rPr>
              <a:t>簡報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+mj-ea"/>
                <a:ea typeface="+mj-ea"/>
              </a:rPr>
              <a:t>請學生進行作答</a:t>
            </a:r>
            <a:endParaRPr lang="en-US" altLang="zh-TW" dirty="0">
              <a:latin typeface="+mj-ea"/>
              <a:ea typeface="+mj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610975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推送、飛遞</a:t>
            </a:r>
          </a:p>
        </p:txBody>
      </p:sp>
    </p:spTree>
    <p:extLst>
      <p:ext uri="{BB962C8B-B14F-4D97-AF65-F5344CB8AC3E}">
        <p14:creationId xmlns:p14="http://schemas.microsoft.com/office/powerpoint/2010/main" val="325246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t2018.com/upFiles/tpsc/PNG/44.shi%20zi/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10" y="2098689"/>
            <a:ext cx="2463378" cy="246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g-m.com.tw/images/e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84" y="4162345"/>
            <a:ext cx="2602604" cy="19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ant-home.idv.tw/888/Picture/ant/a18-a2-s1/queen-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6" y="4635116"/>
            <a:ext cx="2857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鈞瑋\Desktop\20110916141209_burn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52" y="2736203"/>
            <a:ext cx="2948558" cy="12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鈞瑋\Desktop\U477P4T8D5126383F107DT20130806091803_burn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1" y="2680091"/>
            <a:ext cx="2895500" cy="15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鈞瑋\Desktop\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3" y="4703039"/>
            <a:ext cx="2003270" cy="15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-6032" y="4046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/>
              <a:t>請圈選出哺乳類動物來並飛遞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90" y="548680"/>
            <a:ext cx="77999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9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智慧教室教學應用與演練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如何開啟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1" y="2492896"/>
            <a:ext cx="1873978" cy="19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4631033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選擇圖示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73" y="1734000"/>
            <a:ext cx="4464496" cy="27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987157" y="4783433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選擇工作簿</a:t>
            </a:r>
          </a:p>
        </p:txBody>
      </p:sp>
    </p:spTree>
    <p:extLst>
      <p:ext uri="{BB962C8B-B14F-4D97-AF65-F5344CB8AC3E}">
        <p14:creationId xmlns:p14="http://schemas.microsoft.com/office/powerpoint/2010/main" val="2126784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484784"/>
            <a:ext cx="3203575" cy="676275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altLang="zh-TW" sz="3000" dirty="0">
                <a:latin typeface="+mn-ea"/>
              </a:rPr>
              <a:t>1.</a:t>
            </a:r>
            <a:r>
              <a:rPr lang="zh-TW" altLang="en-US" sz="3000" dirty="0">
                <a:latin typeface="+mn-ea"/>
              </a:rPr>
              <a:t>開啟設定介面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0" y="3789040"/>
            <a:ext cx="483488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defRPr/>
            </a:pP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2.</a:t>
            </a:r>
            <a:r>
              <a:rPr lang="zh-TW" altLang="en-US" sz="2800" dirty="0">
                <a:latin typeface="+mn-ea"/>
              </a:rPr>
              <a:t>輸入教師端</a:t>
            </a:r>
            <a:r>
              <a:rPr lang="en-US" altLang="zh-TW" sz="2800" dirty="0">
                <a:latin typeface="+mn-ea"/>
              </a:rPr>
              <a:t>IP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51" y="1945432"/>
            <a:ext cx="9715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4355976" y="1411009"/>
            <a:ext cx="4788024" cy="676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514350" indent="-514350">
              <a:spcBef>
                <a:spcPct val="20000"/>
              </a:spcBef>
              <a:defRPr/>
            </a:pPr>
            <a:r>
              <a:rPr lang="en-US" altLang="zh-TW" sz="3200" dirty="0">
                <a:latin typeface="+mn-ea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  <a:r>
              <a:rPr lang="zh-TW" altLang="en-US" sz="3200" dirty="0">
                <a:latin typeface="+mn-ea"/>
              </a:rPr>
              <a:t>輸入驗證碼：</a:t>
            </a:r>
            <a:r>
              <a:rPr lang="en-US" altLang="zh-TW" sz="3200" dirty="0">
                <a:solidFill>
                  <a:srgbClr val="FF0000"/>
                </a:solidFill>
                <a:latin typeface="+mn-ea"/>
              </a:rPr>
              <a:t>80650390</a:t>
            </a:r>
            <a:endParaRPr lang="zh-TW" altLang="en-US" sz="3200" dirty="0">
              <a:solidFill>
                <a:srgbClr val="FF0000"/>
              </a:solidFill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171622" y="2420888"/>
            <a:ext cx="88009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如何開啟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12949" b="34288"/>
          <a:stretch/>
        </p:blipFill>
        <p:spPr bwMode="auto">
          <a:xfrm>
            <a:off x="179512" y="4437112"/>
            <a:ext cx="3923854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3348" b="36125"/>
          <a:stretch/>
        </p:blipFill>
        <p:spPr bwMode="auto">
          <a:xfrm>
            <a:off x="4753502" y="1990015"/>
            <a:ext cx="3955329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11409" b="35481"/>
          <a:stretch/>
        </p:blipFill>
        <p:spPr bwMode="auto">
          <a:xfrm>
            <a:off x="4756224" y="4422192"/>
            <a:ext cx="4027736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內容版面配置區 2"/>
          <p:cNvSpPr txBox="1">
            <a:spLocks/>
          </p:cNvSpPr>
          <p:nvPr/>
        </p:nvSpPr>
        <p:spPr>
          <a:xfrm>
            <a:off x="4508376" y="3904456"/>
            <a:ext cx="478802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defRPr/>
            </a:pPr>
            <a:r>
              <a:rPr lang="en-US" altLang="zh-TW" sz="3200" dirty="0">
                <a:latin typeface="+mn-ea"/>
              </a:rPr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.</a:t>
            </a:r>
            <a:r>
              <a:rPr lang="zh-TW" altLang="en-US" sz="3200" noProof="0" dirty="0">
                <a:latin typeface="+mn-ea"/>
              </a:rPr>
              <a:t>選擇使用者</a:t>
            </a:r>
            <a:endParaRPr lang="zh-TW" altLang="en-US" sz="3200" dirty="0">
              <a:solidFill>
                <a:srgbClr val="FF0000"/>
              </a:solidFill>
              <a:latin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2640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13792"/>
            <a:ext cx="8774632" cy="1143000"/>
          </a:xfrm>
        </p:spPr>
        <p:txBody>
          <a:bodyPr>
            <a:noAutofit/>
          </a:bodyPr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電子書包連線狀態判讀</a:t>
            </a:r>
          </a:p>
        </p:txBody>
      </p:sp>
      <p:pic>
        <p:nvPicPr>
          <p:cNvPr id="14" name="圖片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" y="1601768"/>
            <a:ext cx="8640960" cy="48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4489648" y="6093296"/>
            <a:ext cx="1296144" cy="438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63932" y="3081736"/>
            <a:ext cx="738664" cy="30963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綠色：已連線</a:t>
            </a:r>
          </a:p>
        </p:txBody>
      </p:sp>
      <p:sp>
        <p:nvSpPr>
          <p:cNvPr id="8" name="橢圓 7"/>
          <p:cNvSpPr/>
          <p:nvPr/>
        </p:nvSpPr>
        <p:spPr>
          <a:xfrm>
            <a:off x="601216" y="1700808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1033264" y="2276872"/>
            <a:ext cx="14401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3121496" y="1772816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415544" y="2771760"/>
            <a:ext cx="738664" cy="3240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紅色：未連線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H="1" flipV="1">
            <a:off x="3887227" y="2276872"/>
            <a:ext cx="482666" cy="573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8142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668" y="2693089"/>
            <a:ext cx="6822668" cy="383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電子書包連線狀態判讀</a:t>
            </a:r>
          </a:p>
        </p:txBody>
      </p:sp>
      <p:pic>
        <p:nvPicPr>
          <p:cNvPr id="1029" name="Picture 5" descr="C:\Users\鈞瑋\Desktop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8" y="1512570"/>
            <a:ext cx="5472608" cy="32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052653" y="342900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未連線：空白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355976" y="520039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已連線：組別、組名</a:t>
            </a:r>
          </a:p>
        </p:txBody>
      </p:sp>
      <p:sp>
        <p:nvSpPr>
          <p:cNvPr id="9" name="橢圓 8"/>
          <p:cNvSpPr/>
          <p:nvPr/>
        </p:nvSpPr>
        <p:spPr>
          <a:xfrm>
            <a:off x="1709772" y="4416853"/>
            <a:ext cx="171009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221939" y="6021288"/>
            <a:ext cx="171009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185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電子書包學習系統</a:t>
            </a:r>
          </a:p>
        </p:txBody>
      </p:sp>
      <p:pic>
        <p:nvPicPr>
          <p:cNvPr id="6" name="圖片 5" descr="C:\Users\George\Desktop\HiTeach 1.5 使用手冊\手冊icon\43-01 - 複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900100" cy="101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11560" y="3573016"/>
            <a:ext cx="31683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白板頁面推送給所有平板</a:t>
            </a:r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19418" y="242026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/>
              <a:t>教師端</a:t>
            </a:r>
            <a:r>
              <a:rPr lang="en-US" altLang="zh-TW" sz="3200" dirty="0"/>
              <a:t>:</a:t>
            </a:r>
          </a:p>
          <a:p>
            <a:r>
              <a:rPr lang="zh-TW" altLang="en-US" sz="3200" dirty="0"/>
              <a:t>老師點選           可讓學生將作品即時上傳，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立即觀摩</a:t>
            </a:r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學生端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學生點選         將白板頁面飛遞給教師</a:t>
            </a:r>
          </a:p>
        </p:txBody>
      </p:sp>
      <p:pic>
        <p:nvPicPr>
          <p:cNvPr id="7" name="圖片 6" descr="C:\Users\George\Desktop\HiTeach 1.5 使用手冊\手冊icon\40-01 - 複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154" y="2476292"/>
            <a:ext cx="898813" cy="10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54" y="4938509"/>
            <a:ext cx="77999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547664" y="1700808"/>
            <a:ext cx="135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</a:rPr>
              <a:t>推送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928027" y="1628800"/>
            <a:ext cx="377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作品觀摩</a:t>
            </a:r>
            <a: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飛遞</a:t>
            </a:r>
            <a: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2612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3792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教師啟動「飛遞」後，學生按哪個鈕遞交頁面</a:t>
            </a:r>
            <a:r>
              <a:rPr lang="en-US" altLang="zh-TW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4"/>
          <p:cNvSpPr txBox="1">
            <a:spLocks/>
          </p:cNvSpPr>
          <p:nvPr/>
        </p:nvSpPr>
        <p:spPr>
          <a:xfrm>
            <a:off x="1561331" y="1772816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</a:p>
        </p:txBody>
      </p:sp>
      <p:sp>
        <p:nvSpPr>
          <p:cNvPr id="5" name="內容版面配置區 4"/>
          <p:cNvSpPr txBox="1">
            <a:spLocks/>
          </p:cNvSpPr>
          <p:nvPr/>
        </p:nvSpPr>
        <p:spPr>
          <a:xfrm>
            <a:off x="4788024" y="1761493"/>
            <a:ext cx="1049288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/>
              <a:t>3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200" dirty="0"/>
              <a:t>4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3" name="圖片 12" descr="C:\Users\George\Desktop\HiTeach 1.5 使用手冊\手冊icon\40-01 - 複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881" y="3924080"/>
            <a:ext cx="1080000" cy="12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 descr="C:\Users\George\Desktop\HiTeach 1.5 使用手冊\手冊icon\43-01 - 複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326" y="1933402"/>
            <a:ext cx="1080000" cy="12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93" y="4068211"/>
            <a:ext cx="102657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Images\HiTeach_icon\2013-11-25_1735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147" y="1933403"/>
            <a:ext cx="1080000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203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29600" cy="5040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新增一頁白板頁面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教師佈題，並在題目下方用黑筆畫出一個方形區塊，並將頁面推送給學生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學生用綠筆在區塊內寫出答案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學生使用飛遞功能將作品傳送給教師</a:t>
            </a:r>
          </a:p>
        </p:txBody>
      </p:sp>
    </p:spTree>
    <p:extLst>
      <p:ext uri="{BB962C8B-B14F-4D97-AF65-F5344CB8AC3E}">
        <p14:creationId xmlns:p14="http://schemas.microsoft.com/office/powerpoint/2010/main" val="1068372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395536" y="4892967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教師佈題後讓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學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生作答，然後各組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推舉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物理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習題解題代表，將其作品飛遞至教師端，並分別上臺跟同學說明解題理念，最後請全班票選與自己最接近的解法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。</a:t>
            </a:r>
            <a:endParaRPr lang="zh-TW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528" y="1472585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教師說明解題要求</a:t>
            </a:r>
            <a:r>
              <a:rPr lang="en-US" altLang="zh-TW" sz="2800" dirty="0">
                <a:latin typeface="+mn-ea"/>
              </a:rPr>
              <a:t>(</a:t>
            </a:r>
            <a:r>
              <a:rPr lang="zh-TW" altLang="en-US" sz="2800" dirty="0">
                <a:latin typeface="+mn-ea"/>
              </a:rPr>
              <a:t>每位學生</a:t>
            </a:r>
            <a:r>
              <a:rPr lang="en-US" altLang="zh-TW" sz="2800" dirty="0">
                <a:latin typeface="+mn-ea"/>
              </a:rPr>
              <a:t>)</a:t>
            </a:r>
            <a:r>
              <a:rPr lang="zh-TW" altLang="en-US" sz="2800" dirty="0">
                <a:latin typeface="+mn-ea"/>
              </a:rPr>
              <a:t>。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教師啟動飛遞模式。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教師巡視行間指導，挑選特色解題請同學飛遞分享。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逐格檢討解題方式。 </a:t>
            </a:r>
            <a:endParaRPr lang="en-US" altLang="zh-TW" sz="28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latin typeface="+mn-ea"/>
              </a:rPr>
              <a:t>開啟</a:t>
            </a:r>
            <a:r>
              <a:rPr lang="en-US" altLang="zh-TW" sz="2800" dirty="0">
                <a:latin typeface="+mn-ea"/>
              </a:rPr>
              <a:t>IRS</a:t>
            </a:r>
            <a:r>
              <a:rPr lang="zh-TW" altLang="en-US" sz="2800" dirty="0">
                <a:latin typeface="+mn-ea"/>
              </a:rPr>
              <a:t>功能投票，請學生投票給與自己近似的解法，並 呈現統計圖表。</a:t>
            </a:r>
          </a:p>
        </p:txBody>
      </p:sp>
    </p:spTree>
    <p:extLst>
      <p:ext uri="{BB962C8B-B14F-4D97-AF65-F5344CB8AC3E}">
        <p14:creationId xmlns:p14="http://schemas.microsoft.com/office/powerpoint/2010/main" val="38991456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遞交</a:t>
            </a:r>
          </a:p>
        </p:txBody>
      </p:sp>
    </p:spTree>
    <p:extLst>
      <p:ext uri="{BB962C8B-B14F-4D97-AF65-F5344CB8AC3E}">
        <p14:creationId xmlns:p14="http://schemas.microsoft.com/office/powerpoint/2010/main" val="35008029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遞交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83569" y="154766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請和小組夥伴合作，繪製一幅圖畫，展現「夏季」的意象，圖畫中必須包括天氣的特徵。</a:t>
            </a:r>
          </a:p>
        </p:txBody>
      </p:sp>
      <p:pic>
        <p:nvPicPr>
          <p:cNvPr id="1026" name="Picture 2" descr="https://farm8.staticflickr.com/7141/13626409804_f08120f6bd_o_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3898776" cy="24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41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準備上課</a:t>
            </a:r>
          </a:p>
        </p:txBody>
      </p:sp>
    </p:spTree>
    <p:extLst>
      <p:ext uri="{BB962C8B-B14F-4D97-AF65-F5344CB8AC3E}">
        <p14:creationId xmlns:p14="http://schemas.microsoft.com/office/powerpoint/2010/main" val="377876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82260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pic>
        <p:nvPicPr>
          <p:cNvPr id="4" name="Picture 5" descr="C:\Users\鈞瑋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92836" r="90022" b="-877"/>
          <a:stretch>
            <a:fillRect/>
          </a:stretch>
        </p:blipFill>
        <p:spPr bwMode="auto">
          <a:xfrm>
            <a:off x="324480" y="2726760"/>
            <a:ext cx="159545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90560" y="428438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推送頁面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460348" y="565442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學生端：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點選推送頁面並選擇工作區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96" y="1503514"/>
            <a:ext cx="6912768" cy="4074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3923928" y="2852936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391522" y="5301208"/>
            <a:ext cx="3960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9"/>
            <a:ext cx="7560840" cy="4281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36807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835696" y="5661248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/>
              <a:t>教師端：</a:t>
            </a:r>
            <a:endParaRPr lang="en-US" altLang="zh-TW" sz="2700" dirty="0"/>
          </a:p>
          <a:p>
            <a:r>
              <a:rPr lang="zh-TW" altLang="en-US" sz="2700" dirty="0"/>
              <a:t>點選訊息狀態列的工作區並選擇作品</a:t>
            </a:r>
          </a:p>
        </p:txBody>
      </p:sp>
      <p:sp>
        <p:nvSpPr>
          <p:cNvPr id="6" name="橢圓 5"/>
          <p:cNvSpPr/>
          <p:nvPr/>
        </p:nvSpPr>
        <p:spPr>
          <a:xfrm>
            <a:off x="8001664" y="5013176"/>
            <a:ext cx="576064" cy="536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463988" y="5229200"/>
            <a:ext cx="972108" cy="536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172384" y="2898656"/>
            <a:ext cx="432048" cy="317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776304" y="2923160"/>
            <a:ext cx="432048" cy="317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53872" y="3804512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作品貼回白板</a:t>
            </a:r>
          </a:p>
        </p:txBody>
      </p:sp>
      <p:cxnSp>
        <p:nvCxnSpPr>
          <p:cNvPr id="11" name="直線單箭頭接點 10"/>
          <p:cNvCxnSpPr>
            <a:endCxn id="10" idx="0"/>
          </p:cNvCxnSpPr>
          <p:nvPr/>
        </p:nvCxnSpPr>
        <p:spPr>
          <a:xfrm>
            <a:off x="1344784" y="3240376"/>
            <a:ext cx="0" cy="56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2208352" y="3215872"/>
            <a:ext cx="491440" cy="5647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708256" y="3780659"/>
            <a:ext cx="11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作品觀摩</a:t>
            </a:r>
          </a:p>
        </p:txBody>
      </p:sp>
    </p:spTree>
    <p:extLst>
      <p:ext uri="{BB962C8B-B14F-4D97-AF65-F5344CB8AC3E}">
        <p14:creationId xmlns:p14="http://schemas.microsoft.com/office/powerpoint/2010/main" val="3179237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0872" y="1711350"/>
            <a:ext cx="8229600" cy="452596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教師佈題，讓學生在平板上展現「開心」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學生點選推送頁面，將完成的作品從電子書包遞交到第三區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教師選擇四名學生上傳的作品，並將作品貼到白板頁面上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2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120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467544" y="472514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生物課時，老師要求同學寫出昆蟲必備的條件為何，接著請學生遞交至老師端，挑選內容完整之習作貼至白板，帶領大家討論。</a:t>
            </a:r>
          </a:p>
        </p:txBody>
      </p:sp>
      <p:sp>
        <p:nvSpPr>
          <p:cNvPr id="4" name="矩形 3"/>
          <p:cNvSpPr/>
          <p:nvPr/>
        </p:nvSpPr>
        <p:spPr>
          <a:xfrm>
            <a:off x="467544" y="161544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教師在電子白板上呈現習作要求。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推送白板頁面給所有學生。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要求學生完成習作後遞交到分組工作區。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挑選</a:t>
            </a:r>
            <a:r>
              <a:rPr lang="en-US" altLang="zh-TW" sz="2800" dirty="0">
                <a:latin typeface="+mn-ea"/>
              </a:rPr>
              <a:t>4</a:t>
            </a:r>
            <a:r>
              <a:rPr lang="zh-TW" altLang="zh-TW" sz="2800" dirty="0">
                <a:latin typeface="+mn-ea"/>
              </a:rPr>
              <a:t>～</a:t>
            </a:r>
            <a:r>
              <a:rPr lang="en-US" altLang="zh-TW" sz="2800" dirty="0">
                <a:latin typeface="+mn-ea"/>
              </a:rPr>
              <a:t>6</a:t>
            </a:r>
            <a:r>
              <a:rPr lang="zh-TW" altLang="zh-TW" sz="2800" dirty="0">
                <a:latin typeface="+mn-ea"/>
              </a:rPr>
              <a:t>份習作，貼回白板頁面。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 err="1">
                <a:latin typeface="+mn-ea"/>
              </a:rPr>
              <a:t>逐格比較觀摩或引導討論</a:t>
            </a:r>
            <a:r>
              <a:rPr lang="en-US" altLang="zh-TW" sz="2800" dirty="0"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59958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高效教學六招式</a:t>
            </a:r>
            <a:r>
              <a:rPr lang="en-US" altLang="zh-TW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-</a:t>
            </a:r>
            <a:r>
              <a:rPr lang="zh-TW" altLang="en-US" sz="5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iti TC Light" pitchFamily="-84" charset="-120"/>
              </a:rPr>
              <a:t>飛訊</a:t>
            </a:r>
          </a:p>
        </p:txBody>
      </p:sp>
    </p:spTree>
    <p:extLst>
      <p:ext uri="{BB962C8B-B14F-4D97-AF65-F5344CB8AC3E}">
        <p14:creationId xmlns:p14="http://schemas.microsoft.com/office/powerpoint/2010/main" val="39055124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+mj-ea"/>
              </a:rPr>
              <a:t>【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Heiti TC Light" pitchFamily="-84" charset="-120"/>
              </a:rPr>
              <a:t>飛訊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sym typeface="Heiti TC Light" pitchFamily="-84" charset="-120"/>
              </a:rPr>
              <a:t>】</a:t>
            </a:r>
            <a:endParaRPr lang="zh-TW" altLang="en-US" sz="4000" b="1" dirty="0">
              <a:latin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55576" y="154766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說到台灣，你會想到什麼？</a:t>
            </a:r>
          </a:p>
        </p:txBody>
      </p:sp>
      <p:pic>
        <p:nvPicPr>
          <p:cNvPr id="2050" name="Picture 2" descr="https://upload.wikimedia.org/wikipedia/commons/thumb/6/67/1992ROCLY_by_Party.svg/300px-1992ROCLY_by_Part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2889809" cy="39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581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352832"/>
            <a:ext cx="8229600" cy="1143000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860032" y="422108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飛訊</a:t>
            </a:r>
          </a:p>
        </p:txBody>
      </p:sp>
      <p:pic>
        <p:nvPicPr>
          <p:cNvPr id="7" name="Picture 5" descr="C:\Users\鈞瑋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92836" r="86459" b="-877"/>
          <a:stretch>
            <a:fillRect/>
          </a:stretch>
        </p:blipFill>
        <p:spPr bwMode="auto">
          <a:xfrm>
            <a:off x="171859" y="2679625"/>
            <a:ext cx="14359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31939"/>
            <a:ext cx="6705690" cy="3943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05189" y="4299625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飛訊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555776" y="5571237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學生端：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點選飛訊輸入訊息，並點選傳送訊息</a:t>
            </a:r>
          </a:p>
        </p:txBody>
      </p:sp>
      <p:sp>
        <p:nvSpPr>
          <p:cNvPr id="11" name="橢圓 10"/>
          <p:cNvSpPr/>
          <p:nvPr/>
        </p:nvSpPr>
        <p:spPr>
          <a:xfrm>
            <a:off x="7509088" y="4184463"/>
            <a:ext cx="766022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835424" y="5002493"/>
            <a:ext cx="432048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926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9" y="1270288"/>
            <a:ext cx="756752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457200" y="352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HiLearning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互動功能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1520" y="5661248"/>
            <a:ext cx="864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dirty="0">
                <a:latin typeface="+mn-ea"/>
              </a:rPr>
              <a:t>教師端：</a:t>
            </a:r>
            <a:endParaRPr lang="en-US" altLang="zh-TW" sz="2700" dirty="0">
              <a:latin typeface="+mn-ea"/>
            </a:endParaRPr>
          </a:p>
          <a:p>
            <a:r>
              <a:rPr lang="zh-TW" altLang="en-US" sz="2700" dirty="0">
                <a:latin typeface="+mn-ea"/>
              </a:rPr>
              <a:t>點選</a:t>
            </a:r>
            <a:r>
              <a:rPr lang="zh-TW" altLang="en-US" sz="2700" dirty="0"/>
              <a:t>訊息狀態列的意見蒐集，選擇訊息並貼到白板頁面</a:t>
            </a:r>
            <a:endParaRPr lang="zh-TW" altLang="en-US" sz="2700" dirty="0">
              <a:latin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489928" y="5279823"/>
            <a:ext cx="416808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833824" y="5295063"/>
            <a:ext cx="576064" cy="422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638288" y="4365104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訊息顯示排序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938704" y="4041938"/>
            <a:ext cx="9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訊息貼回白板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5436096" y="4869160"/>
            <a:ext cx="504056" cy="4106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6735608" y="4581128"/>
            <a:ext cx="356672" cy="6702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76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依樣畫葫蘆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74848" y="1855365"/>
            <a:ext cx="8229600" cy="36618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學生使用飛訊寫出三個詞形容今天的心情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教師將飛訊傳送的時間將學生的飛訊排序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教師將學生的飛訊分類並貼到白板頁面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4907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教學應用情境</a:t>
            </a:r>
          </a:p>
        </p:txBody>
      </p:sp>
      <p:sp>
        <p:nvSpPr>
          <p:cNvPr id="3" name="矩形 2"/>
          <p:cNvSpPr/>
          <p:nvPr/>
        </p:nvSpPr>
        <p:spPr>
          <a:xfrm>
            <a:off x="395536" y="479715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國文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老師上完課以後想知道學生認為哪種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文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體比較適合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撰寫傳記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，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因此請學生使用飛訊功能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傳</a:t>
            </a:r>
            <a:r>
              <a:rPr lang="en-US" altLang="zh-TW" sz="2400" dirty="0" err="1">
                <a:solidFill>
                  <a:srgbClr val="C00000"/>
                </a:solidFill>
                <a:latin typeface="+mn-ea"/>
              </a:rPr>
              <a:t>給老師，並歸納學生想法，以帶動班級討論</a:t>
            </a:r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。</a:t>
            </a:r>
            <a:endParaRPr lang="zh-TW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168744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n-ea"/>
              </a:rPr>
              <a:t>教學流程：</a:t>
            </a:r>
            <a:endParaRPr lang="en-US" altLang="zh-TW" sz="2800" dirty="0">
              <a:latin typeface="+mn-ea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教師以白板或口頭方式呈現任務要求。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學生以文字飛訊方式，傳送給教師。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師生以想法收集接口共同檢視文字作品。</a:t>
            </a:r>
          </a:p>
          <a:p>
            <a:pPr marL="457200" lvl="0" indent="-457200">
              <a:buFont typeface="+mj-lt"/>
              <a:buAutoNum type="arabicPeriod"/>
            </a:pPr>
            <a:r>
              <a:rPr lang="zh-TW" altLang="zh-TW" sz="2800" dirty="0">
                <a:latin typeface="+mn-ea"/>
              </a:rPr>
              <a:t>教師挑選、歸納訊息，分批貼入白板頁面。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 err="1">
                <a:latin typeface="+mn-ea"/>
              </a:rPr>
              <a:t>進一步討論或票選</a:t>
            </a:r>
            <a:r>
              <a:rPr lang="en-US" altLang="zh-TW" sz="2800" dirty="0">
                <a:latin typeface="+mn-ea"/>
              </a:rPr>
              <a:t>。</a:t>
            </a:r>
            <a:endParaRPr lang="zh-TW" altLang="en-US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041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開設一個班級吧！</a:t>
            </a:r>
          </a:p>
        </p:txBody>
      </p:sp>
      <p:pic>
        <p:nvPicPr>
          <p:cNvPr id="3" name="內容版面配置區 4" descr="2013-11-23_0829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9491" y="1556792"/>
            <a:ext cx="7146925" cy="49720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96136" y="2420888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匯入班級名單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43119" y="1527175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新增老師</a:t>
            </a:r>
          </a:p>
        </p:txBody>
      </p:sp>
    </p:spTree>
    <p:extLst>
      <p:ext uri="{BB962C8B-B14F-4D97-AF65-F5344CB8AC3E}">
        <p14:creationId xmlns:p14="http://schemas.microsoft.com/office/powerpoint/2010/main" val="3342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儲存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上傳電子筆記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8" y="1361987"/>
            <a:ext cx="6920563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8371" r="20022"/>
          <a:stretch/>
        </p:blipFill>
        <p:spPr bwMode="auto">
          <a:xfrm>
            <a:off x="4967536" y="3098292"/>
            <a:ext cx="4212976" cy="3427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051720" y="1320526"/>
            <a:ext cx="4320480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系統功能表→離開</a:t>
            </a:r>
          </a:p>
        </p:txBody>
      </p:sp>
      <p:sp>
        <p:nvSpPr>
          <p:cNvPr id="6" name="橢圓 5"/>
          <p:cNvSpPr/>
          <p:nvPr/>
        </p:nvSpPr>
        <p:spPr>
          <a:xfrm>
            <a:off x="6876256" y="1279285"/>
            <a:ext cx="471441" cy="4714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067486" y="3221920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7812360" y="4811818"/>
            <a:ext cx="792088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83568" y="5157192"/>
            <a:ext cx="4320480" cy="13234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電子筆記與學習歷程上傳雲端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關鍵應用點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0872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/>
              <a:t>電腦畫面</a:t>
            </a:r>
            <a:r>
              <a:rPr lang="en-US" altLang="zh-TW" sz="4000" dirty="0"/>
              <a:t>/PPT</a:t>
            </a:r>
            <a:r>
              <a:rPr lang="zh-TW" altLang="en-US" sz="4000" dirty="0"/>
              <a:t>頁面批註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全班投票、蒐集想法、小考評價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教材數位化、作品觀摩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畫面分享、作品評鑑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endParaRPr lang="en-US" altLang="zh-TW" sz="4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查看班級報表：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HiTeach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/>
          <p:cNvPicPr/>
          <p:nvPr/>
        </p:nvPicPr>
        <p:blipFill rotWithShape="1">
          <a:blip r:embed="rId3" cstate="print"/>
          <a:srcRect r="1035"/>
          <a:stretch/>
        </p:blipFill>
        <p:spPr bwMode="auto">
          <a:xfrm>
            <a:off x="899592" y="1700808"/>
            <a:ext cx="7620434" cy="4378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91547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觀看診斷報告：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clouDAS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502636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89" y="4077072"/>
            <a:ext cx="5128983" cy="2774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2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匯入學生照片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j-ea"/>
                <a:ea typeface="+mj-ea"/>
              </a:rPr>
              <a:t>學生照片與名單自動配對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座號、姓名、學號</a:t>
            </a:r>
            <a:r>
              <a:rPr lang="en-US" altLang="zh-TW" dirty="0">
                <a:latin typeface="+mj-ea"/>
                <a:ea typeface="+mj-ea"/>
              </a:rPr>
              <a:t>)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44E83D1-ABBA-4D45-8864-1300DBF1A73D}" type="slidenum">
              <a:rPr lang="en-US" altLang="zh-TW" smtClean="0"/>
              <a:pPr/>
              <a:t>9</a:t>
            </a:fld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181" y="2192932"/>
            <a:ext cx="6151637" cy="43036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40118" y="2636912"/>
            <a:ext cx="497609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3177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</TotalTime>
  <Words>2198</Words>
  <Application>Microsoft Office PowerPoint</Application>
  <PresentationFormat>如螢幕大小 (4:3)</PresentationFormat>
  <Paragraphs>427</Paragraphs>
  <Slides>83</Slides>
  <Notes>80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3" baseType="lpstr">
      <vt:lpstr>Gill Sans</vt:lpstr>
      <vt:lpstr>Heiti TC Light</vt:lpstr>
      <vt:lpstr>Microsoft JhengHei</vt:lpstr>
      <vt:lpstr>Microsoft JhengHei</vt:lpstr>
      <vt:lpstr>新細明體</vt:lpstr>
      <vt:lpstr>Arial</vt:lpstr>
      <vt:lpstr>Calibri</vt:lpstr>
      <vt:lpstr>Tw Cen MT</vt:lpstr>
      <vt:lpstr>Wingdings</vt:lpstr>
      <vt:lpstr>Office 佈景主題</vt:lpstr>
      <vt:lpstr>TEAM Model智慧教室 快速上手</vt:lpstr>
      <vt:lpstr>課程目標</vt:lpstr>
      <vt:lpstr>課程大綱</vt:lpstr>
      <vt:lpstr>PowerPoint 簡報</vt:lpstr>
      <vt:lpstr>TEAM Model智慧教室的設計</vt:lpstr>
      <vt:lpstr>智慧教室教學應用與演練</vt:lpstr>
      <vt:lpstr>準備上課</vt:lpstr>
      <vt:lpstr>開設一個班級吧！</vt:lpstr>
      <vt:lpstr>匯入學生照片</vt:lpstr>
      <vt:lpstr>全班分組</vt:lpstr>
      <vt:lpstr>開啟HiTeach</vt:lpstr>
      <vt:lpstr>互動模式</vt:lpstr>
      <vt:lpstr>HiTeach介面</vt:lpstr>
      <vt:lpstr>教學輔具連線狀態判讀</vt:lpstr>
      <vt:lpstr>IRS接收器連線設定</vt:lpstr>
      <vt:lpstr>下列何者是啟動HiTeach的圖示？</vt:lpstr>
      <vt:lpstr>依樣畫葫蘆</vt:lpstr>
      <vt:lpstr>HiTeach 常用功能</vt:lpstr>
      <vt:lpstr>PowerPoint 簡報</vt:lpstr>
      <vt:lpstr>常用功能</vt:lpstr>
      <vt:lpstr>隨機挑人工具與計時工具</vt:lpstr>
      <vt:lpstr>常用功能</vt:lpstr>
      <vt:lpstr>下列何者是新增白板的圖示？</vt:lpstr>
      <vt:lpstr>依樣畫葫蘆</vt:lpstr>
      <vt:lpstr>高效教學六招式-提問</vt:lpstr>
      <vt:lpstr>【搶答】   台灣夏季吹什麼風？</vt:lpstr>
      <vt:lpstr>【搶權、挑人、倒數計時】</vt:lpstr>
      <vt:lpstr>【問答】   關於高氣壓的特性，何者正確？ </vt:lpstr>
      <vt:lpstr>IRS即時反饋系統</vt:lpstr>
      <vt:lpstr>IRS即時反饋系統</vt:lpstr>
      <vt:lpstr>PowerPoint 簡報</vt:lpstr>
      <vt:lpstr>IRS即時反饋系統</vt:lpstr>
      <vt:lpstr>按哪個鈕把統計圖貼回白板？</vt:lpstr>
      <vt:lpstr>依樣畫葫蘆</vt:lpstr>
      <vt:lpstr>高效教學六招式-助教</vt:lpstr>
      <vt:lpstr>智慧助教HiTA</vt:lpstr>
      <vt:lpstr>智慧助教HiTA</vt:lpstr>
      <vt:lpstr>PowerPoint 簡報</vt:lpstr>
      <vt:lpstr>PowerPoint 簡報</vt:lpstr>
      <vt:lpstr>PowerPoint 簡報</vt:lpstr>
      <vt:lpstr>PowerPoint 簡報</vt:lpstr>
      <vt:lpstr>智慧助教HiTA</vt:lpstr>
      <vt:lpstr>依樣畫葫蘆</vt:lpstr>
      <vt:lpstr>教學應用情境</vt:lpstr>
      <vt:lpstr>PowerPoint 簡報</vt:lpstr>
      <vt:lpstr>編輯試題的三種方式</vt:lpstr>
      <vt:lpstr>使用HiTeach編輯試題</vt:lpstr>
      <vt:lpstr>使用PowerPoint Addin編題</vt:lpstr>
      <vt:lpstr>使用 HiTeachPPT Addin 編輯題目 </vt:lpstr>
      <vt:lpstr>使用 HiTeachPPT Addin 編輯題目 </vt:lpstr>
      <vt:lpstr>使用HiTeach編輯試題</vt:lpstr>
      <vt:lpstr>使用Excel編輯試題</vt:lpstr>
      <vt:lpstr>使用Excel編輯試題</vt:lpstr>
      <vt:lpstr>匯入excel試題</vt:lpstr>
      <vt:lpstr>匯入excel試題</vt:lpstr>
      <vt:lpstr>依樣畫葫蘆</vt:lpstr>
      <vt:lpstr>題目編輯與導入步驟說明</vt:lpstr>
      <vt:lpstr>高效教學六招式-推送、飛遞</vt:lpstr>
      <vt:lpstr>請圈選出哺乳類動物來並飛遞</vt:lpstr>
      <vt:lpstr>如何開啟HiLearning電子書包</vt:lpstr>
      <vt:lpstr>PowerPoint 簡報</vt:lpstr>
      <vt:lpstr>HiLearning電子書包連線狀態判讀</vt:lpstr>
      <vt:lpstr>HiLearning電子書包連線狀態判讀</vt:lpstr>
      <vt:lpstr>HiLearning 電子書包學習系統</vt:lpstr>
      <vt:lpstr>教師啟動「飛遞」後，學生按哪個鈕遞交頁面?</vt:lpstr>
      <vt:lpstr>依樣畫葫蘆</vt:lpstr>
      <vt:lpstr>教學應用情境</vt:lpstr>
      <vt:lpstr>高效教學六招式-遞交</vt:lpstr>
      <vt:lpstr>【遞交】</vt:lpstr>
      <vt:lpstr>HiLearning 互動功能</vt:lpstr>
      <vt:lpstr>HiLearning 互動功能</vt:lpstr>
      <vt:lpstr>依樣畫葫蘆</vt:lpstr>
      <vt:lpstr>教學應用情境</vt:lpstr>
      <vt:lpstr>高效教學六招式-飛訊</vt:lpstr>
      <vt:lpstr>【飛訊】</vt:lpstr>
      <vt:lpstr>HiLearning 互動功能</vt:lpstr>
      <vt:lpstr>PowerPoint 簡報</vt:lpstr>
      <vt:lpstr>依樣畫葫蘆</vt:lpstr>
      <vt:lpstr>教學應用情境</vt:lpstr>
      <vt:lpstr>儲存/上傳電子筆記</vt:lpstr>
      <vt:lpstr>關鍵應用點</vt:lpstr>
      <vt:lpstr>查看班級報表：HiTeach Report</vt:lpstr>
      <vt:lpstr>觀看診斷報告：clouDAS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智慧教室創新教學模式 分析與發展</dc:title>
  <dc:creator>Picc</dc:creator>
  <cp:lastModifiedBy>user</cp:lastModifiedBy>
  <cp:revision>286</cp:revision>
  <dcterms:created xsi:type="dcterms:W3CDTF">2014-01-25T16:52:31Z</dcterms:created>
  <dcterms:modified xsi:type="dcterms:W3CDTF">2017-10-11T05:29:03Z</dcterms:modified>
</cp:coreProperties>
</file>