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6.xml" ContentType="application/vnd.openxmlformats-officedocument.presentationml.notesSlide+xml"/>
  <Override PartName="/ppt/tags/tag15.xml" ContentType="application/vnd.openxmlformats-officedocument.presentationml.tags+xml"/>
  <Override PartName="/ppt/notesSlides/notesSlide37.xml" ContentType="application/vnd.openxmlformats-officedocument.presentationml.notesSlide+xml"/>
  <Override PartName="/ppt/tags/tag1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1.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2"/>
  </p:notesMasterIdLst>
  <p:handoutMasterIdLst>
    <p:handoutMasterId r:id="rId143"/>
  </p:handoutMasterIdLst>
  <p:sldIdLst>
    <p:sldId id="529" r:id="rId2"/>
    <p:sldId id="830" r:id="rId3"/>
    <p:sldId id="844" r:id="rId4"/>
    <p:sldId id="934" r:id="rId5"/>
    <p:sldId id="972" r:id="rId6"/>
    <p:sldId id="973" r:id="rId7"/>
    <p:sldId id="839" r:id="rId8"/>
    <p:sldId id="819" r:id="rId9"/>
    <p:sldId id="653" r:id="rId10"/>
    <p:sldId id="655" r:id="rId11"/>
    <p:sldId id="1578" r:id="rId12"/>
    <p:sldId id="990" r:id="rId13"/>
    <p:sldId id="992" r:id="rId14"/>
    <p:sldId id="991" r:id="rId15"/>
    <p:sldId id="686" r:id="rId16"/>
    <p:sldId id="687" r:id="rId17"/>
    <p:sldId id="1556" r:id="rId18"/>
    <p:sldId id="1558" r:id="rId19"/>
    <p:sldId id="806" r:id="rId20"/>
    <p:sldId id="1399" r:id="rId21"/>
    <p:sldId id="1548" r:id="rId22"/>
    <p:sldId id="848" r:id="rId23"/>
    <p:sldId id="445" r:id="rId24"/>
    <p:sldId id="803" r:id="rId25"/>
    <p:sldId id="807" r:id="rId26"/>
    <p:sldId id="333" r:id="rId27"/>
    <p:sldId id="334" r:id="rId28"/>
    <p:sldId id="812" r:id="rId29"/>
    <p:sldId id="1549" r:id="rId30"/>
    <p:sldId id="752" r:id="rId31"/>
    <p:sldId id="690" r:id="rId32"/>
    <p:sldId id="505" r:id="rId33"/>
    <p:sldId id="344" r:id="rId34"/>
    <p:sldId id="506" r:id="rId35"/>
    <p:sldId id="813" r:id="rId36"/>
    <p:sldId id="814" r:id="rId37"/>
    <p:sldId id="815" r:id="rId38"/>
    <p:sldId id="816" r:id="rId39"/>
    <p:sldId id="347" r:id="rId40"/>
    <p:sldId id="756" r:id="rId41"/>
    <p:sldId id="496" r:id="rId42"/>
    <p:sldId id="905" r:id="rId43"/>
    <p:sldId id="695" r:id="rId44"/>
    <p:sldId id="922" r:id="rId45"/>
    <p:sldId id="697" r:id="rId46"/>
    <p:sldId id="698" r:id="rId47"/>
    <p:sldId id="699" r:id="rId48"/>
    <p:sldId id="694" r:id="rId49"/>
    <p:sldId id="696" r:id="rId50"/>
    <p:sldId id="724" r:id="rId51"/>
    <p:sldId id="725" r:id="rId52"/>
    <p:sldId id="726" r:id="rId53"/>
    <p:sldId id="727" r:id="rId54"/>
    <p:sldId id="431" r:id="rId55"/>
    <p:sldId id="757" r:id="rId56"/>
    <p:sldId id="537" r:id="rId57"/>
    <p:sldId id="849" r:id="rId58"/>
    <p:sldId id="850" r:id="rId59"/>
    <p:sldId id="851" r:id="rId60"/>
    <p:sldId id="861" r:id="rId61"/>
    <p:sldId id="862" r:id="rId62"/>
    <p:sldId id="863" r:id="rId63"/>
    <p:sldId id="864" r:id="rId64"/>
    <p:sldId id="865" r:id="rId65"/>
    <p:sldId id="866" r:id="rId66"/>
    <p:sldId id="867" r:id="rId67"/>
    <p:sldId id="869" r:id="rId68"/>
    <p:sldId id="871" r:id="rId69"/>
    <p:sldId id="874" r:id="rId70"/>
    <p:sldId id="875" r:id="rId71"/>
    <p:sldId id="877" r:id="rId72"/>
    <p:sldId id="988" r:id="rId73"/>
    <p:sldId id="989" r:id="rId74"/>
    <p:sldId id="1557" r:id="rId75"/>
    <p:sldId id="1564" r:id="rId76"/>
    <p:sldId id="1575" r:id="rId77"/>
    <p:sldId id="878" r:id="rId78"/>
    <p:sldId id="879" r:id="rId79"/>
    <p:sldId id="880" r:id="rId80"/>
    <p:sldId id="881" r:id="rId81"/>
    <p:sldId id="882" r:id="rId82"/>
    <p:sldId id="887" r:id="rId83"/>
    <p:sldId id="700" r:id="rId84"/>
    <p:sldId id="701" r:id="rId85"/>
    <p:sldId id="702" r:id="rId86"/>
    <p:sldId id="1568" r:id="rId87"/>
    <p:sldId id="1569" r:id="rId88"/>
    <p:sldId id="1570" r:id="rId89"/>
    <p:sldId id="1550" r:id="rId90"/>
    <p:sldId id="1559" r:id="rId91"/>
    <p:sldId id="1572" r:id="rId92"/>
    <p:sldId id="1551" r:id="rId93"/>
    <p:sldId id="1552" r:id="rId94"/>
    <p:sldId id="1000" r:id="rId95"/>
    <p:sldId id="946" r:id="rId96"/>
    <p:sldId id="947" r:id="rId97"/>
    <p:sldId id="948" r:id="rId98"/>
    <p:sldId id="1553" r:id="rId99"/>
    <p:sldId id="1554" r:id="rId100"/>
    <p:sldId id="1561" r:id="rId101"/>
    <p:sldId id="1579" r:id="rId102"/>
    <p:sldId id="1580" r:id="rId103"/>
    <p:sldId id="1581" r:id="rId104"/>
    <p:sldId id="1576" r:id="rId105"/>
    <p:sldId id="888" r:id="rId106"/>
    <p:sldId id="789" r:id="rId107"/>
    <p:sldId id="790" r:id="rId108"/>
    <p:sldId id="897" r:id="rId109"/>
    <p:sldId id="898" r:id="rId110"/>
    <p:sldId id="791" r:id="rId111"/>
    <p:sldId id="792" r:id="rId112"/>
    <p:sldId id="794" r:id="rId113"/>
    <p:sldId id="796" r:id="rId114"/>
    <p:sldId id="797" r:id="rId115"/>
    <p:sldId id="901" r:id="rId116"/>
    <p:sldId id="798" r:id="rId117"/>
    <p:sldId id="799" r:id="rId118"/>
    <p:sldId id="800" r:id="rId119"/>
    <p:sldId id="964" r:id="rId120"/>
    <p:sldId id="927" r:id="rId121"/>
    <p:sldId id="928" r:id="rId122"/>
    <p:sldId id="929" r:id="rId123"/>
    <p:sldId id="910" r:id="rId124"/>
    <p:sldId id="912" r:id="rId125"/>
    <p:sldId id="914" r:id="rId126"/>
    <p:sldId id="915" r:id="rId127"/>
    <p:sldId id="916" r:id="rId128"/>
    <p:sldId id="917" r:id="rId129"/>
    <p:sldId id="918" r:id="rId130"/>
    <p:sldId id="919" r:id="rId131"/>
    <p:sldId id="920" r:id="rId132"/>
    <p:sldId id="921" r:id="rId133"/>
    <p:sldId id="820" r:id="rId134"/>
    <p:sldId id="975" r:id="rId135"/>
    <p:sldId id="821" r:id="rId136"/>
    <p:sldId id="822" r:id="rId137"/>
    <p:sldId id="804" r:id="rId138"/>
    <p:sldId id="634" r:id="rId139"/>
    <p:sldId id="781" r:id="rId140"/>
    <p:sldId id="899" r:id="rId141"/>
  </p:sldIdLst>
  <p:sldSz cx="12192000" cy="6858000"/>
  <p:notesSz cx="6797675" cy="9926638"/>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66FF"/>
    <a:srgbClr val="FF0000"/>
    <a:srgbClr val="FFCC99"/>
    <a:srgbClr val="FFFFFF"/>
    <a:srgbClr val="FFCCFF"/>
    <a:srgbClr val="CCFFFF"/>
    <a:srgbClr val="99FFCC"/>
    <a:srgbClr val="9900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3005" autoAdjust="0"/>
  </p:normalViewPr>
  <p:slideViewPr>
    <p:cSldViewPr>
      <p:cViewPr varScale="1">
        <p:scale>
          <a:sx n="91" d="100"/>
          <a:sy n="91" d="100"/>
        </p:scale>
        <p:origin x="636" y="60"/>
      </p:cViewPr>
      <p:guideLst>
        <p:guide orient="horz" pos="2160"/>
        <p:guide pos="3840"/>
      </p:guideLst>
    </p:cSldViewPr>
  </p:slideViewPr>
  <p:outlineViewPr>
    <p:cViewPr>
      <p:scale>
        <a:sx n="33" d="100"/>
        <a:sy n="33" d="100"/>
      </p:scale>
      <p:origin x="0" y="-26078"/>
    </p:cViewPr>
  </p:outlineViewPr>
  <p:notesTextViewPr>
    <p:cViewPr>
      <p:scale>
        <a:sx n="100" d="100"/>
        <a:sy n="100" d="100"/>
      </p:scale>
      <p:origin x="0" y="0"/>
    </p:cViewPr>
  </p:notesTextViewPr>
  <p:sorterViewPr>
    <p:cViewPr>
      <p:scale>
        <a:sx n="66" d="100"/>
        <a:sy n="66" d="100"/>
      </p:scale>
      <p:origin x="0" y="-6763"/>
    </p:cViewPr>
  </p:sorterViewPr>
  <p:notesViewPr>
    <p:cSldViewPr>
      <p:cViewPr varScale="1">
        <p:scale>
          <a:sx n="78" d="100"/>
          <a:sy n="78" d="100"/>
        </p:scale>
        <p:origin x="-396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73212288"/>
        <c:axId val="73322496"/>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732122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73322496"/>
        <c:crosses val="autoZero"/>
        <c:auto val="1"/>
        <c:lblAlgn val="ctr"/>
        <c:lblOffset val="100"/>
        <c:noMultiLvlLbl val="0"/>
      </c:catAx>
      <c:valAx>
        <c:axId val="73322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7321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pt>
    <dgm:pt modelId="{9F153B0A-7DF6-4B2E-B56B-D769C8F404E5}" type="pres">
      <dgm:prSet presAssocID="{B4FB02AD-08B9-409B-B0FF-73FE9AEBAFF7}" presName="gear1srcNode" presStyleLbl="node1" presStyleIdx="0" presStyleCnt="3"/>
      <dgm:spPr/>
    </dgm:pt>
    <dgm:pt modelId="{54688A6F-0242-43D0-A1DF-708CE7AC4083}" type="pres">
      <dgm:prSet presAssocID="{B4FB02AD-08B9-409B-B0FF-73FE9AEBAFF7}" presName="gear1dstNode" presStyleLbl="node1" presStyleIdx="0" presStyleCnt="3"/>
      <dgm:spPr/>
    </dgm:pt>
    <dgm:pt modelId="{D105F10A-51D5-4D3B-B1A0-3A14020FD9B7}" type="pres">
      <dgm:prSet presAssocID="{1C1AFDA2-63C7-4AD0-89A0-B98A32F6C7A6}" presName="gear2" presStyleLbl="node1" presStyleIdx="1" presStyleCnt="3">
        <dgm:presLayoutVars>
          <dgm:chMax val="1"/>
          <dgm:bulletEnabled val="1"/>
        </dgm:presLayoutVars>
      </dgm:prSet>
      <dgm:spPr/>
    </dgm:pt>
    <dgm:pt modelId="{6C90B0CC-3B31-499A-B891-8189C81B71A3}" type="pres">
      <dgm:prSet presAssocID="{1C1AFDA2-63C7-4AD0-89A0-B98A32F6C7A6}" presName="gear2srcNode" presStyleLbl="node1" presStyleIdx="1" presStyleCnt="3"/>
      <dgm:spPr/>
    </dgm:pt>
    <dgm:pt modelId="{49DBCEC0-B24F-4704-9997-AE88600187D9}" type="pres">
      <dgm:prSet presAssocID="{1C1AFDA2-63C7-4AD0-89A0-B98A32F6C7A6}" presName="gear2dstNode" presStyleLbl="node1" presStyleIdx="1" presStyleCnt="3"/>
      <dgm:spPr/>
    </dgm:pt>
    <dgm:pt modelId="{FF1FAC84-064E-49BA-9CD8-6DBD84D94F14}" type="pres">
      <dgm:prSet presAssocID="{A9872E36-200C-414B-A98E-56A74450DCF3}" presName="gear3" presStyleLbl="node1" presStyleIdx="2" presStyleCnt="3"/>
      <dgm:spPr/>
    </dgm:pt>
    <dgm:pt modelId="{8D0BA86D-5344-4DC3-82C6-410D35DC4E59}" type="pres">
      <dgm:prSet presAssocID="{A9872E36-200C-414B-A98E-56A74450DCF3}" presName="gear3tx" presStyleLbl="node1" presStyleIdx="2" presStyleCnt="3">
        <dgm:presLayoutVars>
          <dgm:chMax val="1"/>
          <dgm:bulletEnabled val="1"/>
        </dgm:presLayoutVars>
      </dgm:prSet>
      <dgm:spPr/>
    </dgm:pt>
    <dgm:pt modelId="{767314A7-65DB-40E8-B560-D548B2553B85}" type="pres">
      <dgm:prSet presAssocID="{A9872E36-200C-414B-A98E-56A74450DCF3}" presName="gear3srcNode" presStyleLbl="node1" presStyleIdx="2" presStyleCnt="3"/>
      <dgm:spPr/>
    </dgm:pt>
    <dgm:pt modelId="{24FA9A56-9A3C-4D32-A90F-5B49B746662F}" type="pres">
      <dgm:prSet presAssocID="{A9872E36-200C-414B-A98E-56A74450DCF3}" presName="gear3dstNode" presStyleLbl="node1" presStyleIdx="2" presStyleCnt="3"/>
      <dgm:spPr/>
    </dgm:pt>
    <dgm:pt modelId="{F24AAD2B-BF64-4451-B2DA-F9A32DACBA19}" type="pres">
      <dgm:prSet presAssocID="{3470786B-4CF0-454C-B04A-ABA9B7104ABE}" presName="connector1" presStyleLbl="sibTrans2D1" presStyleIdx="0" presStyleCnt="3"/>
      <dgm:spPr/>
    </dgm:pt>
    <dgm:pt modelId="{D571822E-360D-43D3-86E3-A75DAD1CD3A5}" type="pres">
      <dgm:prSet presAssocID="{5697CCAE-7FCF-4B4E-8D15-84A209426511}" presName="connector2" presStyleLbl="sibTrans2D1" presStyleIdx="1" presStyleCnt="3"/>
      <dgm:spPr/>
    </dgm:pt>
    <dgm:pt modelId="{68271545-1811-4712-A500-FC0FC419A452}" type="pres">
      <dgm:prSet presAssocID="{87D56500-3079-486D-8BCF-126CAA0E949C}" presName="connector3" presStyleLbl="sibTrans2D1" presStyleIdx="2" presStyleCnt="3"/>
      <dgm:spPr/>
    </dgm:pt>
  </dgm:ptLst>
  <dgm:cxnLst>
    <dgm:cxn modelId="{FFD7140D-B355-4CA9-A967-80E25BC145F3}" type="presOf" srcId="{A9872E36-200C-414B-A98E-56A74450DCF3}" destId="{FF1FAC84-064E-49BA-9CD8-6DBD84D94F14}" srcOrd="0"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B0F3A58F-7CDE-4789-B625-108C8219B242}" type="presOf" srcId="{A9872E36-200C-414B-A98E-56A74450DCF3}" destId="{8D0BA86D-5344-4DC3-82C6-410D35DC4E59}" srcOrd="1"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A0A5F1A5-E06E-4CC0-A40E-A8D043F8C124}" type="presOf" srcId="{B4FB02AD-08B9-409B-B0FF-73FE9AEBAFF7}" destId="{EA14BC18-6F9A-4AEC-A8EC-D16895436963}"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9AEE56C5-CD70-4133-A5B5-D0A8929A37AE}" type="presOf" srcId="{1C1AFDA2-63C7-4AD0-89A0-B98A32F6C7A6}" destId="{6C90B0CC-3B31-499A-B891-8189C81B71A3}" srcOrd="1"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2B202EE1-FD52-4379-8D4E-571D2A6FF42B}" type="presOf" srcId="{1C1AFDA2-63C7-4AD0-89A0-B98A32F6C7A6}" destId="{49DBCEC0-B24F-4704-9997-AE88600187D9}" srcOrd="2"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6825C5FC-2462-4BB5-98A2-E27118EB0EE9}" type="presOf" srcId="{A9872E36-200C-414B-A98E-56A74450DCF3}" destId="{767314A7-65DB-40E8-B560-D548B2553B85}"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b="1" dirty="0">
              <a:solidFill>
                <a:srgbClr val="FF0000"/>
              </a:solidFill>
              <a:latin typeface="標楷體" pitchFamily="65" charset="-120"/>
              <a:ea typeface="標楷體" pitchFamily="65" charset="-120"/>
            </a:rPr>
            <a:t>113</a:t>
          </a:r>
          <a:r>
            <a:rPr lang="zh-TW" altLang="en-US" sz="2800" b="1" dirty="0">
              <a:solidFill>
                <a:srgbClr val="FF0000"/>
              </a:solidFill>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-88</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2446</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472</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custLinFactNeighborX="-898" custLinFactNeighborY="-15188"/>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custLinFactNeighborY="619"/>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B3015D0F-1479-4118-9721-19C63375687C}" type="presOf" srcId="{A7112B98-6EF3-4FE7-BF3D-C59D1B368008}" destId="{CD18A5EF-14CC-4D99-B9B5-ADC491578342}"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BDFC8821-F185-4FC2-B66E-7882515045B3}" type="presOf" srcId="{B2B8C07D-43F5-4C65-A23A-D2D80650E3E0}" destId="{6AB11538-AE62-4BBD-9767-0683C1A64A5B}" srcOrd="0" destOrd="0" presId="urn:microsoft.com/office/officeart/2005/8/layout/matrix1"/>
    <dgm:cxn modelId="{0E74D474-E1F1-462B-B318-AA574FF5B72E}" type="presOf" srcId="{F9E79064-68C8-483E-A861-C4EFA5F54ACA}" destId="{7595E15C-553B-471B-9ADC-ED155AB191E3}" srcOrd="0" destOrd="0" presId="urn:microsoft.com/office/officeart/2005/8/layout/matrix1"/>
    <dgm:cxn modelId="{BDBC1887-A515-476B-A110-D7DC8E45B2B4}"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2A65B5A1-BB6C-471C-B3E7-28BF9AE5C540}" type="presOf" srcId="{827B186F-5B46-468C-AF55-E024DAAFAA39}" destId="{7946C596-4121-4021-BADA-B7DCCC57B3BE}" srcOrd="0" destOrd="0" presId="urn:microsoft.com/office/officeart/2005/8/layout/matrix1"/>
    <dgm:cxn modelId="{70A32AA7-D510-469F-8DB0-D681A5236FAA}" type="presOf" srcId="{163E3733-E3DE-4603-B81D-A07920279013}" destId="{2DBDCC4B-9364-4C26-897D-9D5279936C4A}" srcOrd="1"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7ED3AEC2-6491-4A5D-B141-A441A72A3FE0}" type="presOf" srcId="{B2B8C07D-43F5-4C65-A23A-D2D80650E3E0}" destId="{D9475630-C8AD-44A0-9DDF-60B3D2C6E705}" srcOrd="1"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pt>
    <dgm:pt modelId="{3F539567-1F23-4E76-A758-5A862BB9EFFC}" type="pres">
      <dgm:prSet presAssocID="{B625F2EB-10E5-4149-8948-148379F6CACA}" presName="childShp" presStyleLbl="bgAccFollowNode1" presStyleIdx="0" presStyleCnt="3">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pt>
  </dgm:ptLst>
  <dgm:cxnLst>
    <dgm:cxn modelId="{02369C00-6CA1-4661-8A80-ACF9695B9077}" type="presOf" srcId="{5ACA794B-7619-4EA6-A915-1A29521C5590}" destId="{413D0A37-9639-43F8-AAA7-6563C960F0FF}"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FD1D7725-2D7A-4317-8DA3-AA370157CFF1}" type="presOf" srcId="{205E4696-CE36-40FB-8726-EC24909286A6}" destId="{4E63D85C-3837-4D2B-B9A0-FCAAE26FC636}"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22F9D0C8-7D05-4DF6-8506-FE1A94E27170}" type="presOf" srcId="{C0BA452B-58F9-4D08-9C12-EE745668566A}" destId="{09D89B46-01BD-4CE7-8FF2-34FB9ACC1234}"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DE954ED6-D966-4ADE-B96B-11239B33A9DE}" srcId="{205E4696-CE36-40FB-8726-EC24909286A6}" destId="{B625F2EB-10E5-4149-8948-148379F6CACA}" srcOrd="0" destOrd="0" parTransId="{4538D5EC-F26F-48D5-A6E0-75ECE2C745A7}" sibTransId="{F6CBCB96-AAC9-4331-A6E3-92D55FF819FA}"/>
    <dgm:cxn modelId="{6E3925E8-3950-49DD-B576-1730647D7EB2}" srcId="{C0BA452B-58F9-4D08-9C12-EE745668566A}" destId="{BF3883D0-7001-44C2-901B-A585C73FBE5F}" srcOrd="0" destOrd="0" parTransId="{B5525506-3FA0-4083-BB46-A2AC44E20EED}" sibTransId="{BB0400D1-699A-4D9A-8473-DB385D4EF011}"/>
    <dgm:cxn modelId="{89B086EC-A8B6-4CAE-ACE9-C7149DFA28B7}" srcId="{B625F2EB-10E5-4149-8948-148379F6CACA}" destId="{FF8D0DE0-7183-4802-A472-D51DF5A0C91C}" srcOrd="1" destOrd="0" parTransId="{D36406B9-0E8F-42DA-8278-1758A98C6133}" sibTransId="{530C475B-951E-4ADF-9023-BB44AC0D2AC6}"/>
    <dgm:cxn modelId="{87D4FEEE-CC21-4C22-87C8-4DCFCB83206E}" srcId="{B625F2EB-10E5-4149-8948-148379F6CACA}" destId="{19249124-F0DD-4A7E-A6ED-2EC7309F368E}" srcOrd="0" destOrd="0" parTransId="{7F6AF54F-00ED-444A-B0F9-39340F8718BE}" sibTransId="{10AC73A9-FE8C-49C0-8B57-082B3D964D3F}"/>
    <dgm:cxn modelId="{F5AB19F6-40B1-41F4-98C2-D99A8DD54211}" type="presOf" srcId="{19249124-F0DD-4A7E-A6ED-2EC7309F368E}" destId="{3F539567-1F23-4E76-A758-5A862BB9EFFC}" srcOrd="0" destOrd="0" presId="urn:microsoft.com/office/officeart/2005/8/layout/vList6"/>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marL="0" lvl="0" indent="0" algn="ctr" defTabSz="1422400">
            <a:lnSpc>
              <a:spcPct val="90000"/>
            </a:lnSpc>
            <a:spcBef>
              <a:spcPct val="0"/>
            </a:spcBef>
            <a:spcAft>
              <a:spcPct val="35000"/>
            </a:spcAft>
            <a:buNone/>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-88</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2446</a:t>
          </a:r>
          <a:r>
            <a:rPr lang="zh-TW" altLang="en-US" sz="3200" kern="1200" dirty="0">
              <a:latin typeface="標楷體" pitchFamily="65" charset="-120"/>
              <a:ea typeface="標楷體" pitchFamily="65"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472</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rgbClr val="FF0000"/>
              </a:solidFill>
              <a:latin typeface="標楷體" pitchFamily="65" charset="-120"/>
              <a:ea typeface="標楷體" pitchFamily="65" charset="-120"/>
            </a:rPr>
            <a:t>113</a:t>
          </a:r>
          <a:r>
            <a:rPr lang="zh-TW" altLang="en-US" sz="2800" b="1" kern="1200" dirty="0">
              <a:solidFill>
                <a:srgbClr val="FF0000"/>
              </a:solidFill>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2023/11/7</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4875"/>
            <a:ext cx="5441950" cy="4467225"/>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2075" y="744538"/>
            <a:ext cx="6616700" cy="3722687"/>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FD17D719-0DBC-45C6-9B25-46D6A1DD9FCF}" type="slidenum">
              <a:rPr lang="zh-TW" altLang="en-US" sz="1200">
                <a:latin typeface="Arial" pitchFamily="34" charset="0"/>
              </a:rPr>
              <a:pPr algn="r" defTabSz="912813"/>
              <a:t>16</a:t>
            </a:fld>
            <a:endParaRPr lang="en-US" altLang="zh-TW"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17</a:t>
            </a:fld>
            <a:endParaRPr lang="en-US" altLang="zh-TW"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18</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19</a:t>
            </a:fld>
            <a:endParaRPr lang="en-US" altLang="zh-TW" sz="12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ChangeArrowheads="1" noTextEdit="1"/>
          </p:cNvSpPr>
          <p:nvPr>
            <p:ph type="sldImg"/>
          </p:nvPr>
        </p:nvSpPr>
        <p:spPr>
          <a:xfrm>
            <a:off x="88900" y="741363"/>
            <a:ext cx="6621463" cy="3725862"/>
          </a:xfrm>
          <a:ln/>
        </p:spPr>
      </p:sp>
      <p:sp>
        <p:nvSpPr>
          <p:cNvPr id="32771"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27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62D396ED-FD39-4573-9CE0-15843B641005}" type="slidenum">
              <a:rPr lang="zh-TW" altLang="en-US" sz="1200">
                <a:latin typeface="Arial" pitchFamily="34" charset="0"/>
              </a:rPr>
              <a:pPr algn="r" defTabSz="912813"/>
              <a:t>22</a:t>
            </a:fld>
            <a:endParaRPr lang="en-US" altLang="zh-TW" sz="12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23</a:t>
            </a:fld>
            <a:endParaRPr lang="en-US" altLang="zh-TW"/>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25</a:t>
            </a:fld>
            <a:endParaRPr lang="en-US" altLang="zh-TW" sz="12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26</a:t>
            </a:fld>
            <a:endParaRPr lang="en-US" altLang="zh-TW"/>
          </a:p>
        </p:txBody>
      </p:sp>
      <p:sp>
        <p:nvSpPr>
          <p:cNvPr id="41987"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26</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26</a:t>
            </a:fld>
            <a:endParaRPr kumimoji="0" lang="en-US" altLang="zh-TW"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27</a:t>
            </a:fld>
            <a:endParaRPr lang="en-US" altLang="zh-TW"/>
          </a:p>
        </p:txBody>
      </p:sp>
      <p:sp>
        <p:nvSpPr>
          <p:cNvPr id="4403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27</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27</a:t>
            </a:fld>
            <a:endParaRPr kumimoji="0"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28</a:t>
            </a:fld>
            <a:endParaRPr lang="en-US" altLang="zh-TW" sz="12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29</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ChangeArrowheads="1" noTextEdit="1"/>
          </p:cNvSpPr>
          <p:nvPr>
            <p:ph type="sldImg"/>
          </p:nvPr>
        </p:nvSpPr>
        <p:spPr>
          <a:xfrm>
            <a:off x="87313" y="741363"/>
            <a:ext cx="6623050" cy="3725862"/>
          </a:xfrm>
          <a:ln/>
        </p:spPr>
      </p:sp>
      <p:sp>
        <p:nvSpPr>
          <p:cNvPr id="4813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4813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973E4E8-FEE0-4D61-BB5B-857114A05AE5}" type="slidenum">
              <a:rPr kumimoji="0" lang="zh-TW" altLang="en-US" sz="1200"/>
              <a:pPr algn="r" eaLnBrk="1" hangingPunct="1"/>
              <a:t>30</a:t>
            </a:fld>
            <a:endParaRPr kumimoji="0" lang="zh-TW"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ChangeArrowheads="1" noTextEdit="1"/>
          </p:cNvSpPr>
          <p:nvPr>
            <p:ph type="sldImg"/>
          </p:nvPr>
        </p:nvSpPr>
        <p:spPr>
          <a:xfrm>
            <a:off x="92075" y="744538"/>
            <a:ext cx="6616700" cy="3722687"/>
          </a:xfrm>
          <a:ln/>
        </p:spPr>
      </p:sp>
      <p:sp>
        <p:nvSpPr>
          <p:cNvPr id="50179" name="備忘稿版面配置區 2"/>
          <p:cNvSpPr>
            <a:spLocks noGrp="1"/>
          </p:cNvSpPr>
          <p:nvPr>
            <p:ph type="body" idx="1"/>
          </p:nvPr>
        </p:nvSpPr>
        <p:spPr>
          <a:noFill/>
          <a:ln/>
        </p:spPr>
        <p:txBody>
          <a:bodyPr/>
          <a:lstStyle/>
          <a:p>
            <a:endParaRPr lang="zh-TW" altLang="en-US"/>
          </a:p>
        </p:txBody>
      </p:sp>
      <p:sp>
        <p:nvSpPr>
          <p:cNvPr id="501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22F72B90-BBE0-4F99-884D-D61B27146D4F}" type="slidenum">
              <a:rPr lang="zh-TW" altLang="en-US" sz="1200">
                <a:latin typeface="Arial" pitchFamily="34" charset="0"/>
              </a:rPr>
              <a:pPr algn="r" defTabSz="912813"/>
              <a:t>31</a:t>
            </a:fld>
            <a:endParaRPr lang="en-US" altLang="zh-TW" sz="120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32</a:t>
            </a:fld>
            <a:endParaRPr lang="en-US" altLang="zh-TW"/>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33</a:t>
            </a:fld>
            <a:endParaRPr lang="en-US" altLang="zh-TW"/>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34</a:t>
            </a:fld>
            <a:endParaRPr lang="en-US" altLang="zh-TW"/>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35</a:t>
            </a:fld>
            <a:endParaRPr kumimoji="0" lang="en-US" altLang="zh-TW"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36</a:t>
            </a:fld>
            <a:endParaRPr kumimoji="0" lang="en-US" altLang="zh-TW"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37</a:t>
            </a:fld>
            <a:endParaRPr kumimoji="0" lang="en-US" altLang="zh-TW"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38</a:t>
            </a:fld>
            <a:endParaRPr kumimoji="0" lang="en-US" altLang="zh-TW"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39</a:t>
            </a:fld>
            <a:endParaRPr lang="en-US" altLang="zh-TW"/>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40</a:t>
            </a:fld>
            <a:endParaRPr kumimoji="0" lang="zh-TW"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ChangeArrowheads="1" noTextEdit="1"/>
          </p:cNvSpPr>
          <p:nvPr>
            <p:ph type="sldImg"/>
          </p:nvPr>
        </p:nvSpPr>
        <p:spPr>
          <a:xfrm>
            <a:off x="92075" y="744538"/>
            <a:ext cx="6616700" cy="3722687"/>
          </a:xfrm>
          <a:ln/>
        </p:spPr>
      </p:sp>
      <p:sp>
        <p:nvSpPr>
          <p:cNvPr id="77827" name="備忘稿版面配置區 2"/>
          <p:cNvSpPr>
            <a:spLocks noGrp="1"/>
          </p:cNvSpPr>
          <p:nvPr>
            <p:ph type="body" idx="1"/>
          </p:nvPr>
        </p:nvSpPr>
        <p:spPr>
          <a:noFill/>
          <a:ln/>
        </p:spPr>
        <p:txBody>
          <a:bodyPr/>
          <a:lstStyle/>
          <a:p>
            <a:endParaRPr lang="zh-TW" altLang="en-US"/>
          </a:p>
        </p:txBody>
      </p:sp>
      <p:sp>
        <p:nvSpPr>
          <p:cNvPr id="77828" name="投影片編號版面配置區 3"/>
          <p:cNvSpPr>
            <a:spLocks noGrp="1"/>
          </p:cNvSpPr>
          <p:nvPr>
            <p:ph type="sldNum" sz="quarter" idx="5"/>
          </p:nvPr>
        </p:nvSpPr>
        <p:spPr>
          <a:noFill/>
        </p:spPr>
        <p:txBody>
          <a:bodyPr/>
          <a:lstStyle/>
          <a:p>
            <a:fld id="{6530E23A-A96D-4AD7-B1FC-EA2C2420AE77}" type="slidenum">
              <a:rPr lang="zh-TW" altLang="en-US"/>
              <a:pPr/>
              <a:t>42</a:t>
            </a:fld>
            <a:endParaRPr lang="en-US" altLang="zh-TW"/>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43</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55</a:t>
            </a:fld>
            <a:endParaRPr kumimoji="0" lang="zh-TW"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4875"/>
            <a:ext cx="5438775" cy="4468813"/>
          </a:xfrm>
          <a:noFill/>
          <a:ln/>
        </p:spPr>
        <p:txBody>
          <a:bodyPr lIns="88221" tIns="44111" rIns="88221" bIns="44111"/>
          <a:lstStyle/>
          <a:p>
            <a:endParaRPr lang="zh-TW"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83</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編號版面配置區 6">
            <a:extLst>
              <a:ext uri="{FF2B5EF4-FFF2-40B4-BE49-F238E27FC236}">
                <a16:creationId xmlns:a16="http://schemas.microsoft.com/office/drawing/2014/main" id="{6491B4DC-1C75-4BFB-B0B0-9140A07D60C9}"/>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40A0FFB-E406-4A4E-9252-67A16120C2C4}" type="slidenum">
              <a:rPr kumimoji="0" lang="zh-TW" altLang="en-US" sz="1200">
                <a:latin typeface="Calibri" panose="020F0502020204030204" pitchFamily="34" charset="0"/>
              </a:rPr>
              <a:pPr algn="r" eaLnBrk="1" hangingPunct="1"/>
              <a:t>84</a:t>
            </a:fld>
            <a:endParaRPr kumimoji="0" lang="en-US" altLang="zh-TW" sz="1200">
              <a:latin typeface="Calibri" panose="020F0502020204030204" pitchFamily="34" charset="0"/>
            </a:endParaRPr>
          </a:p>
        </p:txBody>
      </p:sp>
      <p:sp>
        <p:nvSpPr>
          <p:cNvPr id="17411" name="投影片圖像版面配置區 1">
            <a:extLst>
              <a:ext uri="{FF2B5EF4-FFF2-40B4-BE49-F238E27FC236}">
                <a16:creationId xmlns:a16="http://schemas.microsoft.com/office/drawing/2014/main" id="{75DC4AD9-9B3D-4071-BF22-0C7BE05C3E2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備忘稿版面配置區 2">
            <a:extLst>
              <a:ext uri="{FF2B5EF4-FFF2-40B4-BE49-F238E27FC236}">
                <a16:creationId xmlns:a16="http://schemas.microsoft.com/office/drawing/2014/main" id="{C3067E39-C0DE-44CC-9B5E-65312EBA0A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17413" name="投影片編號版面配置區 3">
            <a:extLst>
              <a:ext uri="{FF2B5EF4-FFF2-40B4-BE49-F238E27FC236}">
                <a16:creationId xmlns:a16="http://schemas.microsoft.com/office/drawing/2014/main" id="{FC2F8905-3747-42E5-8865-2A5611E44FA4}"/>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2EFA974-04BB-4B14-B0A4-01E5A91066D4}" type="slidenum">
              <a:rPr kumimoji="0" lang="en-US" altLang="zh-TW" sz="1200">
                <a:latin typeface="Calibri" panose="020F0502020204030204" pitchFamily="34" charset="0"/>
              </a:rPr>
              <a:pPr algn="r" eaLnBrk="1" hangingPunct="1"/>
              <a:t>84</a:t>
            </a:fld>
            <a:endParaRPr kumimoji="0" lang="en-US" altLang="zh-TW"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85</a:t>
            </a:fld>
            <a:endParaRPr kumimoji="0" lang="en-US" altLang="zh-TW"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86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8163"/>
            <a:ext cx="29479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93</a:t>
            </a:fld>
            <a:endParaRPr kumimoji="0" lang="en-US" altLang="zh-TW"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104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4875"/>
            <a:ext cx="5435600" cy="4467225"/>
          </a:xfrm>
          <a:noFill/>
          <a:ln/>
        </p:spPr>
        <p:txBody>
          <a:bodyPr lIns="91419" tIns="45709" rIns="91419" bIns="45709"/>
          <a:lstStyle/>
          <a:p>
            <a:pPr eaLnBrk="1" hangingPunct="1"/>
            <a:endParaRPr lang="zh-TW"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92075" y="744538"/>
            <a:ext cx="6616700" cy="3722687"/>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094EB6A5-F5CE-42C2-B342-4CB5B36674C5}" type="slidenum">
              <a:rPr lang="zh-TW" altLang="en-US" sz="1200">
                <a:latin typeface="Arial" pitchFamily="34" charset="0"/>
              </a:rPr>
              <a:pPr algn="r" defTabSz="946150" eaLnBrk="1" hangingPunct="1"/>
              <a:t>114</a:t>
            </a:fld>
            <a:endParaRPr lang="en-US" altLang="zh-TW" sz="120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92075" y="744538"/>
            <a:ext cx="6616700" cy="3722687"/>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11EB6DDB-28E7-4CE6-813B-EB098644F616}" type="slidenum">
              <a:rPr lang="zh-TW" altLang="en-US" sz="1200">
                <a:latin typeface="Arial" pitchFamily="34" charset="0"/>
              </a:rPr>
              <a:pPr algn="r" defTabSz="946150" eaLnBrk="1" hangingPunct="1"/>
              <a:t>117</a:t>
            </a:fld>
            <a:endParaRPr lang="en-US" altLang="zh-TW" sz="120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6463"/>
            <a:ext cx="5441950" cy="4467225"/>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118</a:t>
            </a:fld>
            <a:endParaRPr lang="en-US" altLang="zh-TW"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4875"/>
            <a:ext cx="5438775" cy="4468813"/>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138</a:t>
            </a:fld>
            <a:endParaRPr kumimoji="0" lang="en-US" altLang="zh-TW"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8163"/>
            <a:ext cx="2946400" cy="495300"/>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139</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4875"/>
            <a:ext cx="5438775" cy="4468813"/>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139</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88900" y="741363"/>
            <a:ext cx="6621463" cy="3725862"/>
          </a:xfrm>
          <a:ln/>
        </p:spPr>
      </p:sp>
      <p:sp>
        <p:nvSpPr>
          <p:cNvPr id="20483"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10</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4538"/>
            <a:ext cx="6616700" cy="3722687"/>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117BB977-6948-4E47-9EF3-B424D203A7A2}" type="slidenum">
              <a:rPr lang="zh-TW" altLang="en-US" sz="1200">
                <a:latin typeface="Arial" pitchFamily="34" charset="0"/>
              </a:rPr>
              <a:pPr algn="r" defTabSz="912813"/>
              <a:t>15</a:t>
            </a:fld>
            <a:endParaRPr lang="en-US" altLang="zh-TW"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2023/11/7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2023/11/7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2023/11/7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2023/11/7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2023/11/7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2023/11/7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2023/11/7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2023/11/7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2023/11/7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2023/11/7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2023/11/7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2023/11/7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2023/11/7</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023&#20126;&#36939;&#36629;&#33351;&#36084;&#20896;&#20625;-&#22890;&#20896;&#27604;&#36093;&#36942;&#31243;.mp4"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92.png"/></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3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13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notesSlide" Target="../notesSlides/notesSlide46.xml"/><Relationship Id="rId7" Type="http://schemas.openxmlformats.org/officeDocument/2006/relationships/image" Target="../media/image117.pn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116.png"/><Relationship Id="rId5" Type="http://schemas.openxmlformats.org/officeDocument/2006/relationships/image" Target="../media/image94.png"/><Relationship Id="rId4" Type="http://schemas.openxmlformats.org/officeDocument/2006/relationships/image" Target="../media/image93.png"/></Relationships>
</file>

<file path=ppt/slides/_rels/slide1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7.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image" Target="../media/image6.png"/><Relationship Id="rId7" Type="http://schemas.openxmlformats.org/officeDocument/2006/relationships/slide" Target="slide57.xml"/><Relationship Id="rId12" Type="http://schemas.openxmlformats.org/officeDocument/2006/relationships/slide" Target="slide140.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133.xml"/><Relationship Id="rId5" Type="http://schemas.openxmlformats.org/officeDocument/2006/relationships/slide" Target="slide7.xml"/><Relationship Id="rId10" Type="http://schemas.openxmlformats.org/officeDocument/2006/relationships/slide" Target="slide119.xml"/><Relationship Id="rId4" Type="http://schemas.openxmlformats.org/officeDocument/2006/relationships/slide" Target="slide3.xml"/><Relationship Id="rId9" Type="http://schemas.openxmlformats.org/officeDocument/2006/relationships/slide" Target="slide10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25915;&#20854;&#19981;&#20633;.flv"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4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61.jpeg"/><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92.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94.png"/><Relationship Id="rId4" Type="http://schemas.openxmlformats.org/officeDocument/2006/relationships/image" Target="../media/image9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94.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92.png"/></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9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087939" y="3644900"/>
            <a:ext cx="5400675" cy="579438"/>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主講人</a:t>
            </a:r>
            <a:r>
              <a:rPr lang="zh-TW" altLang="en-US" dirty="0"/>
              <a:t>：</a:t>
            </a:r>
            <a:endParaRPr lang="en-US" altLang="zh-TW" dirty="0">
              <a:latin typeface="標楷體" pitchFamily="65" charset="-120"/>
              <a:ea typeface="標楷體" pitchFamily="65" charset="-120"/>
            </a:endParaRPr>
          </a:p>
        </p:txBody>
      </p:sp>
      <p:sp>
        <p:nvSpPr>
          <p:cNvPr id="7" name="文字方塊 3"/>
          <p:cNvSpPr txBox="1">
            <a:spLocks noChangeArrowheads="1"/>
          </p:cNvSpPr>
          <p:nvPr/>
        </p:nvSpPr>
        <p:spPr bwMode="auto">
          <a:xfrm>
            <a:off x="5591944" y="4483101"/>
            <a:ext cx="5400675" cy="579437"/>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時間：</a:t>
            </a:r>
            <a:r>
              <a:rPr lang="en-US" altLang="zh-TW" dirty="0">
                <a:latin typeface="標楷體" pitchFamily="65" charset="-120"/>
                <a:ea typeface="標楷體" pitchFamily="65" charset="-120"/>
              </a:rPr>
              <a:t>112</a:t>
            </a:r>
            <a:r>
              <a:rPr lang="zh-TW" altLang="en-US" dirty="0">
                <a:latin typeface="標楷體" pitchFamily="65" charset="-120"/>
                <a:ea typeface="標楷體" pitchFamily="65" charset="-120"/>
              </a:rPr>
              <a:t>年  月  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nodeType="afterGroup">
                            <p:stCondLst>
                              <p:cond delay="8000"/>
                            </p:stCondLst>
                            <p:childTnLst>
                              <p:par>
                                <p:cTn id="69" presetID="53" presetClass="entr" presetSubtype="16"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nodeType="afterGroup">
                            <p:stCondLst>
                              <p:cond delay="8500"/>
                            </p:stCondLst>
                            <p:childTnLst>
                              <p:par>
                                <p:cTn id="75" presetID="53" presetClass="entr" presetSubtype="16" fill="hold" grpId="1" nodeType="afterEffect">
                                  <p:stCondLst>
                                    <p:cond delay="0"/>
                                  </p:stCondLst>
                                  <p:childTnLst>
                                    <p:set>
                                      <p:cBhvr>
                                        <p:cTn id="76" dur="1" fill="hold">
                                          <p:stCondLst>
                                            <p:cond delay="0"/>
                                          </p:stCondLst>
                                        </p:cTn>
                                        <p:tgtEl>
                                          <p:spTgt spid="7">
                                            <p:txEl>
                                              <p:pRg st="0" end="0"/>
                                            </p:txEl>
                                          </p:spTgt>
                                        </p:tgtEl>
                                        <p:attrNameLst>
                                          <p:attrName>style.visibility</p:attrName>
                                        </p:attrNameLst>
                                      </p:cBhvr>
                                      <p:to>
                                        <p:strVal val="visible"/>
                                      </p:to>
                                    </p:set>
                                    <p:anim calcmode="lin" valueType="num">
                                      <p:cBhvr>
                                        <p:cTn id="7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a:t>
            </a:r>
            <a:r>
              <a:rPr lang="zh-TW" altLang="en-US" sz="2400" u="sng" dirty="0">
                <a:solidFill>
                  <a:srgbClr val="C00000"/>
                </a:solidFill>
                <a:ea typeface="標楷體" pitchFamily="65" charset="-120"/>
              </a:rPr>
              <a:t>能力</a:t>
            </a:r>
            <a:r>
              <a:rPr lang="zh-TW" altLang="en-US" sz="2400" dirty="0">
                <a:ea typeface="標楷體" pitchFamily="65" charset="-120"/>
              </a:rPr>
              <a:t>和</a:t>
            </a:r>
            <a:r>
              <a:rPr lang="zh-TW" altLang="en-US" sz="2400" u="sng" dirty="0">
                <a:solidFill>
                  <a:srgbClr val="C00000"/>
                </a:solidFill>
                <a:ea typeface="標楷體" pitchFamily="65" charset="-120"/>
              </a:rPr>
              <a:t>興趣</a:t>
            </a:r>
            <a:r>
              <a:rPr lang="zh-TW" altLang="en-US" sz="2400" dirty="0">
                <a:ea typeface="標楷體" pitchFamily="65" charset="-120"/>
              </a:rPr>
              <a:t>是甚麼？我想要做甚麼工作？」</a:t>
            </a:r>
          </a:p>
          <a:p>
            <a:pPr eaLnBrk="1" hangingPunct="1">
              <a:buFont typeface="Wingdings" pitchFamily="2" charset="2"/>
              <a:buChar char="Ø"/>
              <a:defRPr/>
            </a:pPr>
            <a:r>
              <a:rPr lang="zh-TW" altLang="en-US" sz="2400" dirty="0">
                <a:ea typeface="標楷體" pitchFamily="65" charset="-120"/>
              </a:rPr>
              <a:t>最應該</a:t>
            </a:r>
            <a:r>
              <a:rPr lang="zh-TW" altLang="en-US" sz="2400" b="1" u="sng" dirty="0">
                <a:solidFill>
                  <a:srgbClr val="CC0000"/>
                </a:solidFill>
                <a:ea typeface="標楷體" pitchFamily="65" charset="-120"/>
              </a:rPr>
              <a:t>探索自我</a:t>
            </a:r>
            <a:r>
              <a:rPr lang="zh-TW" altLang="en-US" sz="2400" dirty="0">
                <a:ea typeface="標楷體" pitchFamily="65" charset="-120"/>
              </a:rPr>
              <a:t>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桃園市公私立高中</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雙聯學位</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同時取得美、加的高中學位</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spTree>
    <p:custDataLst>
      <p:tags r:id="rId1"/>
    </p:custDataLst>
    <p:extLst>
      <p:ext uri="{BB962C8B-B14F-4D97-AF65-F5344CB8AC3E}">
        <p14:creationId xmlns:p14="http://schemas.microsoft.com/office/powerpoint/2010/main" val="33538488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970790E-B3E5-4FA9-A3C3-99DE37FC3CB7}"/>
              </a:ext>
            </a:extLst>
          </p:cNvPr>
          <p:cNvSpPr>
            <a:spLocks noGrp="1"/>
          </p:cNvSpPr>
          <p:nvPr>
            <p:ph type="title"/>
          </p:nvPr>
        </p:nvSpPr>
        <p:spPr>
          <a:xfrm>
            <a:off x="609600" y="216272"/>
            <a:ext cx="10972800" cy="1143000"/>
          </a:xfrm>
        </p:spPr>
        <p:txBody>
          <a:bodyPr/>
          <a:lstStyle/>
          <a:p>
            <a:r>
              <a:rPr lang="zh-TW" altLang="en-US" dirty="0">
                <a:solidFill>
                  <a:srgbClr val="0066FF"/>
                </a:solidFill>
                <a:latin typeface="標楷體" panose="03000509000000000000" pitchFamily="65" charset="-120"/>
                <a:ea typeface="標楷體" panose="03000509000000000000" pitchFamily="65" charset="-120"/>
              </a:rPr>
              <a:t>美國緬因中央中學</a:t>
            </a:r>
          </a:p>
        </p:txBody>
      </p:sp>
      <p:sp>
        <p:nvSpPr>
          <p:cNvPr id="5" name="內容版面配置區 4">
            <a:extLst>
              <a:ext uri="{FF2B5EF4-FFF2-40B4-BE49-F238E27FC236}">
                <a16:creationId xmlns:a16="http://schemas.microsoft.com/office/drawing/2014/main" id="{D2254AE5-3830-4477-8AF9-29326A3109C0}"/>
              </a:ext>
            </a:extLst>
          </p:cNvPr>
          <p:cNvSpPr>
            <a:spLocks noGrp="1"/>
          </p:cNvSpPr>
          <p:nvPr>
            <p:ph idx="1"/>
          </p:nvPr>
        </p:nvSpPr>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合作學校</a:t>
            </a:r>
            <a:r>
              <a:rPr lang="zh-TW" altLang="en-US" sz="4000" dirty="0">
                <a:latin typeface="標楷體" panose="03000509000000000000" pitchFamily="65" charset="-120"/>
                <a:ea typeface="標楷體" panose="03000509000000000000" pitchFamily="65" charset="-120"/>
              </a:rPr>
              <a:t>：武陵高中、桃園高中、陽明高中、內壢高中、大園國際高中、新興高中</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國內學分必須全部及格</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每年修一門美國課程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時間：晚間或假日</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其中一個暑假至美國上課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學費約</a:t>
            </a:r>
            <a:r>
              <a:rPr lang="en-US" altLang="zh-TW" sz="4000" dirty="0">
                <a:latin typeface="標楷體" panose="03000509000000000000" pitchFamily="65" charset="-120"/>
                <a:ea typeface="標楷體" panose="03000509000000000000" pitchFamily="65" charset="-120"/>
              </a:rPr>
              <a:t>18000</a:t>
            </a:r>
            <a:r>
              <a:rPr lang="zh-TW" altLang="en-US" sz="4000" dirty="0">
                <a:latin typeface="標楷體" panose="03000509000000000000" pitchFamily="65" charset="-120"/>
                <a:ea typeface="標楷體" panose="03000509000000000000" pitchFamily="65" charset="-120"/>
              </a:rPr>
              <a:t>美金</a:t>
            </a:r>
          </a:p>
          <a:p>
            <a:endParaRPr lang="zh-TW" altLang="en-US" dirty="0">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1453074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加拿大薩省</a:t>
            </a:r>
            <a:r>
              <a:rPr lang="en-US" altLang="zh-TW" dirty="0">
                <a:solidFill>
                  <a:srgbClr val="0066FF"/>
                </a:solidFill>
                <a:latin typeface="標楷體" panose="03000509000000000000" pitchFamily="65" charset="-120"/>
                <a:ea typeface="標楷體" panose="03000509000000000000" pitchFamily="65" charset="-120"/>
              </a:rPr>
              <a:t>GSCS</a:t>
            </a:r>
            <a:r>
              <a:rPr lang="zh-TW" altLang="en-US" dirty="0">
                <a:solidFill>
                  <a:srgbClr val="0066FF"/>
                </a:solidFill>
                <a:latin typeface="標楷體" panose="03000509000000000000" pitchFamily="65" charset="-120"/>
                <a:ea typeface="標楷體" panose="03000509000000000000" pitchFamily="65" charset="-120"/>
              </a:rPr>
              <a:t>、卑詩省第</a:t>
            </a:r>
            <a:r>
              <a:rPr lang="en-US" altLang="zh-TW" dirty="0">
                <a:solidFill>
                  <a:srgbClr val="0066FF"/>
                </a:solidFill>
                <a:latin typeface="標楷體" panose="03000509000000000000" pitchFamily="65" charset="-120"/>
                <a:ea typeface="標楷體" panose="03000509000000000000" pitchFamily="65" charset="-120"/>
              </a:rPr>
              <a:t>73</a:t>
            </a:r>
            <a:r>
              <a:rPr lang="zh-TW" altLang="en-US" dirty="0">
                <a:solidFill>
                  <a:srgbClr val="0066FF"/>
                </a:solidFill>
                <a:latin typeface="標楷體" panose="03000509000000000000" pitchFamily="65" charset="-120"/>
                <a:ea typeface="標楷體" panose="03000509000000000000" pitchFamily="65" charset="-120"/>
              </a:rPr>
              <a:t>學區</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326357"/>
            <a:ext cx="11103024" cy="5121275"/>
          </a:xfrm>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參加對象：</a:t>
            </a:r>
            <a:r>
              <a:rPr lang="zh-TW" altLang="en-US" sz="4000" dirty="0">
                <a:latin typeface="標楷體" panose="03000509000000000000" pitchFamily="65" charset="-120"/>
                <a:ea typeface="標楷體" panose="03000509000000000000" pitchFamily="65" charset="-120"/>
              </a:rPr>
              <a:t>本市公私立高中職學生皆可參加，合計</a:t>
            </a:r>
            <a:r>
              <a:rPr lang="en-US" altLang="zh-TW" sz="4000" dirty="0">
                <a:latin typeface="標楷體" panose="03000509000000000000" pitchFamily="65" charset="-120"/>
                <a:ea typeface="標楷體" panose="03000509000000000000" pitchFamily="65" charset="-120"/>
              </a:rPr>
              <a:t>36</a:t>
            </a:r>
            <a:r>
              <a:rPr lang="zh-TW" altLang="en-US" sz="4000" dirty="0">
                <a:latin typeface="標楷體" panose="03000509000000000000" pitchFamily="65" charset="-120"/>
                <a:ea typeface="標楷體" panose="03000509000000000000" pitchFamily="65" charset="-120"/>
              </a:rPr>
              <a:t>所學校。</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就所選方案參加薩省或卑詩省入學測驗</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a:t>
            </a:r>
            <a:r>
              <a:rPr lang="en-US" altLang="zh-TW" sz="4000" dirty="0">
                <a:latin typeface="標楷體" panose="03000509000000000000" pitchFamily="65" charset="-120"/>
                <a:ea typeface="標楷體" panose="03000509000000000000" pitchFamily="65" charset="-120"/>
              </a:rPr>
              <a:t>2</a:t>
            </a:r>
            <a:r>
              <a:rPr lang="zh-TW" altLang="en-US" sz="4000" dirty="0">
                <a:latin typeface="標楷體" panose="03000509000000000000" pitchFamily="65" charset="-120"/>
                <a:ea typeface="標楷體" panose="03000509000000000000" pitchFamily="65" charset="-120"/>
              </a:rPr>
              <a:t>門加拿大課程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時間：每週六</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薩省方案其中一個暑假至加拿大上課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個月；卑詩省方案高三需赴加拿大就讀</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整年。</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薩省學費約</a:t>
            </a:r>
            <a:r>
              <a:rPr lang="en-US" altLang="zh-TW" sz="4000" dirty="0">
                <a:latin typeface="標楷體" panose="03000509000000000000" pitchFamily="65" charset="-120"/>
                <a:ea typeface="標楷體" panose="03000509000000000000" pitchFamily="65" charset="-120"/>
              </a:rPr>
              <a:t>40</a:t>
            </a:r>
            <a:r>
              <a:rPr lang="zh-TW" altLang="en-US" sz="4000" dirty="0">
                <a:latin typeface="標楷體" panose="03000509000000000000" pitchFamily="65" charset="-120"/>
                <a:ea typeface="標楷體" panose="03000509000000000000" pitchFamily="65" charset="-120"/>
              </a:rPr>
              <a:t>萬新臺幣；卑詩省學費約</a:t>
            </a:r>
            <a:r>
              <a:rPr lang="en-US" altLang="zh-TW" sz="4000" dirty="0">
                <a:latin typeface="標楷體" panose="03000509000000000000" pitchFamily="65" charset="-120"/>
                <a:ea typeface="標楷體" panose="03000509000000000000" pitchFamily="65" charset="-120"/>
              </a:rPr>
              <a:t>108</a:t>
            </a:r>
            <a:r>
              <a:rPr lang="zh-TW" altLang="en-US" sz="4000" dirty="0">
                <a:latin typeface="標楷體" panose="03000509000000000000" pitchFamily="65" charset="-120"/>
                <a:ea typeface="標楷體" panose="03000509000000000000" pitchFamily="65" charset="-120"/>
              </a:rPr>
              <a:t>萬新臺幣。</a:t>
            </a:r>
            <a:endParaRPr lang="en-US" altLang="zh-TW" sz="4000" dirty="0">
              <a:latin typeface="標楷體" panose="03000509000000000000" pitchFamily="65" charset="-120"/>
              <a:ea typeface="標楷體" panose="03000509000000000000" pitchFamily="65" charset="-120"/>
            </a:endParaRPr>
          </a:p>
          <a:p>
            <a:endParaRPr lang="zh-TW" altLang="en-US" dirty="0"/>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9524568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臺瑞雙聯學制</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124744"/>
            <a:ext cx="11103024" cy="5596732"/>
          </a:xfrm>
        </p:spPr>
        <p:txBody>
          <a:bodyPr/>
          <a:lstStyle/>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合作學校：桃園市政府教育局與瑞士阿爾特多夫國際學校</a:t>
            </a:r>
            <a:r>
              <a:rPr lang="en-US" altLang="zh-TW" sz="3600" dirty="0">
                <a:latin typeface="標楷體" panose="03000509000000000000" pitchFamily="65" charset="-120"/>
                <a:ea typeface="標楷體" panose="03000509000000000000" pitchFamily="65" charset="-120"/>
              </a:rPr>
              <a:t>LISA(</a:t>
            </a:r>
            <a:r>
              <a:rPr lang="zh-TW" altLang="en-US" sz="3600" dirty="0">
                <a:latin typeface="標楷體" panose="03000509000000000000" pitchFamily="65" charset="-120"/>
                <a:ea typeface="標楷體" panose="03000509000000000000" pitchFamily="65" charset="-120"/>
              </a:rPr>
              <a:t>由瑞士</a:t>
            </a:r>
            <a:r>
              <a:rPr lang="en-US" altLang="zh-TW" sz="3600" dirty="0">
                <a:latin typeface="標楷體" panose="03000509000000000000" pitchFamily="65" charset="-120"/>
                <a:ea typeface="標楷體" panose="03000509000000000000" pitchFamily="65" charset="-120"/>
              </a:rPr>
              <a:t>BVIS</a:t>
            </a:r>
            <a:r>
              <a:rPr lang="zh-TW" altLang="en-US" sz="3600" dirty="0">
                <a:latin typeface="標楷體" panose="03000509000000000000" pitchFamily="65" charset="-120"/>
                <a:ea typeface="標楷體" panose="03000509000000000000" pitchFamily="65" charset="-120"/>
              </a:rPr>
              <a:t>學院營運</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、聯合國世界旅遊組織瑞士國際中心</a:t>
            </a:r>
            <a:r>
              <a:rPr lang="en-US" altLang="zh-TW" sz="3600" dirty="0">
                <a:latin typeface="標楷體" panose="03000509000000000000" pitchFamily="65" charset="-120"/>
                <a:ea typeface="標楷體" panose="03000509000000000000" pitchFamily="65" charset="-120"/>
              </a:rPr>
              <a:t>UNWTO Academy ICS</a:t>
            </a:r>
            <a:r>
              <a:rPr lang="zh-TW" altLang="en-US" sz="3600" dirty="0">
                <a:latin typeface="標楷體" panose="03000509000000000000" pitchFamily="65" charset="-120"/>
                <a:ea typeface="標楷體" panose="03000509000000000000" pitchFamily="65" charset="-120"/>
              </a:rPr>
              <a:t>簽訂臺瑞雙聯學制合作備忘錄。</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提供學生旅遊管理或商業管理課程選擇。</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en-US" altLang="zh-TW" sz="3600" dirty="0">
                <a:latin typeface="標楷體" panose="03000509000000000000" pitchFamily="65" charset="-120"/>
                <a:ea typeface="標楷體" panose="03000509000000000000" pitchFamily="65" charset="-120"/>
              </a:rPr>
              <a:t>2~3</a:t>
            </a:r>
            <a:r>
              <a:rPr lang="zh-TW" altLang="en-US" sz="3600" dirty="0">
                <a:latin typeface="標楷體" panose="03000509000000000000" pitchFamily="65" charset="-120"/>
                <a:ea typeface="標楷體" panose="03000509000000000000" pitchFamily="65" charset="-120"/>
              </a:rPr>
              <a:t>年線上臺瑞高中課程</a:t>
            </a:r>
            <a:r>
              <a:rPr lang="en-US" altLang="zh-TW" sz="3600" dirty="0">
                <a:latin typeface="標楷體" panose="03000509000000000000" pitchFamily="65" charset="-120"/>
                <a:ea typeface="標楷體" panose="03000509000000000000" pitchFamily="65" charset="-120"/>
              </a:rPr>
              <a:t>+1</a:t>
            </a:r>
            <a:r>
              <a:rPr lang="zh-TW" altLang="en-US" sz="3600" dirty="0">
                <a:latin typeface="標楷體" panose="03000509000000000000" pitchFamily="65" charset="-120"/>
                <a:ea typeface="標楷體" panose="03000509000000000000" pitchFamily="65" charset="-120"/>
              </a:rPr>
              <a:t>次瑞士</a:t>
            </a:r>
            <a:r>
              <a:rPr lang="en-US" altLang="zh-TW" sz="3600" dirty="0">
                <a:latin typeface="標楷體" panose="03000509000000000000" pitchFamily="65" charset="-120"/>
                <a:ea typeface="標楷體" panose="03000509000000000000" pitchFamily="65" charset="-120"/>
              </a:rPr>
              <a:t>3</a:t>
            </a:r>
            <a:r>
              <a:rPr lang="zh-TW" altLang="en-US" sz="3600" dirty="0">
                <a:latin typeface="標楷體" panose="03000509000000000000" pitchFamily="65" charset="-120"/>
                <a:ea typeface="標楷體" panose="03000509000000000000" pitchFamily="65" charset="-120"/>
              </a:rPr>
              <a:t>週暑期課程。</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完成學分可獲頒臺瑞雙文憑及聯合國世界旅遊組織瑞士國際中心頒發的證書。</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三年制共</a:t>
            </a:r>
            <a:r>
              <a:rPr lang="en-US" altLang="zh-TW" sz="3600" dirty="0">
                <a:latin typeface="標楷體" panose="03000509000000000000" pitchFamily="65" charset="-120"/>
                <a:ea typeface="標楷體" panose="03000509000000000000" pitchFamily="65" charset="-120"/>
              </a:rPr>
              <a:t>18,000</a:t>
            </a:r>
            <a:r>
              <a:rPr lang="zh-TW" altLang="en-US" sz="3600" dirty="0">
                <a:latin typeface="標楷體" panose="03000509000000000000" pitchFamily="65" charset="-120"/>
                <a:ea typeface="標楷體" panose="03000509000000000000" pitchFamily="65" charset="-120"/>
              </a:rPr>
              <a:t>美元，二年制共</a:t>
            </a:r>
            <a:r>
              <a:rPr lang="en-US" altLang="zh-TW" sz="3600" dirty="0">
                <a:latin typeface="標楷體" panose="03000509000000000000" pitchFamily="65" charset="-120"/>
                <a:ea typeface="標楷體" panose="03000509000000000000" pitchFamily="65" charset="-120"/>
              </a:rPr>
              <a:t>16,000</a:t>
            </a:r>
            <a:r>
              <a:rPr lang="zh-TW" altLang="en-US" sz="3600" dirty="0">
                <a:latin typeface="標楷體" panose="03000509000000000000" pitchFamily="65" charset="-120"/>
                <a:ea typeface="標楷體" panose="03000509000000000000" pitchFamily="65" charset="-120"/>
              </a:rPr>
              <a:t>美元</a:t>
            </a:r>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dirty="0"/>
          </a:p>
        </p:txBody>
      </p:sp>
    </p:spTree>
    <p:custDataLst>
      <p:tags r:id="rId1"/>
    </p:custDataLst>
    <p:extLst>
      <p:ext uri="{BB962C8B-B14F-4D97-AF65-F5344CB8AC3E}">
        <p14:creationId xmlns:p14="http://schemas.microsoft.com/office/powerpoint/2010/main" val="26224642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648856"/>
      </p:ext>
    </p:extLst>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3" y="1557339"/>
            <a:ext cx="7777162" cy="586957"/>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pPr>
            <a:r>
              <a:rPr lang="zh-TW" altLang="en-US">
                <a:latin typeface="Arial" pitchFamily="34" charset="0"/>
                <a:ea typeface="標楷體" pitchFamily="65" charset="-120"/>
              </a:rPr>
              <a:t>符合國民中學成績評量準則畢業資格者。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eaLnBrk="1" hangingPunct="1"/>
            <a:r>
              <a:rPr lang="zh-TW" altLang="en-US" sz="2800">
                <a:latin typeface="Arial" pitchFamily="34" charset="0"/>
                <a:ea typeface="標楷體" pitchFamily="65" charset="-120"/>
                <a:cs typeface="新細明體" pitchFamily="18" charset="-120"/>
              </a:rPr>
              <a:t>一、</a:t>
            </a:r>
            <a:r>
              <a:rPr lang="en-US" altLang="zh-TW" sz="2800">
                <a:ea typeface="微軟正黑體" pitchFamily="34" charset="-120"/>
                <a:cs typeface="新細明體" pitchFamily="18" charset="-120"/>
              </a:rPr>
              <a:t> </a:t>
            </a:r>
            <a:r>
              <a:rPr lang="zh-TW" altLang="en-US" sz="2800">
                <a:latin typeface="標楷體" pitchFamily="65" charset="-120"/>
                <a:ea typeface="標楷體" pitchFamily="65" charset="-120"/>
                <a:cs typeface="新細明體" pitchFamily="18" charset="-120"/>
              </a:rPr>
              <a:t>學生實際出席日數（不含公、喪、病假），須達六學期總出席日數之三分之二以上。 </a:t>
            </a:r>
          </a:p>
          <a:p>
            <a:pPr eaLnBrk="1" hangingPunct="1"/>
            <a:r>
              <a:rPr lang="zh-TW" altLang="en-US" sz="2800">
                <a:latin typeface="標楷體" pitchFamily="65" charset="-120"/>
                <a:ea typeface="標楷體" pitchFamily="65" charset="-120"/>
                <a:cs typeface="新細明體" pitchFamily="18" charset="-120"/>
              </a:rPr>
              <a:t>二、學生日常生活表現六學期成績依教師輔導與管教學生之相關規定，辦理功過相抵、獎懲實施、懲罰存記及改過銷過等事項，且依規定程序審核通過註銷後，其記錄未達三大過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三小過等同一大過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者。</a:t>
            </a:r>
            <a:r>
              <a:rPr lang="zh-TW" altLang="en-US" sz="2800">
                <a:ea typeface="微軟正黑體" pitchFamily="34" charset="-120"/>
                <a:cs typeface="新細明體" pitchFamily="18" charset="-120"/>
              </a:rPr>
              <a:t> </a:t>
            </a:r>
          </a:p>
          <a:p>
            <a:pPr eaLnBrk="1" hangingPunct="1"/>
            <a:r>
              <a:rPr lang="zh-TW" altLang="en-US" sz="2800">
                <a:latin typeface="標楷體" pitchFamily="65" charset="-120"/>
                <a:ea typeface="標楷體" pitchFamily="65" charset="-120"/>
                <a:cs typeface="新細明體" pitchFamily="18" charset="-120"/>
              </a:rPr>
              <a:t>三、學生學習領域畢業成績至少四大領域</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含</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成績達丙等</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六十分</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以上者。</a:t>
            </a:r>
            <a:endParaRPr lang="zh-TW" altLang="en-US" sz="2800">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畢業資格：</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修業資格：</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dirty="0">
                <a:ea typeface="標楷體" panose="03000509000000000000" pitchFamily="65" charset="-120"/>
                <a:cs typeface="新細明體" panose="02020500000000000000" pitchFamily="18" charset="-120"/>
              </a:rPr>
              <a:t>、 </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dirty="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dirty="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ea typeface="標楷體" panose="03000509000000000000" pitchFamily="65" charset="-120"/>
                <a:cs typeface="新細明體" panose="02020500000000000000" pitchFamily="18" charset="-120"/>
              </a:rPr>
              <a:t>)</a:t>
            </a:r>
            <a:r>
              <a:rPr kumimoji="0" lang="zh-TW" altLang="en-US" dirty="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dirty="0">
                <a:ea typeface="標楷體" panose="03000509000000000000" pitchFamily="65" charset="-120"/>
                <a:cs typeface="新細明體" panose="02020500000000000000" pitchFamily="18" charset="-120"/>
              </a:rPr>
              <a:t>，比序至「志願序積分」項目時，</a:t>
            </a:r>
            <a:r>
              <a:rPr kumimoji="0" lang="zh-TW" altLang="en-US"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1147708755"/>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109</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537566069"/>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造園科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extLst>
              <p:ext uri="{D42A27DB-BD31-4B8C-83A1-F6EECF244321}">
                <p14:modId xmlns:p14="http://schemas.microsoft.com/office/powerpoint/2010/main" val="191335969"/>
              </p:ext>
            </p:extLst>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11</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cxnSp>
        <p:nvCxnSpPr>
          <p:cNvPr id="5" name="直線接點 4">
            <a:extLst>
              <a:ext uri="{FF2B5EF4-FFF2-40B4-BE49-F238E27FC236}">
                <a16:creationId xmlns:a16="http://schemas.microsoft.com/office/drawing/2014/main" id="{FD10E099-9682-4DAE-BF7E-E93152107DBF}"/>
              </a:ext>
            </a:extLst>
          </p:cNvPr>
          <p:cNvCxnSpPr/>
          <p:nvPr/>
        </p:nvCxnSpPr>
        <p:spPr bwMode="auto">
          <a:xfrm>
            <a:off x="10560496" y="2996952"/>
            <a:ext cx="1008112" cy="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6</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與「家長意見」相符者得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與「導師意見」相符者得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與「輔導教師意見」相符者得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採計</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endParaRPr lang="en-US" altLang="zh-TW" sz="2400" b="1" dirty="0">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總分</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就近入學：</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buFontTx/>
              <a:buChar char="•"/>
            </a:pPr>
            <a:r>
              <a:rPr lang="zh-TW" altLang="en-US">
                <a:latin typeface="標楷體" pitchFamily="65" charset="-120"/>
                <a:ea typeface="標楷體" pitchFamily="65" charset="-120"/>
              </a:rPr>
              <a:t>桃園區學生符合就近入學得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50000"/>
              </a:spcBef>
              <a:buFontTx/>
              <a:buChar char="•"/>
            </a:pPr>
            <a:r>
              <a:rPr lang="zh-TW" altLang="en-US">
                <a:latin typeface="標楷體" pitchFamily="65" charset="-120"/>
                <a:ea typeface="標楷體" pitchFamily="65" charset="-120"/>
              </a:rPr>
              <a:t>共同就學區學生得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均衡學習：</a:t>
            </a:r>
            <a:r>
              <a:rPr kumimoji="0" lang="en-US" altLang="zh-TW" sz="3600" b="1" dirty="0">
                <a:solidFill>
                  <a:srgbClr val="000090"/>
                </a:solidFill>
                <a:latin typeface="標楷體" pitchFamily="65" charset="-120"/>
                <a:ea typeface="標楷體" pitchFamily="65" charset="-120"/>
              </a:rPr>
              <a:t>9</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5655" name="Text Box 25"/>
          <p:cNvSpPr txBox="1">
            <a:spLocks noChangeArrowheads="1"/>
          </p:cNvSpPr>
          <p:nvPr/>
        </p:nvSpPr>
        <p:spPr bwMode="auto">
          <a:xfrm>
            <a:off x="1359139" y="1881978"/>
            <a:ext cx="9438952" cy="1624676"/>
          </a:xfrm>
          <a:prstGeom prst="rect">
            <a:avLst/>
          </a:prstGeom>
          <a:noFill/>
          <a:ln w="9525">
            <a:noFill/>
            <a:miter lim="800000"/>
            <a:headEnd/>
            <a:tailEnd/>
          </a:ln>
        </p:spPr>
        <p:txBody>
          <a:bodyPr wrap="square">
            <a:spAutoFit/>
          </a:bodyPr>
          <a:lstStyle/>
          <a:p>
            <a:pPr marL="261938" indent="-261938" eaLnBrk="1" hangingPunct="1">
              <a:lnSpc>
                <a:spcPct val="75000"/>
              </a:lnSpc>
              <a:spcBef>
                <a:spcPct val="10000"/>
              </a:spcBef>
              <a:buFontTx/>
              <a:buChar char="•"/>
            </a:pPr>
            <a:r>
              <a:rPr lang="en-US" altLang="zh-TW" dirty="0">
                <a:latin typeface="標楷體" pitchFamily="65" charset="-120"/>
                <a:ea typeface="標楷體" pitchFamily="65" charset="-120"/>
              </a:rPr>
              <a:t>108</a:t>
            </a:r>
            <a:r>
              <a:rPr lang="zh-TW" altLang="en-US" dirty="0">
                <a:latin typeface="標楷體" pitchFamily="65" charset="-120"/>
                <a:ea typeface="標楷體" pitchFamily="65" charset="-120"/>
              </a:rPr>
              <a:t>學年度以後入學：基本條件為國中健體、藝術、綜合活動、科技領域五學期平均成績達</a:t>
            </a:r>
            <a:r>
              <a:rPr lang="en-US" altLang="zh-TW" dirty="0">
                <a:latin typeface="標楷體" pitchFamily="65" charset="-120"/>
                <a:ea typeface="標楷體" pitchFamily="65" charset="-120"/>
              </a:rPr>
              <a:t>60</a:t>
            </a:r>
            <a:r>
              <a:rPr lang="zh-TW" altLang="en-US" dirty="0">
                <a:latin typeface="標楷體" pitchFamily="65" charset="-120"/>
                <a:ea typeface="標楷體" pitchFamily="65" charset="-120"/>
              </a:rPr>
              <a:t>分以上者，每個領域各得</a:t>
            </a:r>
            <a:r>
              <a:rPr lang="en-US" altLang="zh-TW" dirty="0">
                <a:latin typeface="標楷體" pitchFamily="65" charset="-120"/>
                <a:ea typeface="標楷體" pitchFamily="65" charset="-120"/>
              </a:rPr>
              <a:t>3</a:t>
            </a:r>
            <a:r>
              <a:rPr lang="zh-TW" altLang="en-US" dirty="0">
                <a:latin typeface="標楷體" pitchFamily="65" charset="-120"/>
                <a:ea typeface="標楷體" pitchFamily="65" charset="-120"/>
              </a:rPr>
              <a:t>分，最高</a:t>
            </a:r>
            <a:r>
              <a:rPr lang="en-US" altLang="zh-TW" dirty="0">
                <a:latin typeface="標楷體" pitchFamily="65" charset="-120"/>
                <a:ea typeface="標楷體" pitchFamily="65" charset="-120"/>
              </a:rPr>
              <a:t>9</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marL="261938" indent="-261938" eaLnBrk="1" hangingPunct="1">
              <a:lnSpc>
                <a:spcPct val="75000"/>
              </a:lnSpc>
              <a:spcBef>
                <a:spcPct val="10000"/>
              </a:spcBef>
              <a:buFontTx/>
              <a:buChar char="•"/>
            </a:pPr>
            <a:endParaRPr lang="zh-TW" altLang="en-US" dirty="0">
              <a:latin typeface="標楷體" pitchFamily="65" charset="-120"/>
              <a:ea typeface="標楷體" pitchFamily="65" charset="-120"/>
            </a:endParaRPr>
          </a:p>
        </p:txBody>
      </p:sp>
      <p:grpSp>
        <p:nvGrpSpPr>
          <p:cNvPr id="155657" name="群組 4"/>
          <p:cNvGrpSpPr>
            <a:grpSpLocks/>
          </p:cNvGrpSpPr>
          <p:nvPr/>
        </p:nvGrpSpPr>
        <p:grpSpPr bwMode="auto">
          <a:xfrm>
            <a:off x="1524000" y="3820404"/>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8" name="群組 7"/>
          <p:cNvGrpSpPr>
            <a:grpSpLocks/>
          </p:cNvGrpSpPr>
          <p:nvPr/>
        </p:nvGrpSpPr>
        <p:grpSpPr bwMode="auto">
          <a:xfrm>
            <a:off x="5238751" y="3708893"/>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8" name="文字方塊 17"/>
          <p:cNvSpPr txBox="1"/>
          <p:nvPr/>
        </p:nvSpPr>
        <p:spPr>
          <a:xfrm>
            <a:off x="7024694" y="3891819"/>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品德表現：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9" name="Rectangle 3"/>
          <p:cNvSpPr>
            <a:spLocks noChangeArrowheads="1"/>
          </p:cNvSpPr>
          <p:nvPr/>
        </p:nvSpPr>
        <p:spPr bwMode="auto">
          <a:xfrm>
            <a:off x="1703512" y="4749092"/>
            <a:ext cx="8750206" cy="206428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大功每次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4.5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分，記功每次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分，嘉獎每次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0.5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最高</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a:t>
            </a:r>
          </a:p>
          <a:p>
            <a:pPr eaLnBrk="1" hangingPunct="1">
              <a:defRPr/>
            </a:pPr>
            <a:endParaRPr lang="zh-TW" altLang="en-US"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銷過後，無記過或二次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含</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警告以下者得</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6675"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服務表現：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2" name="Rectangle 3"/>
          <p:cNvSpPr>
            <a:spLocks noChangeArrowheads="1"/>
          </p:cNvSpPr>
          <p:nvPr/>
        </p:nvSpPr>
        <p:spPr bwMode="auto">
          <a:xfrm>
            <a:off x="1325154" y="2060848"/>
            <a:ext cx="9684567" cy="354161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eaLnBrk="1" hangingPunct="1">
              <a:buFontTx/>
              <a:buChar char="•"/>
              <a:defRPr/>
            </a:pPr>
            <a:r>
              <a:rPr lang="zh-TW" altLang="en-US" dirty="0">
                <a:latin typeface="標楷體" pitchFamily="65" charset="-120"/>
                <a:ea typeface="標楷體" pitchFamily="65" charset="-120"/>
                <a:cs typeface="新細明體" charset="0"/>
              </a:rPr>
              <a:t>擔任班級內幹部、自治市幹部及社團幹部任滿</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學期，經考核表現優良者得</a:t>
            </a:r>
            <a:r>
              <a:rPr lang="en-US" altLang="zh-TW" dirty="0">
                <a:latin typeface="標楷體" pitchFamily="65" charset="-120"/>
                <a:ea typeface="標楷體" pitchFamily="65" charset="-120"/>
                <a:cs typeface="新細明體" charset="0"/>
              </a:rPr>
              <a:t>2</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上限</a:t>
            </a:r>
            <a:r>
              <a:rPr lang="en-US" altLang="zh-TW" dirty="0">
                <a:latin typeface="標楷體" pitchFamily="65" charset="-120"/>
                <a:ea typeface="標楷體" pitchFamily="65" charset="-120"/>
                <a:cs typeface="新細明體" charset="0"/>
              </a:rPr>
              <a:t>4</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a:t>
            </a:r>
          </a:p>
          <a:p>
            <a:pPr eaLnBrk="1" hangingPunct="1">
              <a:buFontTx/>
              <a:buChar char="•"/>
              <a:defRPr/>
            </a:pPr>
            <a:endParaRPr lang="zh-TW" altLang="en-US" dirty="0">
              <a:latin typeface="標楷體" pitchFamily="65" charset="-120"/>
              <a:ea typeface="標楷體" pitchFamily="65" charset="-120"/>
              <a:cs typeface="新細明體" charset="0"/>
            </a:endParaRPr>
          </a:p>
          <a:p>
            <a:pPr eaLnBrk="1" hangingPunct="1">
              <a:buFontTx/>
              <a:buChar char="•"/>
              <a:defRPr/>
            </a:pPr>
            <a:r>
              <a:rPr lang="zh-TW" altLang="en-US" dirty="0">
                <a:latin typeface="標楷體" pitchFamily="65" charset="-120"/>
                <a:ea typeface="標楷體" pitchFamily="65" charset="-120"/>
                <a:cs typeface="新細明體" charset="0"/>
              </a:rPr>
              <a:t>志願服務學習時數，每</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小時</a:t>
            </a:r>
            <a:r>
              <a:rPr lang="en-US" altLang="zh-TW" dirty="0">
                <a:latin typeface="標楷體" pitchFamily="65" charset="-120"/>
                <a:ea typeface="標楷體" pitchFamily="65" charset="-120"/>
                <a:cs typeface="新細明體" charset="0"/>
              </a:rPr>
              <a:t>0.3</a:t>
            </a:r>
            <a:r>
              <a:rPr lang="zh-TW" altLang="en-US" dirty="0">
                <a:latin typeface="標楷體" pitchFamily="65" charset="-120"/>
                <a:ea typeface="標楷體" pitchFamily="65" charset="-120"/>
                <a:cs typeface="新細明體" charset="0"/>
              </a:rPr>
              <a:t>分。</a:t>
            </a:r>
            <a:r>
              <a:rPr lang="en-US" altLang="zh-TW" dirty="0">
                <a:solidFill>
                  <a:srgbClr val="FF0000"/>
                </a:solidFill>
                <a:latin typeface="標楷體" pitchFamily="65" charset="-120"/>
                <a:ea typeface="標楷體" pitchFamily="65" charset="-120"/>
                <a:cs typeface="新細明體" charset="0"/>
              </a:rPr>
              <a:t>(</a:t>
            </a:r>
            <a:r>
              <a:rPr lang="zh-TW" altLang="en-US" dirty="0">
                <a:solidFill>
                  <a:srgbClr val="FF0000"/>
                </a:solidFill>
                <a:latin typeface="標楷體" pitchFamily="65" charset="-120"/>
                <a:ea typeface="標楷體" pitchFamily="65" charset="-120"/>
                <a:cs typeface="新細明體" charset="0"/>
              </a:rPr>
              <a:t>未滿</a:t>
            </a:r>
            <a:r>
              <a:rPr lang="en-US" altLang="zh-TW" dirty="0">
                <a:solidFill>
                  <a:srgbClr val="FF0000"/>
                </a:solidFill>
                <a:latin typeface="標楷體" pitchFamily="65" charset="-120"/>
                <a:ea typeface="標楷體" pitchFamily="65" charset="-120"/>
                <a:cs typeface="新細明體" charset="0"/>
              </a:rPr>
              <a:t>1</a:t>
            </a:r>
            <a:r>
              <a:rPr lang="zh-TW" altLang="en-US" dirty="0">
                <a:solidFill>
                  <a:srgbClr val="FF0000"/>
                </a:solidFill>
                <a:latin typeface="標楷體" pitchFamily="65" charset="-120"/>
                <a:ea typeface="標楷體" pitchFamily="65" charset="-120"/>
                <a:cs typeface="新細明體" charset="0"/>
              </a:rPr>
              <a:t>小時不計分</a:t>
            </a:r>
            <a:r>
              <a:rPr lang="en-US" altLang="zh-TW" dirty="0">
                <a:solidFill>
                  <a:srgbClr val="FF0000"/>
                </a:solidFill>
                <a:latin typeface="標楷體" pitchFamily="65" charset="-120"/>
                <a:ea typeface="標楷體" pitchFamily="65" charset="-120"/>
                <a:cs typeface="新細明體" charset="0"/>
              </a:rPr>
              <a:t>)</a:t>
            </a:r>
            <a:endParaRPr lang="zh-TW" altLang="en-US" dirty="0">
              <a:solidFill>
                <a:srgbClr val="FF0000"/>
              </a:solidFill>
              <a:latin typeface="標楷體" pitchFamily="65" charset="-120"/>
              <a:ea typeface="標楷體" pitchFamily="65" charset="-120"/>
              <a:cs typeface="新細明體" charset="0"/>
            </a:endParaRPr>
          </a:p>
          <a:p>
            <a:pPr eaLnBrk="1" hangingPunct="1">
              <a:defRPr/>
            </a:pPr>
            <a:endParaRPr lang="zh-TW" altLang="en-US" dirty="0">
              <a:latin typeface="標楷體" pitchFamily="65" charset="-120"/>
              <a:ea typeface="標楷體" pitchFamily="65" charset="-120"/>
              <a:cs typeface="新細明體" charset="0"/>
            </a:endParaRPr>
          </a:p>
          <a:p>
            <a:pPr eaLnBrk="1" hangingPunct="1">
              <a:defRPr/>
            </a:pPr>
            <a:r>
              <a:rPr lang="zh-TW" altLang="en-US" dirty="0">
                <a:latin typeface="標楷體" pitchFamily="65" charset="-120"/>
                <a:ea typeface="標楷體" pitchFamily="65" charset="-120"/>
                <a:cs typeface="新細明體" charset="0"/>
              </a:rPr>
              <a:t>擔任班級或學生幹部及志願服務學習時數得合併計分</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才藝表現：</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7703" name="Text Box 12"/>
          <p:cNvSpPr txBox="1">
            <a:spLocks noChangeArrowheads="1"/>
          </p:cNvSpPr>
          <p:nvPr/>
        </p:nvSpPr>
        <p:spPr bwMode="auto">
          <a:xfrm>
            <a:off x="1666876" y="1857375"/>
            <a:ext cx="8786813" cy="3443288"/>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20000"/>
              </a:spcBef>
            </a:pPr>
            <a:r>
              <a:rPr lang="zh-TW" altLang="en-US" dirty="0">
                <a:latin typeface="標楷體" pitchFamily="65" charset="-120"/>
                <a:ea typeface="標楷體" pitchFamily="65" charset="-120"/>
              </a:rPr>
              <a:t>限中央部會、教育主管機關主辦或委託辦理者。</a:t>
            </a:r>
            <a:endParaRPr lang="en-US" altLang="zh-TW" dirty="0">
              <a:latin typeface="標楷體" pitchFamily="65" charset="-120"/>
              <a:ea typeface="標楷體" pitchFamily="65" charset="-120"/>
            </a:endParaRPr>
          </a:p>
          <a:p>
            <a:pPr>
              <a:spcBef>
                <a:spcPct val="20000"/>
              </a:spcBef>
            </a:pPr>
            <a:endParaRPr lang="en-US" altLang="zh-TW"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同</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學</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年度同項比賽擇優</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次採計；</a:t>
            </a:r>
            <a:br>
              <a:rPr lang="en-US" altLang="zh-TW" dirty="0">
                <a:latin typeface="標楷體" pitchFamily="65" charset="-120"/>
                <a:ea typeface="標楷體" pitchFamily="65" charset="-120"/>
              </a:rPr>
            </a:br>
            <a:r>
              <a:rPr lang="zh-TW" altLang="en-US" dirty="0">
                <a:latin typeface="標楷體" pitchFamily="65" charset="-120"/>
                <a:ea typeface="標楷體" pitchFamily="65" charset="-120"/>
              </a:rPr>
              <a:t>同一事蹟、同一獎項不得重複採記積分。</a:t>
            </a:r>
            <a:endParaRPr lang="en-US" altLang="zh-TW" dirty="0">
              <a:latin typeface="標楷體" pitchFamily="65" charset="-120"/>
              <a:ea typeface="標楷體" pitchFamily="65" charset="-120"/>
            </a:endParaRPr>
          </a:p>
          <a:p>
            <a:pPr>
              <a:spcBef>
                <a:spcPct val="20000"/>
              </a:spcBef>
            </a:pPr>
            <a:endParaRPr lang="zh-TW" altLang="en-US"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團體賽：依個人賽積分折半計算。</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6"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9747"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體適能：</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9751" name="矩形 11"/>
          <p:cNvSpPr>
            <a:spLocks noChangeArrowheads="1"/>
          </p:cNvSpPr>
          <p:nvPr/>
        </p:nvSpPr>
        <p:spPr bwMode="auto">
          <a:xfrm>
            <a:off x="1625600" y="1500189"/>
            <a:ext cx="9150920" cy="2308324"/>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各單項包括肌耐力、柔軟度、瞬發力、心肺耐力等，單項門檻達標準者得</a:t>
            </a:r>
            <a:r>
              <a:rPr lang="en-US" altLang="zh-TW" dirty="0">
                <a:latin typeface="標楷體" pitchFamily="65" charset="-120"/>
                <a:ea typeface="標楷體" pitchFamily="65" charset="-120"/>
              </a:rPr>
              <a:t>6</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身心障礙、重大疾病、體弱或因故無法測試者特殊學生等依教育部相關辦法辦理。</a:t>
            </a:r>
            <a:r>
              <a:rPr lang="en-US" altLang="zh-TW" dirty="0">
                <a:latin typeface="標楷體" pitchFamily="65" charset="-120"/>
                <a:ea typeface="標楷體" pitchFamily="65" charset="-120"/>
              </a:rPr>
              <a:t> </a:t>
            </a:r>
          </a:p>
        </p:txBody>
      </p:sp>
      <p:pic>
        <p:nvPicPr>
          <p:cNvPr id="159752" name="Picture 3" descr="一分鐘仰臥起坐"/>
          <p:cNvPicPr>
            <a:picLocks noChangeAspect="1" noChangeArrowheads="1"/>
          </p:cNvPicPr>
          <p:nvPr/>
        </p:nvPicPr>
        <p:blipFill>
          <a:blip r:embed="rId2"/>
          <a:srcRect/>
          <a:stretch>
            <a:fillRect/>
          </a:stretch>
        </p:blipFill>
        <p:spPr bwMode="auto">
          <a:xfrm>
            <a:off x="1774825" y="4643439"/>
            <a:ext cx="2338388" cy="1500187"/>
          </a:xfrm>
          <a:prstGeom prst="rect">
            <a:avLst/>
          </a:prstGeom>
          <a:noFill/>
          <a:ln w="9525">
            <a:noFill/>
            <a:miter lim="800000"/>
            <a:headEnd/>
            <a:tailEnd/>
          </a:ln>
        </p:spPr>
      </p:pic>
      <p:pic>
        <p:nvPicPr>
          <p:cNvPr id="159753" name="Picture 2" descr="坐姿體前彎"/>
          <p:cNvPicPr>
            <a:picLocks noChangeAspect="1" noChangeArrowheads="1"/>
          </p:cNvPicPr>
          <p:nvPr/>
        </p:nvPicPr>
        <p:blipFill>
          <a:blip r:embed="rId3"/>
          <a:srcRect/>
          <a:stretch>
            <a:fillRect/>
          </a:stretch>
        </p:blipFill>
        <p:spPr bwMode="auto">
          <a:xfrm>
            <a:off x="4310063" y="4643439"/>
            <a:ext cx="2000250" cy="1500187"/>
          </a:xfrm>
          <a:prstGeom prst="rect">
            <a:avLst/>
          </a:prstGeom>
          <a:noFill/>
          <a:ln w="9525">
            <a:noFill/>
            <a:miter lim="800000"/>
            <a:headEnd/>
            <a:tailEnd/>
          </a:ln>
        </p:spPr>
      </p:pic>
      <p:pic>
        <p:nvPicPr>
          <p:cNvPr id="159754" name="Picture 4" descr="800公尺跑走照片"/>
          <p:cNvPicPr>
            <a:picLocks noChangeAspect="1" noChangeArrowheads="1"/>
          </p:cNvPicPr>
          <p:nvPr/>
        </p:nvPicPr>
        <p:blipFill>
          <a:blip r:embed="rId4"/>
          <a:srcRect/>
          <a:stretch>
            <a:fillRect/>
          </a:stretch>
        </p:blipFill>
        <p:spPr bwMode="auto">
          <a:xfrm>
            <a:off x="8577263" y="4608513"/>
            <a:ext cx="2038350" cy="1535112"/>
          </a:xfrm>
          <a:prstGeom prst="rect">
            <a:avLst/>
          </a:prstGeom>
          <a:noFill/>
          <a:ln w="9525">
            <a:noFill/>
            <a:miter lim="800000"/>
            <a:headEnd/>
            <a:tailEnd/>
          </a:ln>
        </p:spPr>
      </p:pic>
      <p:pic>
        <p:nvPicPr>
          <p:cNvPr id="159756" name="Picture 2" descr="立定跳遠"/>
          <p:cNvPicPr>
            <a:picLocks noChangeAspect="1" noChangeArrowheads="1"/>
          </p:cNvPicPr>
          <p:nvPr/>
        </p:nvPicPr>
        <p:blipFill>
          <a:blip r:embed="rId5"/>
          <a:srcRect/>
          <a:stretch>
            <a:fillRect/>
          </a:stretch>
        </p:blipFill>
        <p:spPr bwMode="auto">
          <a:xfrm>
            <a:off x="6424614" y="4635501"/>
            <a:ext cx="2079625" cy="1508125"/>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本土語言認證：</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原住民族語言能力認證：原住民族委員會主辦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客語能力認證：客家委員會主辦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閩南語語言能力認證：教育部主辦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單項通過者得</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lvl="1" defTabSz="1066800" eaLnBrk="1" fontAlgn="auto" hangingPunct="1">
                <a:lnSpc>
                  <a:spcPct val="90000"/>
                </a:lnSpc>
                <a:spcBef>
                  <a:spcPts val="0"/>
                </a:spcBef>
                <a:spcAft>
                  <a:spcPct val="15000"/>
                </a:spcAft>
                <a:defRPr/>
              </a:pPr>
              <a:r>
                <a:rPr kumimoji="0" lang="en-US" altLang="zh-TW" sz="2400" dirty="0">
                  <a:solidFill>
                    <a:schemeClr val="tx1"/>
                  </a:solidFill>
                </a:rPr>
                <a:t>  </a:t>
              </a:r>
              <a:r>
                <a:rPr kumimoji="0" lang="en-US" altLang="zh-TW" sz="2400" dirty="0">
                  <a:solidFill>
                    <a:schemeClr val="tx1"/>
                  </a:solidFill>
                  <a:latin typeface="標楷體" pitchFamily="65" charset="-120"/>
                  <a:ea typeface="標楷體" pitchFamily="65" charset="-120"/>
                </a:rPr>
                <a:t>33</a:t>
              </a:r>
              <a:r>
                <a:rPr kumimoji="0" lang="zh-TW" altLang="en-US" sz="2400" dirty="0">
                  <a:solidFill>
                    <a:schemeClr val="tx1"/>
                  </a:solidFill>
                  <a:latin typeface="標楷體" pitchFamily="65" charset="-120"/>
                  <a:ea typeface="標楷體" pitchFamily="65" charset="-120"/>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defTabSz="1600200" eaLnBrk="1" fontAlgn="auto" hangingPunct="1">
                <a:lnSpc>
                  <a:spcPct val="90000"/>
                </a:lnSpc>
                <a:spcBef>
                  <a:spcPts val="0"/>
                </a:spcBef>
                <a:spcAft>
                  <a:spcPct val="35000"/>
                </a:spcAft>
                <a:defRPr/>
              </a:pPr>
              <a:r>
                <a:rPr kumimoji="0" lang="zh-TW" altLang="en-US" sz="3600" b="1" dirty="0">
                  <a:latin typeface="標楷體" pitchFamily="65" charset="-120"/>
                  <a:ea typeface="標楷體" pitchFamily="65" charset="-120"/>
                </a:rPr>
                <a:t>教育會考</a:t>
              </a:r>
            </a:p>
          </p:txBody>
        </p:sp>
      </p:grpSp>
      <p:graphicFrame>
        <p:nvGraphicFramePr>
          <p:cNvPr id="225284" name="Group 4"/>
          <p:cNvGraphicFramePr>
            <a:graphicFrameLocks noGrp="1"/>
          </p:cNvGraphicFramePr>
          <p:nvPr>
            <p:extLst>
              <p:ext uri="{D42A27DB-BD31-4B8C-83A1-F6EECF244321}">
                <p14:modId xmlns:p14="http://schemas.microsoft.com/office/powerpoint/2010/main" val="3468892643"/>
              </p:ext>
            </p:extLst>
          </p:nvPr>
        </p:nvGraphicFramePr>
        <p:xfrm>
          <a:off x="1415480" y="1739097"/>
          <a:ext cx="9613478" cy="4537805"/>
        </p:xfrm>
        <a:graphic>
          <a:graphicData uri="http://schemas.openxmlformats.org/drawingml/2006/table">
            <a:tbl>
              <a:tblPr/>
              <a:tblGrid>
                <a:gridCol w="2376264">
                  <a:extLst>
                    <a:ext uri="{9D8B030D-6E8A-4147-A177-3AD203B41FA5}">
                      <a16:colId xmlns:a16="http://schemas.microsoft.com/office/drawing/2014/main" val="20000"/>
                    </a:ext>
                  </a:extLst>
                </a:gridCol>
                <a:gridCol w="3599941">
                  <a:extLst>
                    <a:ext uri="{9D8B030D-6E8A-4147-A177-3AD203B41FA5}">
                      <a16:colId xmlns:a16="http://schemas.microsoft.com/office/drawing/2014/main" val="20001"/>
                    </a:ext>
                  </a:extLst>
                </a:gridCol>
                <a:gridCol w="3637273">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113</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04431"/>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898652"/>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1847851" y="2708275"/>
            <a:ext cx="8207375" cy="2293938"/>
          </a:xfrm>
          <a:prstGeom prst="rect">
            <a:avLst/>
          </a:prstGeom>
          <a:noFill/>
          <a:ln w="9525">
            <a:noFill/>
            <a:miter lim="800000"/>
            <a:headEnd/>
            <a:tailEnd/>
          </a:ln>
        </p:spPr>
        <p:txBody>
          <a:bodyPr anchor="b"/>
          <a:lstStyle/>
          <a:p>
            <a:pPr eaLnBrk="1" hangingPunct="1">
              <a:spcBef>
                <a:spcPct val="20000"/>
              </a:spcBef>
            </a:pPr>
            <a:r>
              <a:rPr lang="en-US" altLang="zh-TW" b="1" dirty="0">
                <a:latin typeface="標楷體" pitchFamily="65" charset="-120"/>
                <a:ea typeface="標楷體" pitchFamily="65" charset="-120"/>
                <a:sym typeface="Arial" pitchFamily="34" charset="0"/>
              </a:rPr>
              <a:t>1.</a:t>
            </a:r>
            <a:r>
              <a:rPr lang="zh-TW" altLang="en-US" b="1" dirty="0">
                <a:latin typeface="標楷體" pitchFamily="65" charset="-120"/>
                <a:ea typeface="標楷體" pitchFamily="65" charset="-120"/>
                <a:sym typeface="Arial" pitchFamily="34" charset="0"/>
              </a:rPr>
              <a:t>五專名額不再納入各縣市高中職免試考區。</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2.</a:t>
            </a: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2132856"/>
            <a:ext cx="8207375" cy="3515470"/>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5/20-24</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6/14</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6/18</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6/20-6/30</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7/10</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113</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1992313" y="404813"/>
            <a:ext cx="8424862" cy="1143000"/>
          </a:xfrm>
        </p:spPr>
        <p:txBody>
          <a:bodyPr/>
          <a:lstStyle/>
          <a:p>
            <a:r>
              <a:rPr lang="zh-TW" altLang="en-US" sz="4000" b="1">
                <a:solidFill>
                  <a:srgbClr val="0000FF"/>
                </a:solidFill>
                <a:latin typeface="標楷體" pitchFamily="65" charset="-120"/>
                <a:ea typeface="標楷體" pitchFamily="65" charset="-120"/>
                <a:cs typeface="Times New Roman" pitchFamily="18" charset="0"/>
              </a:rPr>
              <a:t>五專優先免試與聯合免試入學方式</a:t>
            </a:r>
            <a:endParaRPr lang="zh-TW" altLang="en-US" sz="400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123</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972"/>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62118ABB-0C55-4046-A682-1B9B5DC9E76C}" type="slidenum">
              <a:rPr lang="en-US" altLang="zh-TW" sz="1200">
                <a:solidFill>
                  <a:srgbClr val="0C3226"/>
                </a:solidFill>
                <a:latin typeface="Verdana" pitchFamily="34" charset="0"/>
              </a:rPr>
              <a:pPr algn="r" eaLnBrk="1" hangingPunct="1"/>
              <a:t>124</a:t>
            </a:fld>
            <a:endParaRPr lang="en-US" altLang="zh-TW" sz="1200">
              <a:solidFill>
                <a:srgbClr val="0C3226"/>
              </a:solidFill>
              <a:latin typeface="Verdana" pitchFamily="34" charset="0"/>
            </a:endParaRPr>
          </a:p>
        </p:txBody>
      </p:sp>
      <p:pic>
        <p:nvPicPr>
          <p:cNvPr id="171011" name="Picture 287" descr="Capture_2016_12_22_23_30_02_81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976"/>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6388E374-E9C7-449A-AC29-032E2739B378}" type="slidenum">
              <a:rPr lang="en-US" altLang="zh-TW" sz="1200">
                <a:solidFill>
                  <a:srgbClr val="0C3226"/>
                </a:solidFill>
                <a:latin typeface="Verdana" pitchFamily="34" charset="0"/>
              </a:rPr>
              <a:pPr algn="r" eaLnBrk="1" hangingPunct="1"/>
              <a:t>125</a:t>
            </a:fld>
            <a:endParaRPr lang="en-US" altLang="zh-TW" sz="1200">
              <a:solidFill>
                <a:srgbClr val="0C3226"/>
              </a:solidFill>
              <a:latin typeface="Verdana" pitchFamily="34" charset="0"/>
            </a:endParaRPr>
          </a:p>
        </p:txBody>
      </p:sp>
      <p:pic>
        <p:nvPicPr>
          <p:cNvPr id="172035" name="Picture 291" descr="Capture_2016_12_22_23_30_23_359"/>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97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C379B2D3-A201-4CFC-B25F-C8DF2D46B55B}" type="slidenum">
              <a:rPr lang="en-US" altLang="zh-TW" sz="1200">
                <a:solidFill>
                  <a:srgbClr val="0C3226"/>
                </a:solidFill>
                <a:latin typeface="Verdana" pitchFamily="34" charset="0"/>
              </a:rPr>
              <a:pPr algn="r" eaLnBrk="1" hangingPunct="1"/>
              <a:t>126</a:t>
            </a:fld>
            <a:endParaRPr lang="en-US" altLang="zh-TW" sz="1200">
              <a:solidFill>
                <a:srgbClr val="0C3226"/>
              </a:solidFill>
              <a:latin typeface="Verdana" pitchFamily="34" charset="0"/>
            </a:endParaRPr>
          </a:p>
        </p:txBody>
      </p:sp>
      <p:pic>
        <p:nvPicPr>
          <p:cNvPr id="173059" name="Picture 293" descr="Capture_2016_12_22_23_30_28_937"/>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980"/>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3C1DC240-100F-4D0A-BDEE-A5C7AD9B7C46}" type="slidenum">
              <a:rPr lang="en-US" altLang="zh-TW" sz="1200">
                <a:solidFill>
                  <a:srgbClr val="0C3226"/>
                </a:solidFill>
                <a:latin typeface="Verdana" pitchFamily="34" charset="0"/>
              </a:rPr>
              <a:pPr algn="r" eaLnBrk="1" hangingPunct="1"/>
              <a:t>127</a:t>
            </a:fld>
            <a:endParaRPr lang="en-US" altLang="zh-TW" sz="1200">
              <a:solidFill>
                <a:srgbClr val="0C3226"/>
              </a:solidFill>
              <a:latin typeface="Verdana" pitchFamily="34" charset="0"/>
            </a:endParaRPr>
          </a:p>
        </p:txBody>
      </p:sp>
      <p:pic>
        <p:nvPicPr>
          <p:cNvPr id="174083" name="Picture 295" descr="Capture_2016_12_22_23_30_34_687"/>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982"/>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1BC594B3-8980-4EA0-9AE4-7B2698123060}" type="slidenum">
              <a:rPr lang="en-US" altLang="zh-TW" sz="1200">
                <a:solidFill>
                  <a:srgbClr val="0C3226"/>
                </a:solidFill>
                <a:latin typeface="Verdana" pitchFamily="34" charset="0"/>
              </a:rPr>
              <a:pPr algn="r" eaLnBrk="1" hangingPunct="1"/>
              <a:t>128</a:t>
            </a:fld>
            <a:endParaRPr lang="en-US" altLang="zh-TW" sz="1200">
              <a:solidFill>
                <a:srgbClr val="0C3226"/>
              </a:solidFill>
              <a:latin typeface="Verdana" pitchFamily="34" charset="0"/>
            </a:endParaRPr>
          </a:p>
        </p:txBody>
      </p:sp>
      <p:pic>
        <p:nvPicPr>
          <p:cNvPr id="175107" name="Picture 297" descr="Capture_2016_12_22_23_30_40_359"/>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84"/>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BFF6FAF4-6770-4CB8-A12B-A17688E21926}" type="slidenum">
              <a:rPr lang="en-US" altLang="zh-TW" sz="1200">
                <a:solidFill>
                  <a:srgbClr val="0C3226"/>
                </a:solidFill>
                <a:latin typeface="Verdana" pitchFamily="34" charset="0"/>
              </a:rPr>
              <a:pPr algn="r" eaLnBrk="1" hangingPunct="1"/>
              <a:t>129</a:t>
            </a:fld>
            <a:endParaRPr lang="en-US" altLang="zh-TW" sz="1200">
              <a:solidFill>
                <a:srgbClr val="0C3226"/>
              </a:solidFill>
              <a:latin typeface="Verdana" pitchFamily="34" charset="0"/>
            </a:endParaRPr>
          </a:p>
        </p:txBody>
      </p:sp>
      <p:pic>
        <p:nvPicPr>
          <p:cNvPr id="176131" name="Picture 299" descr="Capture_2016_12_22_23_30_49_750"/>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13</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986"/>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CDABEE36-B002-44D9-AF37-89C5CED2772B}" type="slidenum">
              <a:rPr lang="en-US" altLang="zh-TW" sz="1200">
                <a:solidFill>
                  <a:srgbClr val="0C3226"/>
                </a:solidFill>
                <a:latin typeface="Verdana" pitchFamily="34" charset="0"/>
              </a:rPr>
              <a:pPr algn="r" eaLnBrk="1" hangingPunct="1"/>
              <a:t>130</a:t>
            </a:fld>
            <a:endParaRPr lang="en-US" altLang="zh-TW" sz="1200">
              <a:solidFill>
                <a:srgbClr val="0C3226"/>
              </a:solidFill>
              <a:latin typeface="Verdana" pitchFamily="34" charset="0"/>
            </a:endParaRPr>
          </a:p>
        </p:txBody>
      </p:sp>
      <p:pic>
        <p:nvPicPr>
          <p:cNvPr id="177155" name="Picture 301" descr="Capture_2016_12_22_23_30_55_515"/>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98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38751700-B027-48B5-A4CB-FCCAD2835A53}" type="slidenum">
              <a:rPr lang="en-US" altLang="zh-TW" sz="1200">
                <a:solidFill>
                  <a:srgbClr val="0C3226"/>
                </a:solidFill>
                <a:latin typeface="Verdana" pitchFamily="34" charset="0"/>
              </a:rPr>
              <a:pPr algn="r" eaLnBrk="1" hangingPunct="1"/>
              <a:t>131</a:t>
            </a:fld>
            <a:endParaRPr lang="en-US" altLang="zh-TW" sz="1200">
              <a:solidFill>
                <a:srgbClr val="0C3226"/>
              </a:solidFill>
              <a:latin typeface="Verdana" pitchFamily="34" charset="0"/>
            </a:endParaRPr>
          </a:p>
        </p:txBody>
      </p:sp>
      <p:pic>
        <p:nvPicPr>
          <p:cNvPr id="178179" name="Picture 303" descr="Capture_2016_12_22_23_31_02_531"/>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990"/>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8F9CBF2C-7B02-41C3-9D04-E9C7722C2070}" type="slidenum">
              <a:rPr lang="en-US" altLang="zh-TW" sz="1200">
                <a:solidFill>
                  <a:srgbClr val="0C3226"/>
                </a:solidFill>
                <a:latin typeface="Verdana" pitchFamily="34" charset="0"/>
              </a:rPr>
              <a:pPr algn="r" eaLnBrk="1" hangingPunct="1"/>
              <a:t>132</a:t>
            </a:fld>
            <a:endParaRPr lang="en-US" altLang="zh-TW" sz="1200">
              <a:solidFill>
                <a:srgbClr val="0C3226"/>
              </a:solidFill>
              <a:latin typeface="Verdana" pitchFamily="34" charset="0"/>
            </a:endParaRPr>
          </a:p>
        </p:txBody>
      </p:sp>
      <p:pic>
        <p:nvPicPr>
          <p:cNvPr id="179203" name="Picture 305" descr="Capture_2016_12_22_23_31_10_843"/>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207568" y="2492897"/>
            <a:ext cx="7772400"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BC3967-FCD0-43FC-9A2D-D5E5B34E9C1C}"/>
              </a:ext>
            </a:extLst>
          </p:cNvPr>
          <p:cNvPicPr>
            <a:picLocks noChangeAspect="1"/>
          </p:cNvPicPr>
          <p:nvPr/>
        </p:nvPicPr>
        <p:blipFill>
          <a:blip r:embed="rId2"/>
          <a:stretch>
            <a:fillRect/>
          </a:stretch>
        </p:blipFill>
        <p:spPr>
          <a:xfrm>
            <a:off x="9637" y="692696"/>
            <a:ext cx="12172725" cy="6165304"/>
          </a:xfrm>
          <a:prstGeom prst="rect">
            <a:avLst/>
          </a:prstGeom>
        </p:spPr>
      </p:pic>
    </p:spTree>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2927648" y="8255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a:extLst>
              <a:ext uri="{FF2B5EF4-FFF2-40B4-BE49-F238E27FC236}">
                <a16:creationId xmlns:a16="http://schemas.microsoft.com/office/drawing/2014/main" id="{813C9841-C640-4BD1-AA56-5421E15EA33F}"/>
              </a:ext>
            </a:extLst>
          </p:cNvPr>
          <p:cNvPicPr>
            <a:picLocks noChangeAspect="1"/>
          </p:cNvPicPr>
          <p:nvPr/>
        </p:nvPicPr>
        <p:blipFill>
          <a:blip r:embed="rId8"/>
          <a:stretch>
            <a:fillRect/>
          </a:stretch>
        </p:blipFill>
        <p:spPr>
          <a:xfrm>
            <a:off x="227348" y="776866"/>
            <a:ext cx="11737303" cy="608113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14</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cxnSp>
        <p:nvCxnSpPr>
          <p:cNvPr id="4" name="直線接點 3">
            <a:extLst>
              <a:ext uri="{FF2B5EF4-FFF2-40B4-BE49-F238E27FC236}">
                <a16:creationId xmlns:a16="http://schemas.microsoft.com/office/drawing/2014/main" id="{D72ACCD2-287D-4D51-816E-2924E179DC50}"/>
              </a:ext>
            </a:extLst>
          </p:cNvPr>
          <p:cNvCxnSpPr/>
          <p:nvPr/>
        </p:nvCxnSpPr>
        <p:spPr bwMode="auto">
          <a:xfrm>
            <a:off x="3719736" y="4797152"/>
            <a:ext cx="5688632" cy="936104"/>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Tree>
    <p:custDataLst>
      <p:tags r:id="rId1"/>
    </p:custDataLst>
    <p:extLst>
      <p:ext uri="{BB962C8B-B14F-4D97-AF65-F5344CB8AC3E}">
        <p14:creationId xmlns:p14="http://schemas.microsoft.com/office/powerpoint/2010/main" val="360900758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a:stretch>
            <a:fillRect/>
          </a:stretch>
        </p:blipFill>
        <p:spPr>
          <a:xfrm rot="715883">
            <a:off x="8031933" y="1448586"/>
            <a:ext cx="3886439" cy="2295056"/>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4"/>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7"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37"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4" y="692696"/>
            <a:ext cx="8635074" cy="5904656"/>
          </a:xfrm>
          <a:prstGeom prst="rect">
            <a:avLst/>
          </a:prstGeom>
          <a:noFill/>
          <a:ln w="9525">
            <a:noFill/>
            <a:miter lim="800000"/>
            <a:headEnd/>
            <a:tailEnd/>
          </a:ln>
        </p:spPr>
      </p:pic>
      <p:sp>
        <p:nvSpPr>
          <p:cNvPr id="27652" name="Rectangle 5"/>
          <p:cNvSpPr>
            <a:spLocks noChangeArrowheads="1"/>
          </p:cNvSpPr>
          <p:nvPr/>
        </p:nvSpPr>
        <p:spPr bwMode="auto">
          <a:xfrm>
            <a:off x="2999656" y="644947"/>
            <a:ext cx="2735982"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0" y="14064"/>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0"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1340768"/>
            <a:ext cx="8229600" cy="4911741"/>
          </a:xfrm>
        </p:spPr>
        <p:txBody>
          <a:bodyPr>
            <a:noAutofit/>
          </a:bodyPr>
          <a:lstStyle/>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1.</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4"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2.</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3.</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4.</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5.</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6.</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7.</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五專免試入學簡介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8.</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9.</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3D0905E-1464-4BE1-A63A-611715BA3EC2}"/>
              </a:ext>
            </a:extLst>
          </p:cNvPr>
          <p:cNvGraphicFramePr>
            <a:graphicFrameLocks noGrp="1"/>
          </p:cNvGraphicFramePr>
          <p:nvPr/>
        </p:nvGraphicFramePr>
        <p:xfrm>
          <a:off x="1235460" y="2024844"/>
          <a:ext cx="9721080" cy="2808312"/>
        </p:xfrm>
        <a:graphic>
          <a:graphicData uri="http://schemas.openxmlformats.org/drawingml/2006/table">
            <a:tbl>
              <a:tblPr firstRow="1" bandRow="1">
                <a:tableStyleId>{5C22544A-7EE6-4342-B048-85BDC9FD1C3A}</a:tableStyleId>
              </a:tblPr>
              <a:tblGrid>
                <a:gridCol w="1831692">
                  <a:extLst>
                    <a:ext uri="{9D8B030D-6E8A-4147-A177-3AD203B41FA5}">
                      <a16:colId xmlns:a16="http://schemas.microsoft.com/office/drawing/2014/main" val="3050056533"/>
                    </a:ext>
                  </a:extLst>
                </a:gridCol>
                <a:gridCol w="1682853">
                  <a:extLst>
                    <a:ext uri="{9D8B030D-6E8A-4147-A177-3AD203B41FA5}">
                      <a16:colId xmlns:a16="http://schemas.microsoft.com/office/drawing/2014/main" val="3530097841"/>
                    </a:ext>
                  </a:extLst>
                </a:gridCol>
                <a:gridCol w="3589322">
                  <a:extLst>
                    <a:ext uri="{9D8B030D-6E8A-4147-A177-3AD203B41FA5}">
                      <a16:colId xmlns:a16="http://schemas.microsoft.com/office/drawing/2014/main" val="3797043955"/>
                    </a:ext>
                  </a:extLst>
                </a:gridCol>
                <a:gridCol w="2617213">
                  <a:extLst>
                    <a:ext uri="{9D8B030D-6E8A-4147-A177-3AD203B41FA5}">
                      <a16:colId xmlns:a16="http://schemas.microsoft.com/office/drawing/2014/main" val="3474284668"/>
                    </a:ext>
                  </a:extLst>
                </a:gridCol>
              </a:tblGrid>
              <a:tr h="840570">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畢業國中</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學生</a:t>
                      </a:r>
                    </a:p>
                  </a:txBody>
                  <a:tcPr marL="635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高中錄取學校與科系</a:t>
                      </a:r>
                    </a:p>
                  </a:txBody>
                  <a:tcPr marL="57150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476250" marR="6350" marT="6350" marB="0" anchor="ctr"/>
                </a:tc>
                <a:extLst>
                  <a:ext uri="{0D108BD9-81ED-4DB2-BD59-A6C34878D82A}">
                    <a16:rowId xmlns:a16="http://schemas.microsoft.com/office/drawing/2014/main" val="3175634599"/>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過嶺國中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江雨臻</a:t>
                      </a: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私立育達高中日文科</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國立雲林科技大學</a:t>
                      </a:r>
                    </a:p>
                  </a:txBody>
                  <a:tcPr marL="6350" marR="6350" marT="6350" marB="0" anchor="ctr"/>
                </a:tc>
                <a:extLst>
                  <a:ext uri="{0D108BD9-81ED-4DB2-BD59-A6C34878D82A}">
                    <a16:rowId xmlns:a16="http://schemas.microsoft.com/office/drawing/2014/main" val="1755110564"/>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仁和國中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王恩芸</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私立育達高中餐飲科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國立高雄餐旅大學</a:t>
                      </a:r>
                    </a:p>
                  </a:txBody>
                  <a:tcPr marL="6350" marR="6350" marT="6350" marB="0" anchor="ctr"/>
                </a:tc>
                <a:extLst>
                  <a:ext uri="{0D108BD9-81ED-4DB2-BD59-A6C34878D82A}">
                    <a16:rowId xmlns:a16="http://schemas.microsoft.com/office/drawing/2014/main" val="2588866212"/>
                  </a:ext>
                </a:extLst>
              </a:tr>
              <a:tr h="798522">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龍興國中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鍾毓翎</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私立育達高中廣設科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國立清華大學藝術與設計學系設計組</a:t>
                      </a:r>
                    </a:p>
                  </a:txBody>
                  <a:tcPr marL="6350" marR="6350" marT="6350" marB="0" anchor="ctr"/>
                </a:tc>
                <a:extLst>
                  <a:ext uri="{0D108BD9-81ED-4DB2-BD59-A6C34878D82A}">
                    <a16:rowId xmlns:a16="http://schemas.microsoft.com/office/drawing/2014/main" val="1612208110"/>
                  </a:ext>
                </a:extLst>
              </a:tr>
            </a:tbl>
          </a:graphicData>
        </a:graphic>
      </p:graphicFrame>
      <p:sp>
        <p:nvSpPr>
          <p:cNvPr id="7" name="Text Box 4">
            <a:extLst>
              <a:ext uri="{FF2B5EF4-FFF2-40B4-BE49-F238E27FC236}">
                <a16:creationId xmlns:a16="http://schemas.microsoft.com/office/drawing/2014/main" id="{9DB13C46-ABFC-4FF8-9B12-EF7ABF4BA103}"/>
              </a:ext>
            </a:extLst>
          </p:cNvPr>
          <p:cNvSpPr txBox="1">
            <a:spLocks noChangeArrowheads="1"/>
          </p:cNvSpPr>
          <p:nvPr/>
        </p:nvSpPr>
        <p:spPr bwMode="auto">
          <a:xfrm>
            <a:off x="3467708" y="1052736"/>
            <a:ext cx="5256584" cy="64621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spTree>
    <p:custDataLst>
      <p:tags r:id="rId1"/>
    </p:custDataLst>
    <p:extLst>
      <p:ext uri="{BB962C8B-B14F-4D97-AF65-F5344CB8AC3E}">
        <p14:creationId xmlns:p14="http://schemas.microsoft.com/office/powerpoint/2010/main" val="3691483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字方塊 1"/>
          <p:cNvSpPr txBox="1">
            <a:spLocks noChangeArrowheads="1"/>
          </p:cNvSpPr>
          <p:nvPr/>
        </p:nvSpPr>
        <p:spPr bwMode="auto">
          <a:xfrm>
            <a:off x="0" y="6498097"/>
            <a:ext cx="10121900" cy="338554"/>
          </a:xfrm>
          <a:prstGeom prst="rect">
            <a:avLst/>
          </a:prstGeom>
          <a:noFill/>
          <a:ln w="9525">
            <a:noFill/>
            <a:miter lim="800000"/>
            <a:headEnd/>
            <a:tailEnd/>
          </a:ln>
        </p:spPr>
        <p:txBody>
          <a:bodyPr wrap="square">
            <a:spAutoFit/>
          </a:bodyPr>
          <a:lstStyle/>
          <a:p>
            <a:pPr eaLnBrk="1" hangingPunct="1"/>
            <a:r>
              <a:rPr lang="zh-TW" altLang="en-US" sz="1600">
                <a:latin typeface="微軟正黑體" pitchFamily="34" charset="-120"/>
                <a:ea typeface="微軟正黑體" pitchFamily="34" charset="-120"/>
                <a:cs typeface="Times New Roman" pitchFamily="18" charset="0"/>
              </a:rPr>
              <a:t>資料來源：自由時報。</a:t>
            </a:r>
            <a:r>
              <a:rPr lang="en-US" altLang="zh-TW" sz="1600">
                <a:latin typeface="微軟正黑體" pitchFamily="34" charset="-120"/>
                <a:ea typeface="微軟正黑體" pitchFamily="34" charset="-120"/>
                <a:cs typeface="Times New Roman" pitchFamily="18" charset="0"/>
              </a:rPr>
              <a:t>106</a:t>
            </a:r>
            <a:r>
              <a:rPr lang="zh-TW" altLang="en-US" sz="1600">
                <a:latin typeface="微軟正黑體" pitchFamily="34" charset="-120"/>
                <a:ea typeface="微軟正黑體" pitchFamily="34" charset="-120"/>
                <a:cs typeface="Times New Roman" pitchFamily="18" charset="0"/>
              </a:rPr>
              <a:t>年</a:t>
            </a:r>
            <a:r>
              <a:rPr lang="en-US" altLang="zh-TW" sz="1600">
                <a:latin typeface="微軟正黑體" pitchFamily="34" charset="-120"/>
                <a:ea typeface="微軟正黑體" pitchFamily="34" charset="-120"/>
                <a:cs typeface="Times New Roman" pitchFamily="18" charset="0"/>
              </a:rPr>
              <a:t>7</a:t>
            </a:r>
            <a:r>
              <a:rPr lang="zh-TW" altLang="en-US" sz="1600">
                <a:latin typeface="微軟正黑體" pitchFamily="34" charset="-120"/>
                <a:ea typeface="微軟正黑體" pitchFamily="34" charset="-120"/>
                <a:cs typeface="Times New Roman" pitchFamily="18" charset="0"/>
              </a:rPr>
              <a:t>月</a:t>
            </a:r>
            <a:r>
              <a:rPr lang="en-US" altLang="zh-TW" sz="1600">
                <a:latin typeface="微軟正黑體" pitchFamily="34" charset="-120"/>
                <a:ea typeface="微軟正黑體" pitchFamily="34" charset="-120"/>
                <a:cs typeface="Times New Roman" pitchFamily="18" charset="0"/>
              </a:rPr>
              <a:t>11</a:t>
            </a:r>
            <a:r>
              <a:rPr lang="zh-TW" altLang="en-US" sz="1600">
                <a:latin typeface="微軟正黑體" pitchFamily="34" charset="-120"/>
                <a:ea typeface="微軟正黑體" pitchFamily="34" charset="-120"/>
                <a:cs typeface="Times New Roman" pitchFamily="18" charset="0"/>
              </a:rPr>
              <a:t>日</a:t>
            </a:r>
            <a:endParaRPr lang="zh-TW" altLang="en-US" sz="1600">
              <a:ea typeface="微軟正黑體" pitchFamily="34" charset="-120"/>
              <a:cs typeface="Times New Roman" pitchFamily="18" charset="0"/>
            </a:endParaRPr>
          </a:p>
        </p:txBody>
      </p:sp>
      <p:pic>
        <p:nvPicPr>
          <p:cNvPr id="31747" name="Picture 3" descr="Capture_2017_08_15_14_44_58_890"/>
          <p:cNvPicPr>
            <a:picLocks noChangeAspect="1" noChangeArrowheads="1"/>
          </p:cNvPicPr>
          <p:nvPr/>
        </p:nvPicPr>
        <p:blipFill>
          <a:blip r:embed="rId3"/>
          <a:srcRect/>
          <a:stretch>
            <a:fillRect/>
          </a:stretch>
        </p:blipFill>
        <p:spPr bwMode="auto">
          <a:xfrm>
            <a:off x="1012824" y="692645"/>
            <a:ext cx="9619680" cy="5805452"/>
          </a:xfrm>
          <a:prstGeom prst="rect">
            <a:avLst/>
          </a:prstGeom>
          <a:noFill/>
          <a:ln w="9525">
            <a:noFill/>
            <a:miter lim="800000"/>
            <a:headEnd/>
            <a:tailEnd/>
          </a:ln>
        </p:spPr>
      </p:pic>
      <p:sp>
        <p:nvSpPr>
          <p:cNvPr id="31748" name="Rectangle 4"/>
          <p:cNvSpPr>
            <a:spLocks noChangeArrowheads="1"/>
          </p:cNvSpPr>
          <p:nvPr/>
        </p:nvSpPr>
        <p:spPr bwMode="auto">
          <a:xfrm>
            <a:off x="5159896" y="4869160"/>
            <a:ext cx="5472608" cy="1628937"/>
          </a:xfrm>
          <a:prstGeom prst="rect">
            <a:avLst/>
          </a:prstGeom>
          <a:noFill/>
          <a:ln w="5715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 name="矩形 1"/>
          <p:cNvSpPr/>
          <p:nvPr/>
        </p:nvSpPr>
        <p:spPr bwMode="auto">
          <a:xfrm>
            <a:off x="1127449" y="1772816"/>
            <a:ext cx="4247828" cy="719559"/>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dirty="0">
                <a:latin typeface="微軟正黑體" pitchFamily="34" charset="-120"/>
                <a:ea typeface="微軟正黑體" pitchFamily="34" charset="-120"/>
              </a:rPr>
              <a:t>家長可以幫助孩子多元試探並瞭解自己的</a:t>
            </a:r>
            <a:r>
              <a:rPr lang="zh-TW" altLang="en-US" sz="2400" b="1" u="sng" dirty="0">
                <a:solidFill>
                  <a:srgbClr val="C00000"/>
                </a:solidFill>
                <a:latin typeface="微軟正黑體" pitchFamily="34" charset="-120"/>
                <a:ea typeface="微軟正黑體" pitchFamily="34" charset="-120"/>
              </a:rPr>
              <a:t>性向</a:t>
            </a:r>
            <a:r>
              <a:rPr lang="zh-TW" altLang="en-US" sz="2400" dirty="0">
                <a:latin typeface="微軟正黑體" pitchFamily="34" charset="-120"/>
                <a:ea typeface="微軟正黑體" pitchFamily="34" charset="-120"/>
              </a:rPr>
              <a:t>、</a:t>
            </a:r>
            <a:r>
              <a:rPr lang="zh-TW" altLang="en-US" sz="2400" b="1" u="sng" dirty="0">
                <a:solidFill>
                  <a:srgbClr val="C00000"/>
                </a:solidFill>
                <a:latin typeface="微軟正黑體" pitchFamily="34" charset="-120"/>
                <a:ea typeface="微軟正黑體" pitchFamily="34" charset="-120"/>
              </a:rPr>
              <a:t>興趣</a:t>
            </a:r>
            <a:r>
              <a:rPr lang="zh-TW" altLang="en-US" sz="2400" dirty="0">
                <a:latin typeface="微軟正黑體" pitchFamily="34" charset="-120"/>
                <a:ea typeface="微軟正黑體" pitchFamily="34" charset="-120"/>
              </a:rPr>
              <a:t>和</a:t>
            </a:r>
            <a:r>
              <a:rPr lang="zh-TW" altLang="en-US" sz="2400" b="1" u="sng" dirty="0">
                <a:solidFill>
                  <a:srgbClr val="C00000"/>
                </a:solidFill>
                <a:latin typeface="微軟正黑體" pitchFamily="34" charset="-120"/>
                <a:ea typeface="微軟正黑體" pitchFamily="34" charset="-120"/>
              </a:rPr>
              <a:t>能力</a:t>
            </a:r>
            <a:r>
              <a:rPr lang="zh-TW" altLang="en-US" sz="2400" dirty="0">
                <a:latin typeface="微軟正黑體" pitchFamily="34" charset="-120"/>
                <a:ea typeface="微軟正黑體" pitchFamily="34" charset="-120"/>
              </a:rPr>
              <a:t>，再參考學校老師的建議、收集相關資訊，並與孩子深入討論，較能規劃適合孩子的生涯進路。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24</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24</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6" name="圖片 5">
            <a:extLst>
              <a:ext uri="{FF2B5EF4-FFF2-40B4-BE49-F238E27FC236}">
                <a16:creationId xmlns:a16="http://schemas.microsoft.com/office/drawing/2014/main" id="{F4D245A3-9B3E-42CD-8A9C-74D775701388}"/>
              </a:ext>
            </a:extLst>
          </p:cNvPr>
          <p:cNvPicPr>
            <a:picLocks noChangeAspect="1"/>
          </p:cNvPicPr>
          <p:nvPr/>
        </p:nvPicPr>
        <p:blipFill>
          <a:blip r:embed="rId3"/>
          <a:stretch>
            <a:fillRect/>
          </a:stretch>
        </p:blipFill>
        <p:spPr>
          <a:xfrm>
            <a:off x="1316076" y="1053505"/>
            <a:ext cx="4203661" cy="588084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a:t>
            </a:r>
            <a:r>
              <a:rPr lang="zh-TW" altLang="en-US" sz="2400" b="1" u="sng" dirty="0">
                <a:solidFill>
                  <a:srgbClr val="C00000"/>
                </a:solidFill>
                <a:latin typeface="微軟正黑體" pitchFamily="34" charset="-120"/>
                <a:ea typeface="微軟正黑體" pitchFamily="34" charset="-120"/>
              </a:rPr>
              <a:t>適性輔導</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887421608"/>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rgbClr val="C00000"/>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dirty="0">
                          <a:ln>
                            <a:noFill/>
                          </a:ln>
                          <a:solidFill>
                            <a:srgbClr val="C00000"/>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dirty="0">
                          <a:ln>
                            <a:noFill/>
                          </a:ln>
                          <a:solidFill>
                            <a:srgbClr val="C00000"/>
                          </a:solidFill>
                          <a:effectLst/>
                          <a:latin typeface="微軟正黑體" pitchFamily="34" charset="-120"/>
                          <a:ea typeface="微軟正黑體" pitchFamily="34" charset="-120"/>
                          <a:cs typeface="Arial" charset="0"/>
                        </a:rPr>
                        <a:t>學期初</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（約</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Arial" charset="0"/>
                        </a:rPr>
                        <a:t>五、</a:t>
                      </a:r>
                      <a:r>
                        <a:rPr kumimoji="0" lang="zh-TW" altLang="en-US" sz="1800" b="1" i="0" u="none" strike="noStrike" cap="none" normalizeH="0" baseline="0" dirty="0">
                          <a:ln>
                            <a:noFill/>
                          </a:ln>
                          <a:solidFill>
                            <a:srgbClr val="C00000"/>
                          </a:solidFill>
                          <a:effectLst/>
                          <a:latin typeface="微軟正黑體" pitchFamily="34" charset="-120"/>
                          <a:ea typeface="微軟正黑體" pitchFamily="34" charset="-120"/>
                          <a:cs typeface="Arial" charset="0"/>
                        </a:rPr>
                        <a:t>生涯發展</a:t>
                      </a:r>
                      <a:endParaRPr kumimoji="0" lang="en-US" altLang="zh-TW" sz="1800" b="1" i="0" u="none" strike="noStrike" cap="none" normalizeH="0" baseline="0" dirty="0">
                        <a:ln>
                          <a:noFill/>
                        </a:ln>
                        <a:solidFill>
                          <a:srgbClr val="C00000"/>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dirty="0">
                          <a:ln>
                            <a:noFill/>
                          </a:ln>
                          <a:solidFill>
                            <a:srgbClr val="C00000"/>
                          </a:solidFill>
                          <a:effectLst/>
                          <a:latin typeface="微軟正黑體" pitchFamily="34" charset="-120"/>
                          <a:ea typeface="微軟正黑體" pitchFamily="34" charset="-120"/>
                          <a:cs typeface="Arial" charset="0"/>
                        </a:rPr>
                        <a:t>        </a:t>
                      </a:r>
                      <a:r>
                        <a:rPr kumimoji="0" lang="zh-TW" altLang="en-US" sz="1800" b="1" i="0" u="none" strike="noStrike" cap="none" normalizeH="0" baseline="0" dirty="0">
                          <a:ln>
                            <a:noFill/>
                          </a:ln>
                          <a:solidFill>
                            <a:srgbClr val="C00000"/>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dirty="0">
                        <a:ln>
                          <a:noFill/>
                        </a:ln>
                        <a:solidFill>
                          <a:srgbClr val="C00000"/>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1800" b="0" i="0" u="none" strike="noStrike" cap="none" normalizeH="0" baseline="0" dirty="0">
                          <a:ln>
                            <a:noFill/>
                          </a:ln>
                          <a:solidFill>
                            <a:srgbClr val="C00000"/>
                          </a:solidFill>
                          <a:effectLst/>
                          <a:latin typeface="微軟正黑體" pitchFamily="34" charset="-120"/>
                          <a:ea typeface="微軟正黑體" pitchFamily="34" charset="-120"/>
                        </a:rPr>
                        <a:t>免試入學及特色招生前</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rPr>
                        <a:t>）</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2767643"/>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20-21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2/16</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9</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10</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1120923"/>
          <p:cNvPicPr>
            <a:picLocks noChangeAspect="1" noChangeArrowheads="1"/>
          </p:cNvPicPr>
          <p:nvPr/>
        </p:nvPicPr>
        <p:blipFill>
          <a:blip r:embed="rId3"/>
          <a:srcRect/>
          <a:stretch>
            <a:fillRect/>
          </a:stretch>
        </p:blipFill>
        <p:spPr bwMode="auto">
          <a:xfrm>
            <a:off x="3575050" y="0"/>
            <a:ext cx="514350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idx="4294967295"/>
          </p:nvPr>
        </p:nvSpPr>
        <p:spPr>
          <a:xfrm>
            <a:off x="1524000" y="692150"/>
            <a:ext cx="8229600" cy="725488"/>
          </a:xfrm>
        </p:spPr>
        <p:txBody>
          <a:bodyPr/>
          <a:lstStyle/>
          <a:p>
            <a:r>
              <a:rPr lang="zh-TW" altLang="en-US" sz="4800" dirty="0">
                <a:latin typeface="標楷體" pitchFamily="65" charset="-120"/>
                <a:ea typeface="標楷體" pitchFamily="65" charset="-120"/>
              </a:rPr>
              <a:t>性向測驗  </a:t>
            </a:r>
            <a:r>
              <a:rPr lang="zh-TW" altLang="en-US" sz="4800" dirty="0">
                <a:latin typeface="標楷體" pitchFamily="65" charset="-120"/>
                <a:ea typeface="標楷體" pitchFamily="65" charset="-120"/>
                <a:hlinkClick r:id="rId3" action="ppaction://hlinkfile"/>
              </a:rPr>
              <a:t>攻其不備</a:t>
            </a:r>
            <a:endParaRPr lang="zh-TW" altLang="en-US" sz="4800" dirty="0">
              <a:latin typeface="標楷體" pitchFamily="65" charset="-120"/>
              <a:ea typeface="標楷體" pitchFamily="65" charset="-120"/>
            </a:endParaRPr>
          </a:p>
        </p:txBody>
      </p:sp>
      <p:pic>
        <p:nvPicPr>
          <p:cNvPr id="49155" name="Picture 2">
            <a:hlinkClick r:id="rId3" action="ppaction://hlinkfile"/>
          </p:cNvPr>
          <p:cNvPicPr>
            <a:picLocks noGrp="1" noChangeAspect="1" noChangeArrowheads="1"/>
          </p:cNvPicPr>
          <p:nvPr>
            <p:ph idx="4294967295"/>
          </p:nvPr>
        </p:nvPicPr>
        <p:blipFill>
          <a:blip r:embed="rId4"/>
          <a:srcRect/>
          <a:stretch>
            <a:fillRect/>
          </a:stretch>
        </p:blipFill>
        <p:spPr>
          <a:xfrm>
            <a:off x="767408" y="1631713"/>
            <a:ext cx="4176464" cy="5089763"/>
          </a:xfrm>
        </p:spPr>
      </p:pic>
      <p:sp>
        <p:nvSpPr>
          <p:cNvPr id="49156"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endParaRPr lang="zh-TW" altLang="en-US" sz="1400" b="1">
              <a:latin typeface="Arial" pitchFamily="34" charset="0"/>
            </a:endParaRPr>
          </a:p>
        </p:txBody>
      </p:sp>
      <p:sp>
        <p:nvSpPr>
          <p:cNvPr id="5" name="文字方塊 4"/>
          <p:cNvSpPr txBox="1"/>
          <p:nvPr/>
        </p:nvSpPr>
        <p:spPr>
          <a:xfrm>
            <a:off x="5087888" y="1628776"/>
            <a:ext cx="6768752" cy="44627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真實故事，被人戲謔的稱為</a:t>
            </a:r>
            <a:r>
              <a:rPr lang="en-US" altLang="zh-TW" sz="2400" dirty="0">
                <a:latin typeface="標楷體" pitchFamily="65" charset="-120"/>
                <a:ea typeface="標楷體" pitchFamily="65" charset="-120"/>
              </a:rPr>
              <a:t>Big Mike</a:t>
            </a:r>
            <a:r>
              <a:rPr lang="zh-TW" altLang="en-US" sz="2400" dirty="0">
                <a:latin typeface="標楷體" pitchFamily="65" charset="-120"/>
                <a:ea typeface="標楷體" pitchFamily="65" charset="-120"/>
              </a:rPr>
              <a:t>的大傢伙，外型巨大、成績低落，在性向測驗時，居然在</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保護本能</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的部分拿到</a:t>
            </a:r>
            <a:r>
              <a:rPr lang="en-US" altLang="zh-TW" sz="2400" dirty="0">
                <a:latin typeface="標楷體" pitchFamily="65" charset="-120"/>
                <a:ea typeface="標楷體" pitchFamily="65" charset="-120"/>
              </a:rPr>
              <a:t>98</a:t>
            </a:r>
            <a:r>
              <a:rPr lang="zh-TW" altLang="en-US" sz="2400" dirty="0">
                <a:latin typeface="標楷體" pitchFamily="65" charset="-120"/>
                <a:ea typeface="標楷體" pitchFamily="65" charset="-120"/>
              </a:rPr>
              <a:t>分的高分</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特別是相對其他只有個位數的性向機能方面。</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所以</a:t>
            </a: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就像是璞玉，他的低成就是因為沒有機會被開發。當老師能夠仔細去探索，找到方法去對待他，他的成績就能從</a:t>
            </a:r>
            <a:r>
              <a:rPr lang="en-US" altLang="zh-TW" sz="2400" b="1" dirty="0">
                <a:solidFill>
                  <a:srgbClr val="C00000"/>
                </a:solidFill>
                <a:latin typeface="標楷體" pitchFamily="65" charset="-120"/>
                <a:ea typeface="標楷體" pitchFamily="65" charset="-120"/>
              </a:rPr>
              <a:t>0</a:t>
            </a:r>
            <a:r>
              <a:rPr lang="zh-TW" altLang="en-US" sz="2400" b="1" dirty="0">
                <a:solidFill>
                  <a:srgbClr val="C00000"/>
                </a:solidFill>
                <a:latin typeface="標楷體" pitchFamily="65" charset="-120"/>
                <a:ea typeface="標楷體" pitchFamily="65" charset="-120"/>
              </a:rPr>
              <a:t>分→</a:t>
            </a:r>
            <a:r>
              <a:rPr lang="en-US" altLang="zh-TW" sz="2400" b="1" dirty="0">
                <a:solidFill>
                  <a:srgbClr val="C00000"/>
                </a:solidFill>
                <a:latin typeface="標楷體" pitchFamily="65" charset="-120"/>
                <a:ea typeface="標楷體" pitchFamily="65" charset="-120"/>
              </a:rPr>
              <a:t>C→A</a:t>
            </a:r>
            <a:r>
              <a:rPr lang="zh-TW" altLang="en-US" sz="2400" dirty="0">
                <a:latin typeface="標楷體" pitchFamily="65" charset="-120"/>
                <a:ea typeface="標楷體" pitchFamily="65" charset="-120"/>
              </a:rPr>
              <a:t>。</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找到自信心，學業逐步成長，同時發揮天賦，最終在美式足球賽中成為知名明星選手，並開始一帆風順的人生，最後還加入</a:t>
            </a:r>
            <a:r>
              <a:rPr lang="en-US" altLang="zh-TW" sz="2400" dirty="0">
                <a:latin typeface="標楷體" pitchFamily="65" charset="-120"/>
                <a:ea typeface="標楷體" pitchFamily="65" charset="-120"/>
              </a:rPr>
              <a:t>NFL</a:t>
            </a:r>
            <a:r>
              <a:rPr lang="zh-TW" altLang="en-US" sz="2400" dirty="0">
                <a:latin typeface="標楷體" pitchFamily="65" charset="-120"/>
                <a:ea typeface="標楷體" pitchFamily="65" charset="-120"/>
              </a:rPr>
              <a:t>巴爾地摩烏鴉隊。</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solidFill>
                  <a:srgbClr val="C00000"/>
                </a:solidFill>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適性化職涯性向測驗（國中版）」。另外，學校亦可選用各出版社編製之標準化</a:t>
            </a:r>
            <a:r>
              <a:rPr lang="zh-TW" altLang="en-US" sz="2400" b="1" u="sng" dirty="0">
                <a:solidFill>
                  <a:srgbClr val="C00000"/>
                </a:solidFill>
                <a:latin typeface="微軟正黑體" pitchFamily="34" charset="-120"/>
                <a:ea typeface="微軟正黑體" pitchFamily="34" charset="-120"/>
              </a:rPr>
              <a:t>性向測驗</a:t>
            </a:r>
            <a:r>
              <a:rPr lang="zh-TW" altLang="en-US" sz="2400" dirty="0">
                <a:latin typeface="微軟正黑體" pitchFamily="34" charset="-120"/>
                <a:ea typeface="微軟正黑體" pitchFamily="34" charset="-120"/>
              </a:rPr>
              <a:t>，協助孩子瞭解個人</a:t>
            </a:r>
            <a:r>
              <a:rPr lang="zh-TW" altLang="en-US" sz="2400" b="1" u="sng" dirty="0">
                <a:solidFill>
                  <a:srgbClr val="C00000"/>
                </a:solidFill>
                <a:latin typeface="微軟正黑體" pitchFamily="34" charset="-120"/>
                <a:ea typeface="微軟正黑體" pitchFamily="34" charset="-120"/>
              </a:rPr>
              <a:t>優勢能力</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a:t>
            </a:r>
            <a:r>
              <a:rPr lang="zh-TW" altLang="en-US" sz="2400" b="1" dirty="0">
                <a:solidFill>
                  <a:srgbClr val="C00000"/>
                </a:solidFill>
                <a:latin typeface="微軟正黑體" pitchFamily="34" charset="-120"/>
                <a:ea typeface="微軟正黑體" pitchFamily="34" charset="-120"/>
              </a:rPr>
              <a:t>參考</a:t>
            </a:r>
            <a:r>
              <a:rPr lang="zh-TW" altLang="en-US" sz="2400" dirty="0">
                <a:latin typeface="微軟正黑體" pitchFamily="34" charset="-120"/>
                <a:ea typeface="微軟正黑體" pitchFamily="34" charset="-120"/>
              </a:rPr>
              <a:t>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solidFill>
                  <a:srgbClr val="C00000"/>
                </a:solidFill>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b="1" u="sng" dirty="0">
                <a:solidFill>
                  <a:srgbClr val="C00000"/>
                </a:solidFill>
                <a:latin typeface="微軟正黑體" pitchFamily="34" charset="-120"/>
                <a:ea typeface="微軟正黑體" pitchFamily="34" charset="-120"/>
              </a:rPr>
              <a:t>興趣</a:t>
            </a:r>
            <a:r>
              <a:rPr lang="zh-TW" altLang="zh-TW" sz="2400" dirty="0">
                <a:latin typeface="微軟正黑體" pitchFamily="34" charset="-120"/>
                <a:ea typeface="微軟正黑體" pitchFamily="34" charset="-120"/>
              </a:rPr>
              <a:t>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a:t>
            </a:r>
            <a:r>
              <a:rPr lang="zh-TW" altLang="zh-TW" sz="2400" b="1" u="sng" dirty="0">
                <a:solidFill>
                  <a:srgbClr val="C00000"/>
                </a:solidFill>
                <a:latin typeface="微軟正黑體" pitchFamily="34" charset="-120"/>
                <a:ea typeface="微軟正黑體" pitchFamily="34" charset="-120"/>
              </a:rPr>
              <a:t>喜愛程度</a:t>
            </a:r>
            <a:r>
              <a:rPr lang="zh-TW" altLang="zh-TW" sz="2400" dirty="0">
                <a:latin typeface="微軟正黑體" pitchFamily="34" charset="-120"/>
                <a:ea typeface="微軟正黑體" pitchFamily="34" charset="-120"/>
              </a:rPr>
              <a:t>，當課程、活動、職業等產生興趣時，會較投入並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a:t>
            </a:r>
            <a:r>
              <a:rPr lang="zh-TW" altLang="en-US" b="1" dirty="0">
                <a:solidFill>
                  <a:srgbClr val="C00000"/>
                </a:solidFill>
                <a:latin typeface="微軟正黑體" pitchFamily="34" charset="-120"/>
                <a:ea typeface="微軟正黑體" pitchFamily="34" charset="-120"/>
                <a:sym typeface="Wingdings" pitchFamily="2" charset="2"/>
              </a:rPr>
              <a:t>學習表現</a:t>
            </a:r>
            <a:endParaRPr lang="zh-TW" altLang="zh-TW" b="1" dirty="0">
              <a:solidFill>
                <a:srgbClr val="C00000"/>
              </a:solidFill>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3"/>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4"/>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5"/>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6"/>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7"/>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2745294478"/>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中投區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15,302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33,085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22,003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10,237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16,044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15,088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32,313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21,888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10,114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15,924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97.67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99.48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99.25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48.32</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23.66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37.39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48.13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39.8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91.47</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67.79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82.9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73.31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3"/>
          <a:srcRect/>
          <a:stretch>
            <a:fillRect/>
          </a:stretch>
        </p:blipFill>
        <p:spPr bwMode="auto">
          <a:xfrm>
            <a:off x="1775521" y="422381"/>
            <a:ext cx="8279706" cy="6435619"/>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土木與</a:t>
            </a:r>
            <a:endParaRPr lang="en-US" altLang="zh-TW" sz="2400" b="1" dirty="0">
              <a:latin typeface="微軟正黑體" pitchFamily="34" charset="-120"/>
              <a:ea typeface="微軟正黑體" pitchFamily="34" charset="-120"/>
            </a:endParaRPr>
          </a:p>
          <a:p>
            <a:pPr algn="ctr" eaLnBrk="1" hangingPunct="1">
              <a:defRPr/>
            </a:pPr>
            <a:r>
              <a:rPr lang="zh-TW" altLang="en-US" sz="2400" b="1" dirty="0">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11"/>
          <p:cNvSpPr>
            <a:spLocks noChangeArrowheads="1"/>
          </p:cNvSpPr>
          <p:nvPr/>
        </p:nvSpPr>
        <p:spPr bwMode="auto">
          <a:xfrm>
            <a:off x="1556936" y="469499"/>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76803" name="矩形 10"/>
          <p:cNvSpPr>
            <a:spLocks noChangeArrowheads="1"/>
          </p:cNvSpPr>
          <p:nvPr/>
        </p:nvSpPr>
        <p:spPr bwMode="auto">
          <a:xfrm>
            <a:off x="3666601" y="6221321"/>
            <a:ext cx="5109091" cy="584775"/>
          </a:xfrm>
          <a:prstGeom prst="rect">
            <a:avLst/>
          </a:prstGeom>
          <a:noFill/>
          <a:ln w="9525">
            <a:noFill/>
            <a:miter lim="800000"/>
            <a:headEnd/>
            <a:tailEnd/>
          </a:ln>
        </p:spPr>
        <p:txBody>
          <a:bodyPr wrap="none">
            <a:spAutoFit/>
          </a:bodyPr>
          <a:lstStyle/>
          <a:p>
            <a:pPr eaLnBrk="1" hangingPunct="1"/>
            <a:r>
              <a:rPr lang="zh-TW" altLang="zh-TW" b="1" dirty="0">
                <a:solidFill>
                  <a:schemeClr val="hlink"/>
                </a:solidFill>
                <a:latin typeface="微軟正黑體" pitchFamily="34" charset="-120"/>
                <a:ea typeface="微軟正黑體" pitchFamily="34" charset="-120"/>
              </a:rPr>
              <a:t>國中畢業生升學進路階梯圖</a:t>
            </a:r>
            <a:endParaRPr lang="zh-TW" altLang="en-US" b="1" dirty="0">
              <a:solidFill>
                <a:schemeClr val="hlink"/>
              </a:solidFill>
              <a:latin typeface="微軟正黑體" pitchFamily="34" charset="-120"/>
              <a:ea typeface="微軟正黑體" pitchFamily="34" charset="-120"/>
            </a:endParaRPr>
          </a:p>
        </p:txBody>
      </p:sp>
      <p:pic>
        <p:nvPicPr>
          <p:cNvPr id="76804" name="圖片 20"/>
          <p:cNvPicPr>
            <a:picLocks noChangeAspect="1"/>
          </p:cNvPicPr>
          <p:nvPr/>
        </p:nvPicPr>
        <p:blipFill>
          <a:blip r:embed="rId3"/>
          <a:srcRect/>
          <a:stretch>
            <a:fillRect/>
          </a:stretch>
        </p:blipFill>
        <p:spPr bwMode="auto">
          <a:xfrm>
            <a:off x="9520239" y="2266951"/>
            <a:ext cx="968375" cy="1114425"/>
          </a:xfrm>
          <a:prstGeom prst="rect">
            <a:avLst/>
          </a:prstGeom>
          <a:noFill/>
          <a:ln w="9525">
            <a:noFill/>
            <a:miter lim="800000"/>
            <a:headEnd/>
            <a:tailEnd/>
          </a:ln>
        </p:spPr>
      </p:pic>
      <p:grpSp>
        <p:nvGrpSpPr>
          <p:cNvPr id="2" name="群組 62"/>
          <p:cNvGrpSpPr>
            <a:grpSpLocks/>
          </p:cNvGrpSpPr>
          <p:nvPr/>
        </p:nvGrpSpPr>
        <p:grpSpPr bwMode="auto">
          <a:xfrm>
            <a:off x="1556936" y="909637"/>
            <a:ext cx="8784903" cy="5233989"/>
            <a:chOff x="468313" y="1460500"/>
            <a:chExt cx="8223250" cy="5186363"/>
          </a:xfrm>
        </p:grpSpPr>
        <p:grpSp>
          <p:nvGrpSpPr>
            <p:cNvPr id="76806" name="群組 49"/>
            <p:cNvGrpSpPr>
              <a:grpSpLocks/>
            </p:cNvGrpSpPr>
            <p:nvPr/>
          </p:nvGrpSpPr>
          <p:grpSpPr bwMode="auto">
            <a:xfrm>
              <a:off x="468313" y="1460500"/>
              <a:ext cx="8223250" cy="5186363"/>
              <a:chOff x="33757" y="487870"/>
              <a:chExt cx="9002739" cy="5920028"/>
            </a:xfrm>
          </p:grpSpPr>
          <p:pic>
            <p:nvPicPr>
              <p:cNvPr id="76815" name="Picture 2" descr="0419"/>
              <p:cNvPicPr>
                <a:picLocks noChangeAspect="1" noChangeArrowheads="1"/>
              </p:cNvPicPr>
              <p:nvPr/>
            </p:nvPicPr>
            <p:blipFill>
              <a:blip r:embed="rId4"/>
              <a:srcRect/>
              <a:stretch>
                <a:fillRect/>
              </a:stretch>
            </p:blipFill>
            <p:spPr bwMode="auto">
              <a:xfrm>
                <a:off x="2644612" y="3953801"/>
                <a:ext cx="3763592" cy="1888153"/>
              </a:xfrm>
              <a:prstGeom prst="rect">
                <a:avLst/>
              </a:prstGeom>
              <a:noFill/>
              <a:ln w="9525">
                <a:noFill/>
                <a:miter lim="800000"/>
                <a:headEnd/>
                <a:tailEnd/>
              </a:ln>
            </p:spPr>
          </p:pic>
          <p:sp>
            <p:nvSpPr>
              <p:cNvPr id="70" name="矩形 69"/>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進高中</a:t>
                </a:r>
              </a:p>
            </p:txBody>
          </p:sp>
          <p:sp>
            <p:nvSpPr>
              <p:cNvPr id="71" name="矩形 70"/>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選技職</a:t>
                </a:r>
              </a:p>
            </p:txBody>
          </p:sp>
          <p:sp>
            <p:nvSpPr>
              <p:cNvPr id="72"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（博士班）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（碩士班）</a:t>
                </a: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科技大學</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技術學院</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一般大學</a:t>
                </a:r>
                <a:endParaRPr lang="en-US" altLang="zh-TW" sz="1200" dirty="0">
                  <a:latin typeface="微軟正黑體" pitchFamily="34" charset="-120"/>
                  <a:ea typeface="微軟正黑體" pitchFamily="34" charset="-120"/>
                </a:endParaRPr>
              </a:p>
              <a:p>
                <a:pPr algn="ctr" eaLnBrk="1" hangingPunct="1">
                  <a:defRPr/>
                </a:pPr>
                <a:endParaRPr lang="zh-TW" altLang="en-US" sz="1400" dirty="0">
                  <a:latin typeface="微軟正黑體" pitchFamily="34" charset="-120"/>
                  <a:ea typeface="微軟正黑體" pitchFamily="34" charset="-120"/>
                </a:endParaRPr>
              </a:p>
            </p:txBody>
          </p:sp>
          <p:sp>
            <p:nvSpPr>
              <p:cNvPr id="76819"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pPr eaLnBrk="1" hangingPunct="1"/>
                <a:endParaRPr lang="en-US" altLang="zh-TW" sz="16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軍警學校</a:t>
                </a:r>
                <a:endParaRPr lang="en-US" altLang="zh-TW" sz="1200">
                  <a:latin typeface="微軟正黑體" pitchFamily="34" charset="-120"/>
                  <a:ea typeface="微軟正黑體" pitchFamily="34" charset="-120"/>
                </a:endParaRPr>
              </a:p>
              <a:p>
                <a:pPr eaLnBrk="1" hangingPunct="1"/>
                <a:endParaRPr lang="zh-TW" altLang="en-US" sz="1600">
                  <a:latin typeface="微軟正黑體" pitchFamily="34" charset="-120"/>
                  <a:ea typeface="微軟正黑體" pitchFamily="34" charset="-120"/>
                </a:endParaRPr>
              </a:p>
            </p:txBody>
          </p:sp>
          <p:sp>
            <p:nvSpPr>
              <p:cNvPr id="76820"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pPr eaLnBrk="1" hangingPunct="1"/>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二專</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軍警校院</a:t>
                </a:r>
              </a:p>
            </p:txBody>
          </p:sp>
          <p:sp>
            <p:nvSpPr>
              <p:cNvPr id="75" name="矩形 74"/>
              <p:cNvSpPr/>
              <p:nvPr/>
            </p:nvSpPr>
            <p:spPr bwMode="auto">
              <a:xfrm>
                <a:off x="1403402"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普通高中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綜合高中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（學術學程）</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單科高中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實驗高中</a:t>
                </a:r>
                <a:endParaRPr lang="en-US" altLang="zh-TW" sz="1200" dirty="0">
                  <a:latin typeface="微軟正黑體" pitchFamily="34" charset="-120"/>
                  <a:ea typeface="微軟正黑體" pitchFamily="34" charset="-120"/>
                </a:endParaRPr>
              </a:p>
              <a:p>
                <a:pPr eaLnBrk="1" hangingPunct="1">
                  <a:defRPr/>
                </a:pPr>
                <a:endParaRPr lang="zh-TW" altLang="en-US" sz="1600" dirty="0">
                  <a:latin typeface="微軟正黑體" pitchFamily="34" charset="-120"/>
                  <a:ea typeface="微軟正黑體" pitchFamily="34" charset="-120"/>
                </a:endParaRPr>
              </a:p>
            </p:txBody>
          </p:sp>
          <p:sp>
            <p:nvSpPr>
              <p:cNvPr id="76" name="矩形 75"/>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7" name="矩形 76"/>
              <p:cNvSpPr/>
              <p:nvPr/>
            </p:nvSpPr>
            <p:spPr bwMode="auto">
              <a:xfrm>
                <a:off x="6442915"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高職</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五專</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綜合高中</a:t>
                </a:r>
                <a:endParaRPr lang="en-US" altLang="zh-TW" sz="1100">
                  <a:latin typeface="微軟正黑體" pitchFamily="34" charset="-120"/>
                  <a:ea typeface="微軟正黑體" pitchFamily="34" charset="-120"/>
                </a:endParaRPr>
              </a:p>
              <a:p>
                <a:pPr eaLnBrk="1" hangingPunct="1">
                  <a:defRPr/>
                </a:pPr>
                <a:r>
                  <a:rPr lang="zh-TW" altLang="en-US" sz="1100">
                    <a:latin typeface="微軟正黑體" pitchFamily="34" charset="-120"/>
                    <a:ea typeface="微軟正黑體" pitchFamily="34" charset="-120"/>
                  </a:rPr>
                  <a:t>（專門學程）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實用技能學程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建教合作班</a:t>
                </a:r>
              </a:p>
            </p:txBody>
          </p:sp>
          <p:sp>
            <p:nvSpPr>
              <p:cNvPr id="78" name="矩形 77"/>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6825" name="矩形 13"/>
              <p:cNvSpPr>
                <a:spLocks noChangeArrowheads="1"/>
              </p:cNvSpPr>
              <p:nvPr/>
            </p:nvSpPr>
            <p:spPr bwMode="auto">
              <a:xfrm>
                <a:off x="179512" y="4351711"/>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grpSp>
            <p:nvGrpSpPr>
              <p:cNvPr id="76826" name="群組 16"/>
              <p:cNvGrpSpPr>
                <a:grpSpLocks/>
              </p:cNvGrpSpPr>
              <p:nvPr/>
            </p:nvGrpSpPr>
            <p:grpSpPr bwMode="auto">
              <a:xfrm>
                <a:off x="33757" y="3476427"/>
                <a:ext cx="3780085" cy="2438008"/>
                <a:chOff x="33757" y="3476427"/>
                <a:chExt cx="3780085" cy="2438008"/>
              </a:xfrm>
            </p:grpSpPr>
            <p:sp>
              <p:nvSpPr>
                <p:cNvPr id="76848" name="矩形 1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9" name="矩形 18"/>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0" name="矩形 19"/>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1" name="矩形 20"/>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2" name="矩形 21"/>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3" name="矩形 22"/>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grpSp>
            <p:nvGrpSpPr>
              <p:cNvPr id="76827" name="群組 24"/>
              <p:cNvGrpSpPr>
                <a:grpSpLocks/>
              </p:cNvGrpSpPr>
              <p:nvPr/>
            </p:nvGrpSpPr>
            <p:grpSpPr bwMode="auto">
              <a:xfrm flipH="1">
                <a:off x="5184067" y="3476427"/>
                <a:ext cx="3812043" cy="2438008"/>
                <a:chOff x="33757" y="3476427"/>
                <a:chExt cx="3780085" cy="2438008"/>
              </a:xfrm>
            </p:grpSpPr>
            <p:sp>
              <p:nvSpPr>
                <p:cNvPr id="76842" name="矩形 2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3" name="矩形 26"/>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4" name="矩形 27"/>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5" name="矩形 28"/>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6" name="矩形 29"/>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7" name="矩形 30"/>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sp>
            <p:nvSpPr>
              <p:cNvPr id="76828"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29"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0"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1"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2" name="矩形 35"/>
              <p:cNvSpPr>
                <a:spLocks noChangeArrowheads="1"/>
              </p:cNvSpPr>
              <p:nvPr/>
            </p:nvSpPr>
            <p:spPr bwMode="auto">
              <a:xfrm>
                <a:off x="1331639" y="3429000"/>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高中</a:t>
                </a:r>
              </a:p>
            </p:txBody>
          </p:sp>
          <p:sp>
            <p:nvSpPr>
              <p:cNvPr id="76833" name="矩形 36"/>
              <p:cNvSpPr>
                <a:spLocks noChangeArrowheads="1"/>
              </p:cNvSpPr>
              <p:nvPr/>
            </p:nvSpPr>
            <p:spPr bwMode="auto">
              <a:xfrm>
                <a:off x="2509910" y="2759945"/>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大學</a:t>
                </a:r>
              </a:p>
            </p:txBody>
          </p:sp>
          <p:sp>
            <p:nvSpPr>
              <p:cNvPr id="76834" name="矩形 37"/>
              <p:cNvSpPr>
                <a:spLocks noChangeArrowheads="1"/>
              </p:cNvSpPr>
              <p:nvPr/>
            </p:nvSpPr>
            <p:spPr bwMode="auto">
              <a:xfrm>
                <a:off x="7956376" y="4365104"/>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sp>
            <p:nvSpPr>
              <p:cNvPr id="76835" name="矩形 38"/>
              <p:cNvSpPr>
                <a:spLocks noChangeArrowheads="1"/>
              </p:cNvSpPr>
              <p:nvPr/>
            </p:nvSpPr>
            <p:spPr bwMode="auto">
              <a:xfrm>
                <a:off x="6804248" y="3442392"/>
                <a:ext cx="864096" cy="634679"/>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高職</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五專</a:t>
                </a:r>
              </a:p>
            </p:txBody>
          </p:sp>
          <p:sp>
            <p:nvSpPr>
              <p:cNvPr id="76836" name="矩形 39"/>
              <p:cNvSpPr>
                <a:spLocks noChangeArrowheads="1"/>
              </p:cNvSpPr>
              <p:nvPr/>
            </p:nvSpPr>
            <p:spPr bwMode="auto">
              <a:xfrm>
                <a:off x="5652120" y="2773338"/>
                <a:ext cx="864096" cy="655662"/>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大學</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二專</a:t>
                </a:r>
              </a:p>
            </p:txBody>
          </p:sp>
          <p:sp>
            <p:nvSpPr>
              <p:cNvPr id="76837" name="矩形 40"/>
              <p:cNvSpPr>
                <a:spLocks noChangeArrowheads="1"/>
              </p:cNvSpPr>
              <p:nvPr/>
            </p:nvSpPr>
            <p:spPr bwMode="auto">
              <a:xfrm>
                <a:off x="3904889" y="844662"/>
                <a:ext cx="119020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研究所</a:t>
                </a:r>
              </a:p>
            </p:txBody>
          </p:sp>
          <p:grpSp>
            <p:nvGrpSpPr>
              <p:cNvPr id="76838" name="群組 41"/>
              <p:cNvGrpSpPr>
                <a:grpSpLocks/>
              </p:cNvGrpSpPr>
              <p:nvPr/>
            </p:nvGrpSpPr>
            <p:grpSpPr bwMode="auto">
              <a:xfrm rot="-1116729">
                <a:off x="233223" y="487870"/>
                <a:ext cx="8505043" cy="4119887"/>
                <a:chOff x="-1097941" y="1152808"/>
                <a:chExt cx="6198322" cy="4200461"/>
              </a:xfrm>
            </p:grpSpPr>
            <p:sp>
              <p:nvSpPr>
                <p:cNvPr id="93" name="圖案 92"/>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手繪多邊形 93"/>
                <p:cNvSpPr/>
                <p:nvPr/>
              </p:nvSpPr>
              <p:spPr>
                <a:xfrm>
                  <a:off x="-513477" y="1254253"/>
                  <a:ext cx="1645214"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eaLnBrk="1" hangingPunct="1">
                    <a:lnSpc>
                      <a:spcPct val="90000"/>
                    </a:lnSpc>
                    <a:spcAft>
                      <a:spcPct val="35000"/>
                    </a:spcAft>
                    <a:defRPr/>
                  </a:pPr>
                  <a:endParaRPr lang="zh-TW" altLang="en-US" sz="3600" dirty="0"/>
                </a:p>
              </p:txBody>
            </p:sp>
            <p:sp>
              <p:nvSpPr>
                <p:cNvPr id="95" name="圖案 94"/>
                <p:cNvSpPr/>
                <p:nvPr/>
              </p:nvSpPr>
              <p:spPr>
                <a:xfrm rot="1561976" flipH="1">
                  <a:off x="2627634" y="2861913"/>
                  <a:ext cx="2433841" cy="243059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65" name="向右箭號 64"/>
            <p:cNvSpPr/>
            <p:nvPr/>
          </p:nvSpPr>
          <p:spPr bwMode="auto">
            <a:xfrm>
              <a:off x="470088" y="6247084"/>
              <a:ext cx="523491" cy="360339"/>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6" name="向右箭號 65"/>
            <p:cNvSpPr/>
            <p:nvPr/>
          </p:nvSpPr>
          <p:spPr bwMode="auto">
            <a:xfrm flipH="1">
              <a:off x="8223083" y="6257840"/>
              <a:ext cx="468480" cy="358546"/>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7"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sp>
          <p:nvSpPr>
            <p:cNvPr id="68"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b="1" u="sng" dirty="0">
                <a:solidFill>
                  <a:srgbClr val="C00000"/>
                </a:solidFill>
                <a:latin typeface="標楷體" pitchFamily="65" charset="-120"/>
                <a:ea typeface="標楷體" pitchFamily="65" charset="-120"/>
              </a:rPr>
              <a:t>12</a:t>
            </a:r>
            <a:r>
              <a:rPr lang="zh-TW" altLang="en-US" sz="3600" b="1" u="sng" dirty="0">
                <a:solidFill>
                  <a:srgbClr val="C00000"/>
                </a:solidFill>
                <a:latin typeface="標楷體" pitchFamily="65" charset="-120"/>
                <a:ea typeface="標楷體" pitchFamily="65" charset="-120"/>
              </a:rPr>
              <a:t>群</a:t>
            </a:r>
            <a:r>
              <a:rPr lang="zh-TW" altLang="en-US" sz="3600" dirty="0">
                <a:latin typeface="標楷體" pitchFamily="65" charset="-120"/>
                <a:ea typeface="標楷體" pitchFamily="65" charset="-120"/>
              </a:rPr>
              <a:t>，</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775520" y="260648"/>
            <a:ext cx="8229600" cy="1143000"/>
          </a:xfrm>
        </p:spPr>
        <p:txBody>
          <a:bodyPr/>
          <a:lstStyle/>
          <a:p>
            <a:r>
              <a:rPr lang="zh-TW" altLang="en-US" sz="4800" dirty="0">
                <a:ea typeface="標楷體" pitchFamily="65" charset="-120"/>
              </a:rPr>
              <a:t>高職與高中的進路比較分析</a:t>
            </a:r>
          </a:p>
        </p:txBody>
      </p:sp>
      <p:graphicFrame>
        <p:nvGraphicFramePr>
          <p:cNvPr id="292867" name="Group 3"/>
          <p:cNvGraphicFramePr>
            <a:graphicFrameLocks noGrp="1"/>
          </p:cNvGraphicFramePr>
          <p:nvPr>
            <p:extLst>
              <p:ext uri="{D42A27DB-BD31-4B8C-83A1-F6EECF244321}">
                <p14:modId xmlns:p14="http://schemas.microsoft.com/office/powerpoint/2010/main" val="1486394117"/>
              </p:ext>
            </p:extLst>
          </p:nvPr>
        </p:nvGraphicFramePr>
        <p:xfrm>
          <a:off x="777752" y="1221804"/>
          <a:ext cx="10225135" cy="5375548"/>
        </p:xfrm>
        <a:graphic>
          <a:graphicData uri="http://schemas.openxmlformats.org/drawingml/2006/table">
            <a:tbl>
              <a:tblPr/>
              <a:tblGrid>
                <a:gridCol w="1539112">
                  <a:extLst>
                    <a:ext uri="{9D8B030D-6E8A-4147-A177-3AD203B41FA5}">
                      <a16:colId xmlns:a16="http://schemas.microsoft.com/office/drawing/2014/main" val="20000"/>
                    </a:ext>
                  </a:extLst>
                </a:gridCol>
                <a:gridCol w="4151980">
                  <a:extLst>
                    <a:ext uri="{9D8B030D-6E8A-4147-A177-3AD203B41FA5}">
                      <a16:colId xmlns:a16="http://schemas.microsoft.com/office/drawing/2014/main" val="20001"/>
                    </a:ext>
                  </a:extLst>
                </a:gridCol>
                <a:gridCol w="4534043">
                  <a:extLst>
                    <a:ext uri="{9D8B030D-6E8A-4147-A177-3AD203B41FA5}">
                      <a16:colId xmlns:a16="http://schemas.microsoft.com/office/drawing/2014/main" val="20002"/>
                    </a:ext>
                  </a:extLst>
                </a:gridCol>
              </a:tblGrid>
              <a:tr h="73388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類別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項目</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sng" strike="noStrike" cap="none" normalizeH="0" baseline="0" dirty="0">
                          <a:ln>
                            <a:noFill/>
                          </a:ln>
                          <a:solidFill>
                            <a:srgbClr val="C00000"/>
                          </a:solidFill>
                          <a:effectLst/>
                          <a:latin typeface="標楷體" pitchFamily="65" charset="-120"/>
                          <a:ea typeface="標楷體" pitchFamily="65" charset="-120"/>
                        </a:rPr>
                        <a:t>高 職</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sng" strike="noStrike" cap="none" normalizeH="0" baseline="0" dirty="0">
                          <a:ln>
                            <a:noFill/>
                          </a:ln>
                          <a:solidFill>
                            <a:srgbClr val="C00000"/>
                          </a:solidFill>
                          <a:effectLst/>
                          <a:latin typeface="標楷體" pitchFamily="65" charset="-120"/>
                          <a:ea typeface="標楷體" pitchFamily="65" charset="-120"/>
                        </a:rPr>
                        <a:t>高 中</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8439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性　向</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操作性向強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喜歡動手做實作活動</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學術性向強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對學術研究興趣較濃</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3181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升學進路</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升大學部份：以科技大學、技術學院、二專為主，一般大學為輔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繼續攻讀研究所：以進入</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科技校院研究所</a:t>
                      </a:r>
                      <a:r>
                        <a:rPr kumimoji="0" lang="zh-TW" altLang="en-US" sz="2400" b="0" i="0" u="none" strike="noStrike" cap="none" normalizeH="0" baseline="0">
                          <a:ln>
                            <a:noFill/>
                          </a:ln>
                          <a:solidFill>
                            <a:schemeClr val="tx1"/>
                          </a:solidFill>
                          <a:effectLst/>
                          <a:latin typeface="標楷體" pitchFamily="65" charset="-120"/>
                          <a:ea typeface="標楷體" pitchFamily="65" charset="-120"/>
                        </a:rPr>
                        <a:t>為主，或轉考一般大學研究所為輔</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升大學部份：以一般大學為主，科技校院、二專為輔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升學研究所：攻讀</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一般大學研究所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a:t>
                      </a:r>
                    </a:p>
                  </a:txBody>
                  <a:tcPr marL="57600" marR="576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5909">
                <a:tc>
                  <a:txBody>
                    <a:bodyPr/>
                    <a:lstStyle/>
                    <a:p>
                      <a:pPr marL="342900" marR="0" lvl="0" indent="-342900" algn="ctr" defTabSz="914400" rtl="0" eaLnBrk="0" fontAlgn="base" latinLnBrk="0" hangingPunct="0">
                        <a:lnSpc>
                          <a:spcPct val="100000"/>
                        </a:lnSpc>
                        <a:spcBef>
                          <a:spcPct val="0"/>
                        </a:spcBef>
                        <a:spcAft>
                          <a:spcPct val="0"/>
                        </a:spcAft>
                        <a:buClrTx/>
                        <a:buSzTx/>
                        <a:buFont typeface="Wingdings" pitchFamily="2" charset="2"/>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未來發展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較強的</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實務及技術能力</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所學和</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職場所需能力接軌</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升學、就業管道兼具</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偏具</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知識型</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工作知能</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基礎</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學科強</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，實務</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職能較弱</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idx="4294967295"/>
          </p:nvPr>
        </p:nvSpPr>
        <p:spPr>
          <a:xfrm>
            <a:off x="1524000" y="583701"/>
            <a:ext cx="9396536" cy="1143000"/>
          </a:xfrm>
        </p:spPr>
        <p:txBody>
          <a:bodyPr/>
          <a:lstStyle/>
          <a:p>
            <a:r>
              <a:rPr lang="zh-TW" altLang="en-US" sz="4800" dirty="0">
                <a:latin typeface="標楷體" pitchFamily="65" charset="-120"/>
                <a:ea typeface="標楷體" pitchFamily="65" charset="-120"/>
              </a:rPr>
              <a:t>桃連區</a:t>
            </a:r>
            <a:r>
              <a:rPr lang="zh-TW" altLang="en-US" sz="4800" dirty="0">
                <a:solidFill>
                  <a:srgbClr val="FF0000"/>
                </a:solidFill>
                <a:latin typeface="標楷體" pitchFamily="65" charset="-120"/>
                <a:ea typeface="標楷體" pitchFamily="65" charset="-120"/>
              </a:rPr>
              <a:t>機械群</a:t>
            </a:r>
            <a:r>
              <a:rPr lang="en-US" altLang="zh-TW" sz="4800" dirty="0">
                <a:latin typeface="標楷體" pitchFamily="65" charset="-120"/>
                <a:ea typeface="標楷體" pitchFamily="65" charset="-120"/>
              </a:rPr>
              <a:t>113</a:t>
            </a:r>
            <a:r>
              <a:rPr lang="zh-TW" altLang="en-US" sz="4800" dirty="0">
                <a:latin typeface="標楷體" pitchFamily="65" charset="-120"/>
                <a:ea typeface="標楷體" pitchFamily="65" charset="-120"/>
              </a:rPr>
              <a:t>學年度招生科別</a:t>
            </a:r>
          </a:p>
        </p:txBody>
      </p:sp>
      <p:sp>
        <p:nvSpPr>
          <p:cNvPr id="22" name="內容版面配置區 18"/>
          <p:cNvSpPr>
            <a:spLocks noGrp="1"/>
          </p:cNvSpPr>
          <p:nvPr>
            <p:ph idx="4294967295"/>
          </p:nvPr>
        </p:nvSpPr>
        <p:spPr>
          <a:xfrm>
            <a:off x="1415480" y="1656556"/>
            <a:ext cx="8424862" cy="619125"/>
          </a:xfrm>
        </p:spPr>
        <p:txBody>
          <a:bodyPr>
            <a:normAutofit lnSpcReduction="10000"/>
          </a:bodyPr>
          <a:lstStyle/>
          <a:p>
            <a:pPr marL="273050" indent="-273050">
              <a:defRPr/>
            </a:pPr>
            <a:r>
              <a:rPr lang="en-US" altLang="zh-TW" sz="3600" dirty="0">
                <a:latin typeface="標楷體" pitchFamily="65" charset="-120"/>
                <a:ea typeface="標楷體" pitchFamily="65" charset="-120"/>
              </a:rPr>
              <a:t>6</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8</a:t>
            </a:r>
            <a:r>
              <a:rPr lang="zh-TW" altLang="en-US" sz="3600" dirty="0">
                <a:latin typeface="標楷體" pitchFamily="65" charset="-120"/>
                <a:ea typeface="標楷體" pitchFamily="65" charset="-120"/>
              </a:rPr>
              <a:t>科</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tx1"/>
                </a:solidFill>
              </a:rPr>
              <a:t>機械群</a:t>
            </a:r>
          </a:p>
        </p:txBody>
      </p:sp>
      <p:sp>
        <p:nvSpPr>
          <p:cNvPr id="5" name="六邊形 4"/>
          <p:cNvSpPr/>
          <p:nvPr/>
        </p:nvSpPr>
        <p:spPr>
          <a:xfrm>
            <a:off x="3359150" y="36449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動力機械群</a:t>
            </a:r>
          </a:p>
        </p:txBody>
      </p:sp>
      <p:sp>
        <p:nvSpPr>
          <p:cNvPr id="6" name="六邊形 5"/>
          <p:cNvSpPr/>
          <p:nvPr/>
        </p:nvSpPr>
        <p:spPr>
          <a:xfrm>
            <a:off x="4583113" y="29972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電機電子群</a:t>
            </a:r>
          </a:p>
        </p:txBody>
      </p:sp>
      <p:sp>
        <p:nvSpPr>
          <p:cNvPr id="7" name="六邊形 6"/>
          <p:cNvSpPr/>
          <p:nvPr/>
        </p:nvSpPr>
        <p:spPr>
          <a:xfrm>
            <a:off x="4583113" y="42926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土木與建築群</a:t>
            </a:r>
          </a:p>
        </p:txBody>
      </p:sp>
      <p:sp>
        <p:nvSpPr>
          <p:cNvPr id="8" name="六邊形 7"/>
          <p:cNvSpPr/>
          <p:nvPr/>
        </p:nvSpPr>
        <p:spPr>
          <a:xfrm>
            <a:off x="5808663"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化工群</a:t>
            </a:r>
          </a:p>
        </p:txBody>
      </p:sp>
      <p:sp>
        <p:nvSpPr>
          <p:cNvPr id="9" name="六邊形 8"/>
          <p:cNvSpPr/>
          <p:nvPr/>
        </p:nvSpPr>
        <p:spPr>
          <a:xfrm>
            <a:off x="7032626" y="29972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外語群</a:t>
            </a:r>
          </a:p>
        </p:txBody>
      </p:sp>
      <p:sp>
        <p:nvSpPr>
          <p:cNvPr id="10" name="六邊形 9"/>
          <p:cNvSpPr/>
          <p:nvPr/>
        </p:nvSpPr>
        <p:spPr>
          <a:xfrm>
            <a:off x="5808663"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餐旅群</a:t>
            </a:r>
          </a:p>
        </p:txBody>
      </p:sp>
      <p:sp>
        <p:nvSpPr>
          <p:cNvPr id="11" name="六邊形 10"/>
          <p:cNvSpPr/>
          <p:nvPr/>
        </p:nvSpPr>
        <p:spPr>
          <a:xfrm>
            <a:off x="5808663"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海事群</a:t>
            </a:r>
          </a:p>
        </p:txBody>
      </p:sp>
      <p:sp>
        <p:nvSpPr>
          <p:cNvPr id="12" name="六邊形 11"/>
          <p:cNvSpPr/>
          <p:nvPr/>
        </p:nvSpPr>
        <p:spPr>
          <a:xfrm>
            <a:off x="7032626" y="42926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農業群</a:t>
            </a:r>
          </a:p>
        </p:txBody>
      </p:sp>
      <p:sp>
        <p:nvSpPr>
          <p:cNvPr id="13" name="六邊形 12"/>
          <p:cNvSpPr/>
          <p:nvPr/>
        </p:nvSpPr>
        <p:spPr>
          <a:xfrm>
            <a:off x="8256588"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家政群</a:t>
            </a:r>
          </a:p>
        </p:txBody>
      </p:sp>
      <p:sp>
        <p:nvSpPr>
          <p:cNvPr id="14" name="六邊形 13"/>
          <p:cNvSpPr/>
          <p:nvPr/>
        </p:nvSpPr>
        <p:spPr>
          <a:xfrm>
            <a:off x="8256588"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食品群</a:t>
            </a:r>
          </a:p>
        </p:txBody>
      </p:sp>
      <p:sp>
        <p:nvSpPr>
          <p:cNvPr id="15" name="六邊形 14"/>
          <p:cNvSpPr/>
          <p:nvPr/>
        </p:nvSpPr>
        <p:spPr>
          <a:xfrm>
            <a:off x="8256588"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商業與管理群</a:t>
            </a:r>
          </a:p>
        </p:txBody>
      </p:sp>
      <p:sp>
        <p:nvSpPr>
          <p:cNvPr id="16" name="六邊形 15"/>
          <p:cNvSpPr/>
          <p:nvPr/>
        </p:nvSpPr>
        <p:spPr>
          <a:xfrm>
            <a:off x="2135188" y="29972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設計群</a:t>
            </a:r>
          </a:p>
        </p:txBody>
      </p:sp>
      <p:sp>
        <p:nvSpPr>
          <p:cNvPr id="17" name="六邊形 16"/>
          <p:cNvSpPr/>
          <p:nvPr/>
        </p:nvSpPr>
        <p:spPr>
          <a:xfrm>
            <a:off x="3359150" y="4941888"/>
            <a:ext cx="1441450"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水產群</a:t>
            </a:r>
          </a:p>
        </p:txBody>
      </p:sp>
      <p:sp>
        <p:nvSpPr>
          <p:cNvPr id="18" name="六邊形 17"/>
          <p:cNvSpPr/>
          <p:nvPr/>
        </p:nvSpPr>
        <p:spPr>
          <a:xfrm>
            <a:off x="2135188" y="42926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藝術群</a:t>
            </a:r>
          </a:p>
        </p:txBody>
      </p:sp>
      <p:sp>
        <p:nvSpPr>
          <p:cNvPr id="21" name="圓角矩形 20"/>
          <p:cNvSpPr/>
          <p:nvPr/>
        </p:nvSpPr>
        <p:spPr>
          <a:xfrm>
            <a:off x="5519738" y="1993895"/>
            <a:ext cx="1784350"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學校</a:t>
            </a:r>
          </a:p>
        </p:txBody>
      </p:sp>
      <p:sp>
        <p:nvSpPr>
          <p:cNvPr id="23" name="圓角矩形 22"/>
          <p:cNvSpPr/>
          <p:nvPr/>
        </p:nvSpPr>
        <p:spPr>
          <a:xfrm>
            <a:off x="7304088" y="1989139"/>
            <a:ext cx="1763712"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科別</a:t>
            </a:r>
          </a:p>
        </p:txBody>
      </p:sp>
      <p:sp>
        <p:nvSpPr>
          <p:cNvPr id="24" name="圓角矩形 23"/>
          <p:cNvSpPr/>
          <p:nvPr/>
        </p:nvSpPr>
        <p:spPr>
          <a:xfrm>
            <a:off x="5519738" y="2492375"/>
            <a:ext cx="1784350" cy="12969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kumimoji="0" lang="zh-TW" altLang="en-US" sz="1800" dirty="0">
                <a:solidFill>
                  <a:schemeClr val="tx1"/>
                </a:solidFill>
                <a:latin typeface="Candara" pitchFamily="34" charset="0"/>
                <a:ea typeface="標楷體" pitchFamily="65" charset="-120"/>
              </a:rPr>
              <a:t>國立台北科大附屬桃園農工</a:t>
            </a:r>
          </a:p>
        </p:txBody>
      </p:sp>
      <p:sp>
        <p:nvSpPr>
          <p:cNvPr id="25" name="圓角矩形 24"/>
          <p:cNvSpPr/>
          <p:nvPr/>
        </p:nvSpPr>
        <p:spPr>
          <a:xfrm>
            <a:off x="7304088" y="2492375"/>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26" name="圓角矩形 25"/>
          <p:cNvSpPr/>
          <p:nvPr/>
        </p:nvSpPr>
        <p:spPr>
          <a:xfrm>
            <a:off x="7304088" y="2924175"/>
            <a:ext cx="1763712" cy="4333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模具科</a:t>
            </a:r>
          </a:p>
        </p:txBody>
      </p:sp>
      <p:sp>
        <p:nvSpPr>
          <p:cNvPr id="27" name="圓角矩形 26"/>
          <p:cNvSpPr/>
          <p:nvPr/>
        </p:nvSpPr>
        <p:spPr>
          <a:xfrm>
            <a:off x="7304088" y="33575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生物機電科</a:t>
            </a:r>
          </a:p>
        </p:txBody>
      </p:sp>
      <p:sp>
        <p:nvSpPr>
          <p:cNvPr id="28" name="圓角矩形 27"/>
          <p:cNvSpPr/>
          <p:nvPr/>
        </p:nvSpPr>
        <p:spPr>
          <a:xfrm>
            <a:off x="5519738" y="37893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國立龍潭農工</a:t>
            </a:r>
          </a:p>
        </p:txBody>
      </p:sp>
      <p:sp>
        <p:nvSpPr>
          <p:cNvPr id="31" name="圓角矩形 30"/>
          <p:cNvSpPr/>
          <p:nvPr/>
        </p:nvSpPr>
        <p:spPr>
          <a:xfrm>
            <a:off x="7304088" y="37893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2" name="圓角矩形 27"/>
          <p:cNvSpPr/>
          <p:nvPr/>
        </p:nvSpPr>
        <p:spPr>
          <a:xfrm>
            <a:off x="5519738" y="42211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3" name="圓角矩形 30"/>
          <p:cNvSpPr/>
          <p:nvPr/>
        </p:nvSpPr>
        <p:spPr>
          <a:xfrm>
            <a:off x="7304088" y="42211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4" name="圓角矩形 27"/>
          <p:cNvSpPr/>
          <p:nvPr/>
        </p:nvSpPr>
        <p:spPr>
          <a:xfrm>
            <a:off x="5519738" y="46529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私立光啓高中</a:t>
            </a:r>
          </a:p>
        </p:txBody>
      </p:sp>
      <p:sp>
        <p:nvSpPr>
          <p:cNvPr id="35" name="圓角矩形 30"/>
          <p:cNvSpPr/>
          <p:nvPr/>
        </p:nvSpPr>
        <p:spPr>
          <a:xfrm>
            <a:off x="7304088" y="46529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6" name="圓角矩形 27"/>
          <p:cNvSpPr/>
          <p:nvPr/>
        </p:nvSpPr>
        <p:spPr>
          <a:xfrm>
            <a:off x="5519738" y="50847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私立六和高中</a:t>
            </a:r>
          </a:p>
        </p:txBody>
      </p:sp>
      <p:sp>
        <p:nvSpPr>
          <p:cNvPr id="37" name="圓角矩形 30"/>
          <p:cNvSpPr/>
          <p:nvPr/>
        </p:nvSpPr>
        <p:spPr>
          <a:xfrm>
            <a:off x="7304088" y="50847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機電科</a:t>
            </a:r>
          </a:p>
        </p:txBody>
      </p:sp>
      <p:sp>
        <p:nvSpPr>
          <p:cNvPr id="38" name="圓角矩形 27"/>
          <p:cNvSpPr/>
          <p:nvPr/>
        </p:nvSpPr>
        <p:spPr>
          <a:xfrm>
            <a:off x="5524496" y="4214819"/>
            <a:ext cx="1784350"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私立新興高中</a:t>
            </a:r>
          </a:p>
        </p:txBody>
      </p:sp>
      <p:sp>
        <p:nvSpPr>
          <p:cNvPr id="39" name="圓角矩形 30"/>
          <p:cNvSpPr/>
          <p:nvPr/>
        </p:nvSpPr>
        <p:spPr>
          <a:xfrm>
            <a:off x="7310446" y="4214819"/>
            <a:ext cx="1763712"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40" name="圓角矩形 27"/>
          <p:cNvSpPr/>
          <p:nvPr/>
        </p:nvSpPr>
        <p:spPr>
          <a:xfrm>
            <a:off x="5519738" y="5533232"/>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私立成功工商</a:t>
            </a:r>
          </a:p>
        </p:txBody>
      </p:sp>
      <p:sp>
        <p:nvSpPr>
          <p:cNvPr id="41" name="圓角矩形 40"/>
          <p:cNvSpPr/>
          <p:nvPr/>
        </p:nvSpPr>
        <p:spPr>
          <a:xfrm>
            <a:off x="7319169" y="5533232"/>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9</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7</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3491443382"/>
              </p:ext>
            </p:extLst>
          </p:nvPr>
        </p:nvGraphicFramePr>
        <p:xfrm>
          <a:off x="335360" y="1839354"/>
          <a:ext cx="11737306" cy="4125230"/>
        </p:xfrm>
        <a:graphic>
          <a:graphicData uri="http://schemas.openxmlformats.org/drawingml/2006/table">
            <a:tbl>
              <a:tblPr firstRow="1" firstCol="1" bandRow="1">
                <a:tableStyleId>{5C22544A-7EE6-4342-B048-85BDC9FD1C3A}</a:tableStyleId>
              </a:tblPr>
              <a:tblGrid>
                <a:gridCol w="1728217">
                  <a:extLst>
                    <a:ext uri="{9D8B030D-6E8A-4147-A177-3AD203B41FA5}">
                      <a16:colId xmlns:a16="http://schemas.microsoft.com/office/drawing/2014/main" val="254185441"/>
                    </a:ext>
                  </a:extLst>
                </a:gridCol>
                <a:gridCol w="1112121">
                  <a:extLst>
                    <a:ext uri="{9D8B030D-6E8A-4147-A177-3AD203B41FA5}">
                      <a16:colId xmlns:a16="http://schemas.microsoft.com/office/drawing/2014/main" val="3986607439"/>
                    </a:ext>
                  </a:extLst>
                </a:gridCol>
                <a:gridCol w="1112121">
                  <a:extLst>
                    <a:ext uri="{9D8B030D-6E8A-4147-A177-3AD203B41FA5}">
                      <a16:colId xmlns:a16="http://schemas.microsoft.com/office/drawing/2014/main" val="2464573548"/>
                    </a:ext>
                  </a:extLst>
                </a:gridCol>
                <a:gridCol w="1112121">
                  <a:extLst>
                    <a:ext uri="{9D8B030D-6E8A-4147-A177-3AD203B41FA5}">
                      <a16:colId xmlns:a16="http://schemas.microsoft.com/office/drawing/2014/main" val="1283432225"/>
                    </a:ext>
                  </a:extLst>
                </a:gridCol>
                <a:gridCol w="1112121">
                  <a:extLst>
                    <a:ext uri="{9D8B030D-6E8A-4147-A177-3AD203B41FA5}">
                      <a16:colId xmlns:a16="http://schemas.microsoft.com/office/drawing/2014/main" val="3941859150"/>
                    </a:ext>
                  </a:extLst>
                </a:gridCol>
                <a:gridCol w="1112121">
                  <a:extLst>
                    <a:ext uri="{9D8B030D-6E8A-4147-A177-3AD203B41FA5}">
                      <a16:colId xmlns:a16="http://schemas.microsoft.com/office/drawing/2014/main" val="537544458"/>
                    </a:ext>
                  </a:extLst>
                </a:gridCol>
                <a:gridCol w="1112121">
                  <a:extLst>
                    <a:ext uri="{9D8B030D-6E8A-4147-A177-3AD203B41FA5}">
                      <a16:colId xmlns:a16="http://schemas.microsoft.com/office/drawing/2014/main" val="909219341"/>
                    </a:ext>
                  </a:extLst>
                </a:gridCol>
                <a:gridCol w="1112121">
                  <a:extLst>
                    <a:ext uri="{9D8B030D-6E8A-4147-A177-3AD203B41FA5}">
                      <a16:colId xmlns:a16="http://schemas.microsoft.com/office/drawing/2014/main" val="735278889"/>
                    </a:ext>
                  </a:extLst>
                </a:gridCol>
                <a:gridCol w="1112121">
                  <a:extLst>
                    <a:ext uri="{9D8B030D-6E8A-4147-A177-3AD203B41FA5}">
                      <a16:colId xmlns:a16="http://schemas.microsoft.com/office/drawing/2014/main" val="55710627"/>
                    </a:ext>
                  </a:extLst>
                </a:gridCol>
                <a:gridCol w="1112121">
                  <a:extLst>
                    <a:ext uri="{9D8B030D-6E8A-4147-A177-3AD203B41FA5}">
                      <a16:colId xmlns:a16="http://schemas.microsoft.com/office/drawing/2014/main" val="2839369890"/>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2071553" y="1835212"/>
            <a:ext cx="1080120"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2"/>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14836024"/>
              </p:ext>
            </p:extLst>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607734701"/>
              </p:ext>
            </p:extLst>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2"/>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3"/>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2023/11/7</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52</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2"/>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3"/>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4"/>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2023/11/7</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53</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2"/>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3"/>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a:t>
            </a:r>
            <a:r>
              <a:rPr lang="zh-TW" altLang="en-US" sz="2400" dirty="0">
                <a:solidFill>
                  <a:srgbClr val="C00000"/>
                </a:solidFill>
                <a:latin typeface="微軟正黑體" pitchFamily="34" charset="-120"/>
                <a:ea typeface="微軟正黑體" pitchFamily="34" charset="-120"/>
              </a:rPr>
              <a:t>請家長參閱內容</a:t>
            </a:r>
            <a:r>
              <a:rPr lang="zh-TW" altLang="en-US" sz="2400" dirty="0">
                <a:latin typeface="微軟正黑體" pitchFamily="34" charset="-120"/>
                <a:ea typeface="微軟正黑體" pitchFamily="34" charset="-120"/>
              </a:rPr>
              <a:t>。</a:t>
            </a:r>
          </a:p>
        </p:txBody>
      </p:sp>
      <p:pic>
        <p:nvPicPr>
          <p:cNvPr id="11" name="圖片 10">
            <a:extLst>
              <a:ext uri="{FF2B5EF4-FFF2-40B4-BE49-F238E27FC236}">
                <a16:creationId xmlns:a16="http://schemas.microsoft.com/office/drawing/2014/main" id="{3D16A16F-4255-41CD-98D9-72C056F17F6F}"/>
              </a:ext>
            </a:extLst>
          </p:cNvPr>
          <p:cNvPicPr>
            <a:picLocks noChangeAspect="1"/>
          </p:cNvPicPr>
          <p:nvPr/>
        </p:nvPicPr>
        <p:blipFill>
          <a:blip r:embed="rId5"/>
          <a:stretch>
            <a:fillRect/>
          </a:stretch>
        </p:blipFill>
        <p:spPr>
          <a:xfrm>
            <a:off x="2773568" y="1732520"/>
            <a:ext cx="3558191" cy="49778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351584" y="2348881"/>
            <a:ext cx="77724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57</a:t>
            </a:fld>
            <a:endParaRPr kumimoji="0" lang="en-US" altLang="zh-TW" sz="1200">
              <a:solidFill>
                <a:srgbClr val="0C3226"/>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3299964552"/>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19</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sng" strike="noStrike" cap="none" normalizeH="0" baseline="0" dirty="0">
                          <a:ln>
                            <a:noFill/>
                          </a:ln>
                          <a:solidFill>
                            <a:srgbClr val="C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sng" strike="noStrike" cap="none" normalizeH="0" baseline="0" dirty="0">
                          <a:ln>
                            <a:noFill/>
                          </a:ln>
                          <a:solidFill>
                            <a:srgbClr val="C00000"/>
                          </a:solidFill>
                          <a:effectLst/>
                          <a:latin typeface="標楷體" pitchFamily="65" charset="-120"/>
                          <a:ea typeface="標楷體" pitchFamily="65" charset="-120"/>
                          <a:cs typeface="Times New Roman" pitchFamily="18" charset="0"/>
                        </a:rPr>
                        <a:t>10:30-</a:t>
                      </a:r>
                      <a:r>
                        <a:rPr kumimoji="0" lang="en-US" altLang="zh-TW" sz="2000" b="1" i="0" u="sng" strike="noStrike" cap="none" normalizeH="0" baseline="0" dirty="0">
                          <a:ln>
                            <a:noFill/>
                          </a:ln>
                          <a:solidFill>
                            <a:srgbClr val="C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sng" strike="noStrike" cap="none" normalizeH="0" baseline="0" dirty="0">
                          <a:ln>
                            <a:noFill/>
                          </a:ln>
                          <a:solidFill>
                            <a:srgbClr val="C00000"/>
                          </a:solidFill>
                          <a:effectLst/>
                          <a:latin typeface="標楷體" pitchFamily="65" charset="-120"/>
                          <a:ea typeface="標楷體" pitchFamily="65" charset="-120"/>
                          <a:cs typeface="Times New Roman" pitchFamily="18" charset="0"/>
                        </a:rPr>
                        <a:t>11:50</a:t>
                      </a:r>
                      <a:endParaRPr kumimoji="0" lang="zh-TW" altLang="zh-TW" sz="2000" b="0" i="0" u="sng" strike="noStrike" cap="none" normalizeH="0" baseline="0" dirty="0">
                        <a:ln>
                          <a:noFill/>
                        </a:ln>
                        <a:solidFill>
                          <a:srgbClr val="C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sng" strike="noStrike" cap="none" normalizeH="0" baseline="0" dirty="0">
                          <a:ln>
                            <a:noFill/>
                          </a:ln>
                          <a:solidFill>
                            <a:srgbClr val="C00000"/>
                          </a:solidFill>
                          <a:effectLst/>
                          <a:latin typeface="標楷體" pitchFamily="65" charset="-120"/>
                          <a:ea typeface="標楷體" pitchFamily="65" charset="-120"/>
                          <a:cs typeface="Times New Roman" pitchFamily="18" charset="0"/>
                        </a:rPr>
                        <a:t>數    學</a:t>
                      </a:r>
                      <a:endParaRPr kumimoji="0" lang="zh-TW" altLang="en-US" sz="2400" b="0" i="0" u="sng" strike="noStrike" cap="none" normalizeH="0" baseline="0" dirty="0">
                        <a:ln>
                          <a:noFill/>
                        </a:ln>
                        <a:solidFill>
                          <a:srgbClr val="C00000"/>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2737191092"/>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sng" strike="noStrike" cap="none" normalizeH="0" baseline="0" dirty="0">
                          <a:ln>
                            <a:noFill/>
                          </a:ln>
                          <a:solidFill>
                            <a:srgbClr val="C00000"/>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7</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135560" y="5805264"/>
            <a:ext cx="8424936"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endParaRPr lang="en-US" altLang="zh-TW" sz="2400" dirty="0">
              <a:solidFill>
                <a:srgbClr val="002060"/>
              </a:solidFill>
              <a:latin typeface="標楷體" panose="03000509000000000000" pitchFamily="65" charset="-120"/>
              <a:ea typeface="標楷體" panose="03000509000000000000" pitchFamily="65" charset="-120"/>
            </a:endParaRPr>
          </a:p>
          <a:p>
            <a:pPr algn="l"/>
            <a:r>
              <a:rPr lang="zh-TW" altLang="en-US" sz="2400" dirty="0">
                <a:solidFill>
                  <a:srgbClr val="002060"/>
                </a:solidFill>
                <a:latin typeface="標楷體" panose="03000509000000000000" pitchFamily="65" charset="-120"/>
                <a:ea typeface="標楷體" panose="03000509000000000000" pitchFamily="65" charset="-120"/>
              </a:rPr>
              <a:t>    </a:t>
            </a:r>
            <a:r>
              <a:rPr lang="zh-TW" altLang="zh-TW" sz="2400" dirty="0">
                <a:solidFill>
                  <a:srgbClr val="002060"/>
                </a:solidFill>
                <a:latin typeface="標楷體" panose="03000509000000000000" pitchFamily="65" charset="-120"/>
                <a:ea typeface="標楷體" panose="03000509000000000000" pitchFamily="65" charset="-120"/>
              </a:rPr>
              <a:t>比序至「志願序積分」時，志願序積分高者將優先錄取。</a:t>
            </a:r>
          </a:p>
        </p:txBody>
      </p:sp>
      <p:graphicFrame>
        <p:nvGraphicFramePr>
          <p:cNvPr id="2" name="表格 1"/>
          <p:cNvGraphicFramePr>
            <a:graphicFrameLocks noGrp="1"/>
          </p:cNvGraphicFramePr>
          <p:nvPr>
            <p:extLst>
              <p:ext uri="{D42A27DB-BD31-4B8C-83A1-F6EECF244321}">
                <p14:modId xmlns:p14="http://schemas.microsoft.com/office/powerpoint/2010/main" val="2197133438"/>
              </p:ext>
            </p:extLst>
          </p:nvPr>
        </p:nvGraphicFramePr>
        <p:xfrm>
          <a:off x="551385" y="2277735"/>
          <a:ext cx="11269252" cy="2934324"/>
        </p:xfrm>
        <a:graphic>
          <a:graphicData uri="http://schemas.openxmlformats.org/drawingml/2006/table">
            <a:tbl>
              <a:tblPr firstRow="1" firstCol="1" bandRow="1">
                <a:tableStyleId>{5C22544A-7EE6-4342-B048-85BDC9FD1C3A}</a:tableStyleId>
              </a:tblPr>
              <a:tblGrid>
                <a:gridCol w="2064889">
                  <a:extLst>
                    <a:ext uri="{9D8B030D-6E8A-4147-A177-3AD203B41FA5}">
                      <a16:colId xmlns:a16="http://schemas.microsoft.com/office/drawing/2014/main" val="254185441"/>
                    </a:ext>
                  </a:extLst>
                </a:gridCol>
                <a:gridCol w="1314909">
                  <a:extLst>
                    <a:ext uri="{9D8B030D-6E8A-4147-A177-3AD203B41FA5}">
                      <a16:colId xmlns:a16="http://schemas.microsoft.com/office/drawing/2014/main" val="2597084344"/>
                    </a:ext>
                  </a:extLst>
                </a:gridCol>
                <a:gridCol w="1314909">
                  <a:extLst>
                    <a:ext uri="{9D8B030D-6E8A-4147-A177-3AD203B41FA5}">
                      <a16:colId xmlns:a16="http://schemas.microsoft.com/office/drawing/2014/main" val="96870148"/>
                    </a:ext>
                  </a:extLst>
                </a:gridCol>
                <a:gridCol w="1314909">
                  <a:extLst>
                    <a:ext uri="{9D8B030D-6E8A-4147-A177-3AD203B41FA5}">
                      <a16:colId xmlns:a16="http://schemas.microsoft.com/office/drawing/2014/main" val="2398919203"/>
                    </a:ext>
                  </a:extLst>
                </a:gridCol>
                <a:gridCol w="1314909">
                  <a:extLst>
                    <a:ext uri="{9D8B030D-6E8A-4147-A177-3AD203B41FA5}">
                      <a16:colId xmlns:a16="http://schemas.microsoft.com/office/drawing/2014/main" val="1283432225"/>
                    </a:ext>
                  </a:extLst>
                </a:gridCol>
                <a:gridCol w="1314909">
                  <a:extLst>
                    <a:ext uri="{9D8B030D-6E8A-4147-A177-3AD203B41FA5}">
                      <a16:colId xmlns:a16="http://schemas.microsoft.com/office/drawing/2014/main" val="3941859150"/>
                    </a:ext>
                  </a:extLst>
                </a:gridCol>
                <a:gridCol w="1314909">
                  <a:extLst>
                    <a:ext uri="{9D8B030D-6E8A-4147-A177-3AD203B41FA5}">
                      <a16:colId xmlns:a16="http://schemas.microsoft.com/office/drawing/2014/main" val="537544458"/>
                    </a:ext>
                  </a:extLst>
                </a:gridCol>
                <a:gridCol w="1314909">
                  <a:extLst>
                    <a:ext uri="{9D8B030D-6E8A-4147-A177-3AD203B41FA5}">
                      <a16:colId xmlns:a16="http://schemas.microsoft.com/office/drawing/2014/main" val="4294774966"/>
                    </a:ext>
                  </a:extLst>
                </a:gridCol>
              </a:tblGrid>
              <a:tr h="949811">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sz="2400" dirty="0"/>
                        <a:t>112</a:t>
                      </a:r>
                      <a:endParaRPr lang="zh-TW" altLang="en-US" sz="2400" dirty="0"/>
                    </a:p>
                  </a:txBody>
                  <a:tcPr marL="68580" marR="68580" marT="0" marB="0" anchor="ctr"/>
                </a:tc>
                <a:tc>
                  <a:txBody>
                    <a:bodyPr/>
                    <a:lstStyle/>
                    <a:p>
                      <a:pPr algn="ctr"/>
                      <a:r>
                        <a:rPr lang="en-US" altLang="zh-TW" sz="2400" dirty="0"/>
                        <a:t>111</a:t>
                      </a:r>
                      <a:endParaRPr lang="zh-TW" altLang="en-US" sz="2400" dirty="0"/>
                    </a:p>
                  </a:txBody>
                  <a:tcPr marL="68580" marR="68580" marT="0" marB="0" anchor="ctr"/>
                </a:tc>
                <a:tc>
                  <a:txBody>
                    <a:bodyPr/>
                    <a:lstStyle/>
                    <a:p>
                      <a:pPr algn="ctr"/>
                      <a:r>
                        <a:rPr lang="en-US" altLang="zh-TW" sz="2400" dirty="0"/>
                        <a:t>110</a:t>
                      </a:r>
                      <a:endParaRPr lang="zh-TW" altLang="en-US" sz="2400" dirty="0"/>
                    </a:p>
                  </a:txBody>
                  <a:tcPr marL="68580" marR="68580" marT="0" marB="0" anchor="ctr"/>
                </a:tc>
                <a:tc>
                  <a:txBody>
                    <a:bodyPr/>
                    <a:lstStyle/>
                    <a:p>
                      <a:pPr marL="304800" algn="ctr">
                        <a:lnSpc>
                          <a:spcPts val="2200"/>
                        </a:lnSpc>
                        <a:spcAft>
                          <a:spcPts val="0"/>
                        </a:spcAft>
                      </a:pPr>
                      <a:r>
                        <a:rPr lang="en-US" alt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107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106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984513">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48.32%</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55.23%</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57.39%</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59.64%</a:t>
                      </a:r>
                      <a:endParaRPr 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59.21%</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74.34%</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73.76%</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5076855"/>
                  </a:ext>
                </a:extLst>
              </a:tr>
            </a:tbl>
          </a:graphicData>
        </a:graphic>
      </p:graphicFrame>
      <p:sp>
        <p:nvSpPr>
          <p:cNvPr id="8" name="Shape 84"/>
          <p:cNvSpPr>
            <a:spLocks noChangeArrowheads="1"/>
          </p:cNvSpPr>
          <p:nvPr/>
        </p:nvSpPr>
        <p:spPr bwMode="auto">
          <a:xfrm>
            <a:off x="2639616" y="2228159"/>
            <a:ext cx="1296144" cy="3033475"/>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896230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idx="4294967295"/>
          </p:nvPr>
        </p:nvSpPr>
        <p:spPr>
          <a:xfrm>
            <a:off x="2135560" y="2132856"/>
            <a:ext cx="8229600" cy="2304901"/>
          </a:xfrm>
        </p:spPr>
        <p:txBody>
          <a:bodyPr/>
          <a:lstStyle/>
          <a:p>
            <a:pPr eaLnBrk="1" hangingPunct="1"/>
            <a:r>
              <a:rPr lang="zh-TW" altLang="en-US" sz="6000" dirty="0">
                <a:latin typeface="微軟正黑體" pitchFamily="34" charset="-120"/>
                <a:ea typeface="標楷體" pitchFamily="65" charset="-120"/>
              </a:rPr>
              <a:t>數學科非選擇題</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數學非選擇題評量的能力</a:t>
            </a:r>
          </a:p>
        </p:txBody>
      </p:sp>
      <p:sp>
        <p:nvSpPr>
          <p:cNvPr id="106499" name="內容版面配置區 2"/>
          <p:cNvSpPr>
            <a:spLocks noGrp="1"/>
          </p:cNvSpPr>
          <p:nvPr>
            <p:ph idx="4294967295"/>
          </p:nvPr>
        </p:nvSpPr>
        <p:spPr>
          <a:xfrm>
            <a:off x="263352" y="1268760"/>
            <a:ext cx="11809312" cy="4781550"/>
          </a:xfrm>
        </p:spPr>
        <p:txBody>
          <a:bodyPr/>
          <a:lstStyle/>
          <a:p>
            <a:pPr eaLnBrk="1" hangingPunct="1">
              <a:buFont typeface="Wingdings" pitchFamily="2" charset="2"/>
              <a:buChar char="u"/>
            </a:pPr>
            <a:r>
              <a:rPr lang="zh-TW" altLang="zh-TW" sz="4200" dirty="0">
                <a:latin typeface="標楷體" pitchFamily="65" charset="-120"/>
                <a:ea typeface="標楷體" pitchFamily="65" charset="-120"/>
              </a:rPr>
              <a:t>評量學生</a:t>
            </a:r>
            <a:r>
              <a:rPr lang="zh-TW" altLang="zh-TW" sz="4200" dirty="0">
                <a:solidFill>
                  <a:srgbClr val="0000FF"/>
                </a:solidFill>
                <a:latin typeface="標楷體" pitchFamily="65" charset="-120"/>
                <a:ea typeface="標楷體" pitchFamily="65" charset="-120"/>
              </a:rPr>
              <a:t>運用數學知識解題</a:t>
            </a:r>
            <a:r>
              <a:rPr lang="zh-TW" altLang="zh-TW" sz="4200" dirty="0">
                <a:latin typeface="標楷體" pitchFamily="65" charset="-120"/>
                <a:ea typeface="標楷體" pitchFamily="65" charset="-120"/>
              </a:rPr>
              <a:t>，並</a:t>
            </a:r>
            <a:r>
              <a:rPr lang="zh-TW" altLang="zh-TW" sz="4200" dirty="0">
                <a:solidFill>
                  <a:srgbClr val="0000FF"/>
                </a:solidFill>
                <a:latin typeface="標楷體" pitchFamily="65" charset="-120"/>
                <a:ea typeface="標楷體" pitchFamily="65" charset="-120"/>
              </a:rPr>
              <a:t>表達其</a:t>
            </a:r>
            <a:r>
              <a:rPr lang="zh-TW" altLang="zh-TW" sz="4200" b="1" u="sng" dirty="0">
                <a:solidFill>
                  <a:srgbClr val="C00000"/>
                </a:solidFill>
                <a:latin typeface="標楷體" pitchFamily="65" charset="-120"/>
                <a:ea typeface="標楷體" pitchFamily="65" charset="-120"/>
              </a:rPr>
              <a:t>解題思維過程</a:t>
            </a:r>
            <a:r>
              <a:rPr lang="zh-TW" altLang="zh-TW" sz="4200" dirty="0">
                <a:solidFill>
                  <a:srgbClr val="0000FF"/>
                </a:solidFill>
                <a:latin typeface="標楷體" pitchFamily="65" charset="-120"/>
                <a:ea typeface="標楷體" pitchFamily="65" charset="-120"/>
              </a:rPr>
              <a:t>與</a:t>
            </a:r>
            <a:r>
              <a:rPr lang="zh-TW" altLang="zh-TW" sz="4200" b="1" u="sng" dirty="0">
                <a:solidFill>
                  <a:srgbClr val="C00000"/>
                </a:solidFill>
                <a:latin typeface="標楷體" pitchFamily="65" charset="-120"/>
                <a:ea typeface="標楷體" pitchFamily="65" charset="-120"/>
              </a:rPr>
              <a:t>說明理由</a:t>
            </a:r>
            <a:r>
              <a:rPr lang="zh-TW" altLang="zh-TW" sz="4200" dirty="0">
                <a:solidFill>
                  <a:srgbClr val="0000FF"/>
                </a:solidFill>
                <a:latin typeface="標楷體" pitchFamily="65" charset="-120"/>
                <a:ea typeface="標楷體" pitchFamily="65" charset="-120"/>
              </a:rPr>
              <a:t>的能力</a:t>
            </a:r>
            <a:r>
              <a:rPr lang="zh-TW" altLang="zh-TW"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Wingdings" pitchFamily="2" charset="2"/>
              <a:buChar char="u"/>
            </a:pPr>
            <a:r>
              <a:rPr lang="zh-TW" altLang="zh-TW" sz="4200" dirty="0">
                <a:latin typeface="標楷體" pitchFamily="65" charset="-120"/>
                <a:ea typeface="標楷體" pitchFamily="65" charset="-120"/>
              </a:rPr>
              <a:t>評分規準</a:t>
            </a:r>
            <a:r>
              <a:rPr lang="zh-TW" altLang="en-US"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Arial" pitchFamily="34" charset="0"/>
              <a:buNone/>
            </a:pPr>
            <a:r>
              <a:rPr lang="zh-TW" altLang="en-US" sz="4200" dirty="0">
                <a:latin typeface="標楷體" pitchFamily="65" charset="-120"/>
                <a:ea typeface="標楷體" pitchFamily="65" charset="-120"/>
              </a:rPr>
              <a:t>   </a:t>
            </a:r>
            <a:r>
              <a:rPr lang="zh-TW" altLang="en-US" sz="3600" dirty="0">
                <a:latin typeface="標楷體" pitchFamily="65" charset="-120"/>
                <a:ea typeface="標楷體" pitchFamily="65" charset="-120"/>
              </a:rPr>
              <a:t>評閱</a:t>
            </a:r>
            <a:r>
              <a:rPr lang="zh-TW" altLang="zh-TW" sz="3600" dirty="0">
                <a:latin typeface="標楷體" pitchFamily="65" charset="-120"/>
                <a:ea typeface="標楷體" pitchFamily="65" charset="-120"/>
              </a:rPr>
              <a:t>學生解題過程中擬定「</a:t>
            </a:r>
            <a:r>
              <a:rPr lang="zh-TW" altLang="zh-TW" sz="3600" b="1" u="sng" dirty="0">
                <a:solidFill>
                  <a:srgbClr val="C00000"/>
                </a:solidFill>
                <a:latin typeface="標楷體" pitchFamily="65" charset="-120"/>
                <a:ea typeface="標楷體" pitchFamily="65" charset="-120"/>
              </a:rPr>
              <a:t>策略</a:t>
            </a:r>
            <a:r>
              <a:rPr lang="zh-TW" altLang="zh-TW" sz="3600" dirty="0">
                <a:latin typeface="標楷體" pitchFamily="65" charset="-120"/>
                <a:ea typeface="標楷體" pitchFamily="65" charset="-120"/>
              </a:rPr>
              <a:t>」的適切性，及過程「</a:t>
            </a:r>
            <a:r>
              <a:rPr lang="zh-TW" altLang="zh-TW" sz="3600" b="1" u="sng" dirty="0">
                <a:solidFill>
                  <a:srgbClr val="C00000"/>
                </a:solidFill>
                <a:latin typeface="標楷體" pitchFamily="65" charset="-120"/>
                <a:ea typeface="標楷體" pitchFamily="65" charset="-120"/>
              </a:rPr>
              <a:t>表達</a:t>
            </a:r>
            <a:r>
              <a:rPr lang="zh-TW" altLang="zh-TW" sz="3600" dirty="0">
                <a:latin typeface="標楷體" pitchFamily="65" charset="-120"/>
                <a:ea typeface="標楷體" pitchFamily="65" charset="-120"/>
              </a:rPr>
              <a:t>」的合理、完整性。</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策略</a:t>
            </a:r>
            <a:r>
              <a:rPr lang="zh-TW" altLang="en-US" sz="3600" dirty="0">
                <a:latin typeface="標楷體" pitchFamily="65" charset="-120"/>
                <a:ea typeface="標楷體" pitchFamily="65" charset="-120"/>
              </a:rPr>
              <a:t>」是指學生察覺題目條件要素，將題目轉化成數學問題並擬定解題方法。</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表達</a:t>
            </a:r>
            <a:r>
              <a:rPr lang="zh-TW" altLang="en-US" sz="3600" dirty="0">
                <a:latin typeface="標楷體" pitchFamily="65" charset="-120"/>
                <a:ea typeface="標楷體" pitchFamily="65" charset="-120"/>
              </a:rPr>
              <a:t>」是指解題過程的呈現與步驟間合理性的說明。</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評分規準</a:t>
            </a:r>
          </a:p>
        </p:txBody>
      </p:sp>
      <p:graphicFrame>
        <p:nvGraphicFramePr>
          <p:cNvPr id="548867" name="Group 3"/>
          <p:cNvGraphicFramePr>
            <a:graphicFrameLocks noGrp="1"/>
          </p:cNvGraphicFramePr>
          <p:nvPr>
            <p:ph idx="4294967295"/>
            <p:extLst>
              <p:ext uri="{D42A27DB-BD31-4B8C-83A1-F6EECF244321}">
                <p14:modId xmlns:p14="http://schemas.microsoft.com/office/powerpoint/2010/main" val="3503567992"/>
              </p:ext>
            </p:extLst>
          </p:nvPr>
        </p:nvGraphicFramePr>
        <p:xfrm>
          <a:off x="407368" y="1628800"/>
          <a:ext cx="11449271" cy="4937672"/>
        </p:xfrm>
        <a:graphic>
          <a:graphicData uri="http://schemas.openxmlformats.org/drawingml/2006/table">
            <a:tbl>
              <a:tblPr/>
              <a:tblGrid>
                <a:gridCol w="1165921">
                  <a:extLst>
                    <a:ext uri="{9D8B030D-6E8A-4147-A177-3AD203B41FA5}">
                      <a16:colId xmlns:a16="http://schemas.microsoft.com/office/drawing/2014/main" val="20000"/>
                    </a:ext>
                  </a:extLst>
                </a:gridCol>
                <a:gridCol w="10283350">
                  <a:extLst>
                    <a:ext uri="{9D8B030D-6E8A-4147-A177-3AD203B41FA5}">
                      <a16:colId xmlns:a16="http://schemas.microsoft.com/office/drawing/2014/main" val="20001"/>
                    </a:ext>
                  </a:extLst>
                </a:gridCol>
              </a:tblGrid>
              <a:tr h="652844">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分數</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評分規準</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3</a:t>
                      </a:r>
                      <a:endPar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策略適切，表達合理、完整。</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2</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策略適切，表達雖合理，大致完整，但出現計算錯誤。</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策略適切，表達合理，大致完整，但沒有顯示部分步驟間的合理性。</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策略適切，表達雖大致合理，但出現錯誤的引用。</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策略方向正確，但缺乏嚴謹性，不足以解決題目問題。</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策略方向正確，但未能完全將題目轉化成數學問題。</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策略模糊不清；解題過程空白或與題目無關。</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u="sng"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2"/>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3"/>
          <a:srcRect/>
          <a:stretch>
            <a:fillRect/>
          </a:stretch>
        </p:blipFill>
        <p:spPr bwMode="auto">
          <a:xfrm>
            <a:off x="6502400" y="2268138"/>
            <a:ext cx="4274120" cy="4375552"/>
          </a:xfrm>
          <a:prstGeom prst="rect">
            <a:avLst/>
          </a:prstGeom>
          <a:noFill/>
          <a:ln w="9525">
            <a:solidFill>
              <a:schemeClr val="tx1"/>
            </a:solid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2"/>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3"/>
          <a:srcRect/>
          <a:stretch>
            <a:fillRect/>
          </a:stretch>
        </p:blipFill>
        <p:spPr bwMode="auto">
          <a:xfrm>
            <a:off x="6283326" y="2253121"/>
            <a:ext cx="4853234" cy="4390567"/>
          </a:xfrm>
          <a:prstGeom prst="rect">
            <a:avLst/>
          </a:prstGeom>
          <a:noFill/>
          <a:ln w="9525">
            <a:solidFill>
              <a:schemeClr val="tx1"/>
            </a:solid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2"/>
          <a:srcRect/>
          <a:stretch>
            <a:fillRect/>
          </a:stretch>
        </p:blipFill>
        <p:spPr bwMode="auto">
          <a:xfrm>
            <a:off x="1631504" y="1244599"/>
            <a:ext cx="5188396" cy="5293477"/>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extLst>
              <p:ext uri="{D42A27DB-BD31-4B8C-83A1-F6EECF244321}">
                <p14:modId xmlns:p14="http://schemas.microsoft.com/office/powerpoint/2010/main" val="2785350836"/>
              </p:ext>
            </p:extLst>
          </p:nvPr>
        </p:nvGraphicFramePr>
        <p:xfrm>
          <a:off x="1019435" y="1628800"/>
          <a:ext cx="10153129" cy="5040584"/>
        </p:xfrm>
        <a:graphic>
          <a:graphicData uri="http://schemas.openxmlformats.org/drawingml/2006/table">
            <a:tbl>
              <a:tblPr/>
              <a:tblGrid>
                <a:gridCol w="1777786">
                  <a:extLst>
                    <a:ext uri="{9D8B030D-6E8A-4147-A177-3AD203B41FA5}">
                      <a16:colId xmlns:a16="http://schemas.microsoft.com/office/drawing/2014/main" val="20000"/>
                    </a:ext>
                  </a:extLst>
                </a:gridCol>
                <a:gridCol w="2093835">
                  <a:extLst>
                    <a:ext uri="{9D8B030D-6E8A-4147-A177-3AD203B41FA5}">
                      <a16:colId xmlns:a16="http://schemas.microsoft.com/office/drawing/2014/main" val="20001"/>
                    </a:ext>
                  </a:extLst>
                </a:gridCol>
                <a:gridCol w="1521935">
                  <a:extLst>
                    <a:ext uri="{9D8B030D-6E8A-4147-A177-3AD203B41FA5}">
                      <a16:colId xmlns:a16="http://schemas.microsoft.com/office/drawing/2014/main" val="20002"/>
                    </a:ext>
                  </a:extLst>
                </a:gridCol>
                <a:gridCol w="1521934">
                  <a:extLst>
                    <a:ext uri="{9D8B030D-6E8A-4147-A177-3AD203B41FA5}">
                      <a16:colId xmlns:a16="http://schemas.microsoft.com/office/drawing/2014/main" val="20003"/>
                    </a:ext>
                  </a:extLst>
                </a:gridCol>
                <a:gridCol w="1617879">
                  <a:extLst>
                    <a:ext uri="{9D8B030D-6E8A-4147-A177-3AD203B41FA5}">
                      <a16:colId xmlns:a16="http://schemas.microsoft.com/office/drawing/2014/main" val="20004"/>
                    </a:ext>
                  </a:extLst>
                </a:gridCol>
                <a:gridCol w="1619760">
                  <a:extLst>
                    <a:ext uri="{9D8B030D-6E8A-4147-A177-3AD203B41FA5}">
                      <a16:colId xmlns:a16="http://schemas.microsoft.com/office/drawing/2014/main" val="20005"/>
                    </a:ext>
                  </a:extLst>
                </a:gridCol>
              </a:tblGrid>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高職</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r>
                        <a:rPr kumimoji="1" lang="zh-TW" altLang="en-US" sz="2800" b="1" i="0" u="none" strike="noStrike" cap="none" normalizeH="0" baseline="0">
                          <a:ln>
                            <a:noFill/>
                          </a:ln>
                          <a:solidFill>
                            <a:schemeClr val="tx1"/>
                          </a:solidFill>
                          <a:effectLst/>
                          <a:latin typeface="標楷體" pitchFamily="65" charset="-120"/>
                          <a:ea typeface="標楷體" pitchFamily="65" charset="-120"/>
                        </a:rPr>
                        <a:t>每學期</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9679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家戶年所得</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98">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12</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年國教</a:t>
                      </a: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入學後</a:t>
                      </a:r>
                      <a:br>
                        <a:rPr kumimoji="1" lang="en-US" altLang="zh-TW" sz="2400" b="1" i="0" u="none" strike="noStrike" cap="none" normalizeH="0" baseline="0" dirty="0">
                          <a:ln>
                            <a:noFill/>
                          </a:ln>
                          <a:solidFill>
                            <a:schemeClr val="tx1"/>
                          </a:solidFill>
                          <a:effectLst/>
                          <a:latin typeface="標楷體" pitchFamily="65" charset="-120"/>
                          <a:ea typeface="標楷體" pitchFamily="65" charset="-120"/>
                        </a:rPr>
                      </a:b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2400" b="1" i="0" u="none" strike="noStrike" cap="none" normalizeH="0" baseline="0" dirty="0">
                          <a:ln>
                            <a:noFill/>
                          </a:ln>
                          <a:solidFill>
                            <a:srgbClr val="FF0000"/>
                          </a:solidFill>
                          <a:effectLst/>
                          <a:latin typeface="標楷體" pitchFamily="65" charset="-120"/>
                          <a:ea typeface="標楷體" pitchFamily="65" charset="-120"/>
                        </a:rPr>
                        <a:t>教育部</a:t>
                      </a: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endParaRPr kumimoji="1"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45461">
                <a:tc v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不補助</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outerShdw blurRad="38100" dist="38100" dir="2700000" algn="tl">
                              <a:srgbClr val="000000"/>
                            </a:outerShdw>
                          </a:effectLst>
                          <a:latin typeface="標楷體" pitchFamily="65" charset="-120"/>
                          <a:ea typeface="標楷體" pitchFamily="65" charset="-120"/>
                        </a:rPr>
                        <a:t>6623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713778">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桃園市</a:t>
                      </a: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補助</a:t>
                      </a:r>
                    </a:p>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1400" b="1" i="0" u="none" strike="noStrike" cap="none" normalizeH="0" baseline="0" dirty="0">
                          <a:ln>
                            <a:noFill/>
                          </a:ln>
                          <a:solidFill>
                            <a:schemeClr val="tx1"/>
                          </a:solidFill>
                          <a:effectLst/>
                          <a:latin typeface="標楷體" pitchFamily="65" charset="-120"/>
                          <a:ea typeface="標楷體" pitchFamily="65" charset="-120"/>
                        </a:rPr>
                        <a:t>二名子女家庭</a:t>
                      </a: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17800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教育部明年全面免學費補助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2"/>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3"/>
          <a:srcRect/>
          <a:stretch>
            <a:fillRect/>
          </a:stretch>
        </p:blipFill>
        <p:spPr bwMode="auto">
          <a:xfrm>
            <a:off x="6491289" y="2357439"/>
            <a:ext cx="3819525" cy="4143375"/>
          </a:xfrm>
          <a:prstGeom prst="rect">
            <a:avLst/>
          </a:prstGeom>
          <a:noFill/>
          <a:ln w="9525">
            <a:solidFill>
              <a:schemeClr val="tx1"/>
            </a:solid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F47AD18-E8BF-4638-93FE-DD7E6510E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476672"/>
            <a:ext cx="9865095" cy="6305550"/>
          </a:xfrm>
          <a:prstGeom prst="rect">
            <a:avLst/>
          </a:prstGeom>
        </p:spPr>
      </p:pic>
    </p:spTree>
    <p:custDataLst>
      <p:tags r:id="rId1"/>
    </p:custDataLst>
    <p:extLst>
      <p:ext uri="{BB962C8B-B14F-4D97-AF65-F5344CB8AC3E}">
        <p14:creationId xmlns:p14="http://schemas.microsoft.com/office/powerpoint/2010/main" val="2391060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3071557-FBAA-4BA9-ABEF-59F469A5E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548680"/>
            <a:ext cx="9649072" cy="6038850"/>
          </a:xfrm>
          <a:prstGeom prst="rect">
            <a:avLst/>
          </a:prstGeom>
        </p:spPr>
      </p:pic>
    </p:spTree>
    <p:custDataLst>
      <p:tags r:id="rId1"/>
    </p:custDataLst>
    <p:extLst>
      <p:ext uri="{BB962C8B-B14F-4D97-AF65-F5344CB8AC3E}">
        <p14:creationId xmlns:p14="http://schemas.microsoft.com/office/powerpoint/2010/main" val="7154640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EC8AC38-CE9B-4BC0-969B-309184E2896B}"/>
              </a:ext>
            </a:extLst>
          </p:cNvPr>
          <p:cNvPicPr>
            <a:picLocks noChangeAspect="1"/>
          </p:cNvPicPr>
          <p:nvPr/>
        </p:nvPicPr>
        <p:blipFill>
          <a:blip r:embed="rId3"/>
          <a:stretch>
            <a:fillRect/>
          </a:stretch>
        </p:blipFill>
        <p:spPr>
          <a:xfrm>
            <a:off x="1271464" y="23337"/>
            <a:ext cx="9721080" cy="6811326"/>
          </a:xfrm>
          <a:prstGeom prst="rect">
            <a:avLst/>
          </a:prstGeom>
        </p:spPr>
      </p:pic>
    </p:spTree>
    <p:custDataLst>
      <p:tags r:id="rId1"/>
    </p:custDataLst>
    <p:extLst>
      <p:ext uri="{BB962C8B-B14F-4D97-AF65-F5344CB8AC3E}">
        <p14:creationId xmlns:p14="http://schemas.microsoft.com/office/powerpoint/2010/main" val="5002524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A996C48-FC5A-404A-A754-D703945E58F8}"/>
              </a:ext>
            </a:extLst>
          </p:cNvPr>
          <p:cNvPicPr>
            <a:picLocks noChangeAspect="1"/>
          </p:cNvPicPr>
          <p:nvPr/>
        </p:nvPicPr>
        <p:blipFill>
          <a:blip r:embed="rId3"/>
          <a:stretch>
            <a:fillRect/>
          </a:stretch>
        </p:blipFill>
        <p:spPr>
          <a:xfrm>
            <a:off x="11482" y="407407"/>
            <a:ext cx="6444558" cy="6460853"/>
          </a:xfrm>
          <a:prstGeom prst="rect">
            <a:avLst/>
          </a:prstGeom>
        </p:spPr>
      </p:pic>
      <p:pic>
        <p:nvPicPr>
          <p:cNvPr id="4" name="圖片 3">
            <a:extLst>
              <a:ext uri="{FF2B5EF4-FFF2-40B4-BE49-F238E27FC236}">
                <a16:creationId xmlns:a16="http://schemas.microsoft.com/office/drawing/2014/main" id="{0E823DAC-DD7B-43C9-9A48-5B27D4966829}"/>
              </a:ext>
            </a:extLst>
          </p:cNvPr>
          <p:cNvPicPr>
            <a:picLocks noChangeAspect="1"/>
          </p:cNvPicPr>
          <p:nvPr/>
        </p:nvPicPr>
        <p:blipFill>
          <a:blip r:embed="rId4"/>
          <a:stretch>
            <a:fillRect/>
          </a:stretch>
        </p:blipFill>
        <p:spPr>
          <a:xfrm>
            <a:off x="5869967" y="407407"/>
            <a:ext cx="6309907" cy="3453641"/>
          </a:xfrm>
          <a:prstGeom prst="rect">
            <a:avLst/>
          </a:prstGeom>
        </p:spPr>
      </p:pic>
      <p:cxnSp>
        <p:nvCxnSpPr>
          <p:cNvPr id="5" name="直線接點 4">
            <a:extLst>
              <a:ext uri="{FF2B5EF4-FFF2-40B4-BE49-F238E27FC236}">
                <a16:creationId xmlns:a16="http://schemas.microsoft.com/office/drawing/2014/main" id="{35C7B424-70EF-4639-9CDE-89584FBEBAC6}"/>
              </a:ext>
            </a:extLst>
          </p:cNvPr>
          <p:cNvCxnSpPr/>
          <p:nvPr/>
        </p:nvCxnSpPr>
        <p:spPr bwMode="auto">
          <a:xfrm>
            <a:off x="7608168" y="1844824"/>
            <a:ext cx="720080" cy="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Tree>
    <p:custDataLst>
      <p:tags r:id="rId1"/>
    </p:custDataLst>
    <p:extLst>
      <p:ext uri="{BB962C8B-B14F-4D97-AF65-F5344CB8AC3E}">
        <p14:creationId xmlns:p14="http://schemas.microsoft.com/office/powerpoint/2010/main" val="8531401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cxnSp>
        <p:nvCxnSpPr>
          <p:cNvPr id="6" name="直線接點 5">
            <a:extLst>
              <a:ext uri="{FF2B5EF4-FFF2-40B4-BE49-F238E27FC236}">
                <a16:creationId xmlns:a16="http://schemas.microsoft.com/office/drawing/2014/main" id="{C8E62A46-89EC-4EBE-A871-AE99BAD26B15}"/>
              </a:ext>
            </a:extLst>
          </p:cNvPr>
          <p:cNvCxnSpPr/>
          <p:nvPr/>
        </p:nvCxnSpPr>
        <p:spPr bwMode="auto">
          <a:xfrm>
            <a:off x="7032104" y="548680"/>
            <a:ext cx="504056" cy="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8" name="直線接點 7">
            <a:extLst>
              <a:ext uri="{FF2B5EF4-FFF2-40B4-BE49-F238E27FC236}">
                <a16:creationId xmlns:a16="http://schemas.microsoft.com/office/drawing/2014/main" id="{36D50740-816C-4315-9F19-A666086738F6}"/>
              </a:ext>
            </a:extLst>
          </p:cNvPr>
          <p:cNvCxnSpPr>
            <a:cxnSpLocks/>
          </p:cNvCxnSpPr>
          <p:nvPr/>
        </p:nvCxnSpPr>
        <p:spPr bwMode="auto">
          <a:xfrm>
            <a:off x="5231904" y="6453336"/>
            <a:ext cx="1296144" cy="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10" name="直線接點 9">
            <a:extLst>
              <a:ext uri="{FF2B5EF4-FFF2-40B4-BE49-F238E27FC236}">
                <a16:creationId xmlns:a16="http://schemas.microsoft.com/office/drawing/2014/main" id="{9C3DD439-8C4E-4BC2-9E8A-0C9EC7E3E94D}"/>
              </a:ext>
            </a:extLst>
          </p:cNvPr>
          <p:cNvCxnSpPr>
            <a:cxnSpLocks/>
          </p:cNvCxnSpPr>
          <p:nvPr/>
        </p:nvCxnSpPr>
        <p:spPr bwMode="auto">
          <a:xfrm>
            <a:off x="4079776" y="5877272"/>
            <a:ext cx="1944216" cy="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Tree>
    <p:custDataLst>
      <p:tags r:id="rId1"/>
    </p:custDataLst>
    <p:extLst>
      <p:ext uri="{BB962C8B-B14F-4D97-AF65-F5344CB8AC3E}">
        <p14:creationId xmlns:p14="http://schemas.microsoft.com/office/powerpoint/2010/main" val="6191485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2"/>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3"/>
          <a:srcRect/>
          <a:stretch>
            <a:fillRect/>
          </a:stretch>
        </p:blipFill>
        <p:spPr bwMode="auto">
          <a:xfrm>
            <a:off x="6027740" y="1988840"/>
            <a:ext cx="6011783" cy="4248472"/>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idx="4294967295"/>
          </p:nvPr>
        </p:nvSpPr>
        <p:spPr>
          <a:xfrm>
            <a:off x="2438400" y="260648"/>
            <a:ext cx="8229600" cy="1143000"/>
          </a:xfrm>
        </p:spPr>
        <p:txBody>
          <a:bodyPr/>
          <a:lstStyle/>
          <a:p>
            <a:pPr eaLnBrk="1" hangingPunct="1"/>
            <a:r>
              <a:rPr lang="zh-TW" altLang="en-US" sz="4800" dirty="0">
                <a:latin typeface="標楷體" pitchFamily="65" charset="-120"/>
                <a:ea typeface="標楷體" pitchFamily="65" charset="-120"/>
              </a:rPr>
              <a:t>寫作測驗作答注意事項</a:t>
            </a:r>
          </a:p>
        </p:txBody>
      </p:sp>
      <p:sp>
        <p:nvSpPr>
          <p:cNvPr id="117763" name="內容版面配置區 2"/>
          <p:cNvSpPr>
            <a:spLocks noGrp="1"/>
          </p:cNvSpPr>
          <p:nvPr>
            <p:ph idx="4294967295"/>
          </p:nvPr>
        </p:nvSpPr>
        <p:spPr>
          <a:xfrm>
            <a:off x="371364" y="1772817"/>
            <a:ext cx="11449271" cy="3816424"/>
          </a:xfrm>
        </p:spPr>
        <p:txBody>
          <a:bodyPr/>
          <a:lstStyle/>
          <a:p>
            <a:pPr marL="866775" lvl="1" indent="-565150" defTabSz="1511300" eaLnBrk="1" hangingPunct="1">
              <a:lnSpc>
                <a:spcPct val="95000"/>
              </a:lnSpc>
              <a:buFont typeface="Wingdings" pitchFamily="2" charset="2"/>
              <a:buChar char="u"/>
            </a:pPr>
            <a:r>
              <a:rPr lang="zh-TW" altLang="zh-TW" sz="2400" dirty="0">
                <a:latin typeface="標楷體" pitchFamily="65" charset="-120"/>
                <a:ea typeface="標楷體" pitchFamily="65" charset="-120"/>
              </a:rPr>
              <a:t>作答方式：</a:t>
            </a:r>
            <a:r>
              <a:rPr lang="zh-TW" altLang="en-US" sz="2400" dirty="0">
                <a:latin typeface="標楷體" pitchFamily="65" charset="-120"/>
                <a:ea typeface="標楷體" pitchFamily="65" charset="-120"/>
              </a:rPr>
              <a:t>必須仔細閱讀完整試題後，撰寫一篇文章。 </a:t>
            </a:r>
            <a:endParaRPr lang="en-US" altLang="zh-TW" sz="2400" dirty="0">
              <a:latin typeface="標楷體" pitchFamily="65" charset="-120"/>
              <a:ea typeface="標楷體" pitchFamily="65" charset="-120"/>
            </a:endParaRPr>
          </a:p>
          <a:p>
            <a:pPr marL="866775" lvl="1" indent="-565150" defTabSz="1511300" eaLnBrk="1" hangingPunct="1">
              <a:lnSpc>
                <a:spcPct val="95000"/>
              </a:lnSpc>
              <a:buFont typeface="Wingdings" pitchFamily="2" charset="2"/>
              <a:buChar char="u"/>
            </a:pPr>
            <a:r>
              <a:rPr lang="zh-TW" altLang="en-US" sz="2400" dirty="0">
                <a:latin typeface="標楷體" pitchFamily="65" charset="-120"/>
                <a:ea typeface="標楷體" pitchFamily="65" charset="-120"/>
              </a:rPr>
              <a:t>從第一頁右邊第一行開始作答，並不得要求增加答案卷作答。</a:t>
            </a:r>
            <a:endParaRPr lang="en-US" altLang="zh-TW" sz="2400" dirty="0">
              <a:latin typeface="標楷體" pitchFamily="65" charset="-120"/>
              <a:ea typeface="標楷體" pitchFamily="65" charset="-120"/>
            </a:endParaRP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以下情形影響作答結果呈現，可能影響得分：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未用本國文字書寫（正體字）；未用黑色墨水的筆書寫（</a:t>
            </a:r>
            <a:r>
              <a:rPr lang="zh-TW" altLang="zh-TW" sz="2400" dirty="0">
                <a:latin typeface="標楷體" pitchFamily="65" charset="-120"/>
                <a:ea typeface="標楷體" pitchFamily="65" charset="-120"/>
              </a:rPr>
              <a:t>建議使用</a:t>
            </a:r>
            <a:r>
              <a:rPr lang="en-US" altLang="zh-TW" sz="2400" dirty="0">
                <a:latin typeface="Times New Roman" pitchFamily="18" charset="0"/>
                <a:ea typeface="微軟正黑體" pitchFamily="34" charset="-120"/>
                <a:cs typeface="Times New Roman" pitchFamily="18" charset="0"/>
              </a:rPr>
              <a:t>0.5mm</a:t>
            </a:r>
            <a:r>
              <a:rPr lang="zh-TW" altLang="zh-TW" sz="2400" dirty="0">
                <a:latin typeface="Times New Roman" pitchFamily="18" charset="0"/>
                <a:ea typeface="微軟正黑體" pitchFamily="34" charset="-120"/>
                <a:cs typeface="Times New Roman" pitchFamily="18" charset="0"/>
              </a:rPr>
              <a:t>〜</a:t>
            </a:r>
            <a:r>
              <a:rPr lang="en-US" altLang="zh-TW" sz="2400" dirty="0">
                <a:latin typeface="Times New Roman" pitchFamily="18" charset="0"/>
                <a:ea typeface="微軟正黑體" pitchFamily="34" charset="-120"/>
                <a:cs typeface="Times New Roman" pitchFamily="18" charset="0"/>
              </a:rPr>
              <a:t>0.7mm</a:t>
            </a:r>
            <a:r>
              <a:rPr lang="zh-TW" altLang="zh-TW" sz="2400" dirty="0">
                <a:latin typeface="標楷體" pitchFamily="65" charset="-120"/>
                <a:ea typeface="標楷體" pitchFamily="65" charset="-120"/>
              </a:rPr>
              <a:t>之筆尖</a:t>
            </a:r>
            <a:r>
              <a:rPr lang="zh-TW" altLang="en-US" sz="2400" dirty="0">
                <a:latin typeface="標楷體" pitchFamily="65" charset="-120"/>
                <a:ea typeface="標楷體" pitchFamily="65" charset="-120"/>
              </a:rPr>
              <a:t>，且不得使用鉛筆）；書寫內容超出答案卷格線外框。</a:t>
            </a: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以下情形違反考場規則，將不予計分：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於答案紙上洩漏私人身分；污損答案卷；或於答案卷上作任何標記。</a:t>
            </a:r>
            <a:endParaRPr lang="en-US" altLang="zh-TW" sz="2400" dirty="0">
              <a:latin typeface="標楷體" pitchFamily="65" charset="-120"/>
              <a:ea typeface="標楷體" pitchFamily="65" charset="-120"/>
            </a:endParaRPr>
          </a:p>
          <a:p>
            <a:pPr marL="866775" lvl="1" indent="-565150" defTabSz="1511300" eaLnBrk="1" hangingPunct="1">
              <a:lnSpc>
                <a:spcPct val="95000"/>
              </a:lnSpc>
              <a:buClr>
                <a:srgbClr val="000000"/>
              </a:buClr>
              <a:buFont typeface="Wingdings" pitchFamily="2" charset="2"/>
              <a:buChar char="u"/>
            </a:pPr>
            <a:r>
              <a:rPr lang="zh-TW" altLang="en-US" sz="2400" dirty="0">
                <a:latin typeface="標楷體" pitchFamily="65" charset="-120"/>
                <a:ea typeface="標楷體" pitchFamily="65" charset="-120"/>
              </a:rPr>
              <a:t>另針對使用詩歌體、完全離題、只抄寫題目或說明及空白卷等考生，因無法判斷其寫作能力，給予其零級分。</a:t>
            </a:r>
          </a:p>
          <a:p>
            <a:pPr marL="866775" lvl="1" indent="-565150" defTabSz="1511300" eaLnBrk="1" hangingPunct="1">
              <a:lnSpc>
                <a:spcPct val="95000"/>
              </a:lnSpc>
              <a:buFont typeface="Wingdings" pitchFamily="2" charset="2"/>
              <a:buChar char="u"/>
            </a:pPr>
            <a:endParaRPr lang="zh-TW" altLang="en-US" sz="2400" dirty="0">
              <a:latin typeface="微軟正黑體" pitchFamily="34" charset="-120"/>
              <a:ea typeface="微軟正黑體" pitchFamily="34" charset="-12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575050" y="558800"/>
            <a:ext cx="5392738" cy="1155700"/>
          </a:xfrm>
          <a:prstGeom prst="rect">
            <a:avLst/>
          </a:prstGeom>
          <a:effectLst>
            <a:outerShdw blurRad="50800" dist="38100" dir="2700000" algn="tl" rotWithShape="0">
              <a:prstClr val="black">
                <a:alpha val="40000"/>
              </a:prstClr>
            </a:outerShdw>
          </a:effectLst>
        </p:spPr>
        <p:txBody>
          <a:bodyPr>
            <a:normAutofit/>
          </a:bodyPr>
          <a:lstStyle/>
          <a:p>
            <a:pPr algn="ctr" eaLnBrk="1" hangingPunct="1">
              <a:buFont typeface="Arial" pitchFamily="34" charset="0"/>
              <a:buNone/>
              <a:defRPr/>
            </a:pPr>
            <a:r>
              <a:rPr kumimoji="0" lang="zh-TW" altLang="en-US" sz="4800" dirty="0">
                <a:solidFill>
                  <a:srgbClr val="FF0000"/>
                </a:solidFill>
                <a:latin typeface="標楷體" pitchFamily="65" charset="-120"/>
                <a:ea typeface="標楷體" pitchFamily="65" charset="-120"/>
              </a:rPr>
              <a:t>桃園市學費補助</a:t>
            </a:r>
          </a:p>
        </p:txBody>
      </p:sp>
      <p:pic>
        <p:nvPicPr>
          <p:cNvPr id="19459" name="Picture 4" descr="Capture_2016_02_29_12_23_43_781"/>
          <p:cNvPicPr>
            <a:picLocks noChangeAspect="1" noChangeArrowheads="1"/>
          </p:cNvPicPr>
          <p:nvPr/>
        </p:nvPicPr>
        <p:blipFill>
          <a:blip r:embed="rId3"/>
          <a:srcRect/>
          <a:stretch>
            <a:fillRect/>
          </a:stretch>
        </p:blipFill>
        <p:spPr bwMode="auto">
          <a:xfrm>
            <a:off x="1199456" y="1499280"/>
            <a:ext cx="10369152" cy="5145076"/>
          </a:xfrm>
          <a:prstGeom prst="rect">
            <a:avLst/>
          </a:prstGeom>
          <a:noFill/>
          <a:ln w="9525">
            <a:noFill/>
            <a:miter lim="800000"/>
            <a:headEnd/>
            <a:tailEnd/>
          </a:ln>
        </p:spPr>
      </p:pic>
      <p:sp>
        <p:nvSpPr>
          <p:cNvPr id="2" name="矩形 1"/>
          <p:cNvSpPr/>
          <p:nvPr/>
        </p:nvSpPr>
        <p:spPr bwMode="auto">
          <a:xfrm>
            <a:off x="4223792" y="6155146"/>
            <a:ext cx="792088" cy="288032"/>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1" hangingPunct="1"/>
            <a:endParaRPr lang="zh-TW" altLang="en-US">
              <a:solidFill>
                <a:schemeClr val="tx1"/>
              </a:solidFill>
              <a:latin typeface="Calibri" pitchFamily="34" charset="0"/>
              <a:ea typeface="新細明體" pitchFamily="18" charset="-120"/>
            </a:endParaRPr>
          </a:p>
        </p:txBody>
      </p:sp>
      <p:sp>
        <p:nvSpPr>
          <p:cNvPr id="5" name="文字方塊 4"/>
          <p:cNvSpPr txBox="1"/>
          <p:nvPr/>
        </p:nvSpPr>
        <p:spPr>
          <a:xfrm>
            <a:off x="4140061" y="6068329"/>
            <a:ext cx="959550" cy="461665"/>
          </a:xfrm>
          <a:prstGeom prst="rect">
            <a:avLst/>
          </a:prstGeom>
          <a:noFill/>
        </p:spPr>
        <p:txBody>
          <a:bodyPr wrap="square" rtlCol="0">
            <a:spAutoFit/>
          </a:bodyPr>
          <a:lstStyle/>
          <a:p>
            <a:r>
              <a:rPr lang="en-US" altLang="zh-TW" sz="2400" b="1" dirty="0">
                <a:latin typeface="標楷體" panose="03000509000000000000" pitchFamily="65" charset="-120"/>
                <a:ea typeface="標楷體" panose="03000509000000000000" pitchFamily="65" charset="-120"/>
              </a:rPr>
              <a:t>6,623</a:t>
            </a:r>
            <a:endParaRPr lang="zh-TW" altLang="en-US" sz="2400" b="1" dirty="0">
              <a:latin typeface="標楷體" panose="03000509000000000000" pitchFamily="65" charset="-120"/>
              <a:ea typeface="標楷體" panose="03000509000000000000"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內容版面配置區 4" descr="105030114A.jpg"/>
          <p:cNvPicPr>
            <a:picLocks noChangeAspect="1"/>
          </p:cNvPicPr>
          <p:nvPr/>
        </p:nvPicPr>
        <p:blipFill>
          <a:blip r:embed="rId2"/>
          <a:srcRect/>
          <a:stretch>
            <a:fillRect/>
          </a:stretch>
        </p:blipFill>
        <p:spPr bwMode="auto">
          <a:xfrm>
            <a:off x="2535238" y="404814"/>
            <a:ext cx="8457306" cy="6374350"/>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墨水不足</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內容版面配置區 4" descr="96260436301-6.JPG"/>
          <p:cNvPicPr>
            <a:picLocks noChangeAspect="1"/>
          </p:cNvPicPr>
          <p:nvPr/>
        </p:nvPicPr>
        <p:blipFill>
          <a:blip r:embed="rId2"/>
          <a:srcRect/>
          <a:stretch>
            <a:fillRect/>
          </a:stretch>
        </p:blipFill>
        <p:spPr bwMode="auto">
          <a:xfrm>
            <a:off x="2566989" y="361949"/>
            <a:ext cx="8353547" cy="6364687"/>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字體太小</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詩歌體</a:t>
            </a:r>
          </a:p>
        </p:txBody>
      </p:sp>
      <p:pic>
        <p:nvPicPr>
          <p:cNvPr id="120835" name="內容版面配置區 4" descr="105073710A.jpg"/>
          <p:cNvPicPr>
            <a:picLocks noGrp="1" noChangeAspect="1" noChangeArrowheads="1"/>
          </p:cNvPicPr>
          <p:nvPr>
            <p:ph idx="4294967295"/>
          </p:nvPr>
        </p:nvPicPr>
        <p:blipFill>
          <a:blip r:embed="rId2"/>
          <a:srcRect/>
          <a:stretch>
            <a:fillRect/>
          </a:stretch>
        </p:blipFill>
        <p:spPr>
          <a:xfrm>
            <a:off x="2711624" y="493714"/>
            <a:ext cx="8195938" cy="6217436"/>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編號版面配置區 5">
            <a:extLst>
              <a:ext uri="{FF2B5EF4-FFF2-40B4-BE49-F238E27FC236}">
                <a16:creationId xmlns:a16="http://schemas.microsoft.com/office/drawing/2014/main" id="{68E2C345-2AEB-4330-905E-6769A8F8C200}"/>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C6C45BBB-BD2A-4FC7-9B95-0E640AC89EC1}" type="slidenum">
              <a:rPr kumimoji="0" lang="zh-TW" altLang="en-US" sz="1200">
                <a:solidFill>
                  <a:srgbClr val="898989"/>
                </a:solidFill>
                <a:ea typeface="微軟正黑體" panose="020B0604030504040204" pitchFamily="34" charset="-120"/>
              </a:rPr>
              <a:pPr algn="r" eaLnBrk="1" hangingPunct="1">
                <a:spcBef>
                  <a:spcPct val="0"/>
                </a:spcBef>
                <a:buFontTx/>
                <a:buNone/>
              </a:pPr>
              <a:t>84</a:t>
            </a:fld>
            <a:endParaRPr kumimoji="0" lang="zh-TW" altLang="en-US" sz="1200">
              <a:solidFill>
                <a:srgbClr val="898989"/>
              </a:solidFill>
              <a:ea typeface="微軟正黑體" panose="020B0604030504040204" pitchFamily="34" charset="-120"/>
            </a:endParaRPr>
          </a:p>
        </p:txBody>
      </p:sp>
      <p:grpSp>
        <p:nvGrpSpPr>
          <p:cNvPr id="16387" name="群組 17417">
            <a:extLst>
              <a:ext uri="{FF2B5EF4-FFF2-40B4-BE49-F238E27FC236}">
                <a16:creationId xmlns:a16="http://schemas.microsoft.com/office/drawing/2014/main" id="{F19E79B6-3F09-4D41-B613-9D8E1CBB422E}"/>
              </a:ext>
            </a:extLst>
          </p:cNvPr>
          <p:cNvGrpSpPr>
            <a:grpSpLocks/>
          </p:cNvGrpSpPr>
          <p:nvPr/>
        </p:nvGrpSpPr>
        <p:grpSpPr bwMode="auto">
          <a:xfrm>
            <a:off x="991691" y="310019"/>
            <a:ext cx="10621367" cy="6143018"/>
            <a:chOff x="148487" y="2143587"/>
            <a:chExt cx="8766353" cy="4479798"/>
          </a:xfrm>
        </p:grpSpPr>
        <p:sp>
          <p:nvSpPr>
            <p:cNvPr id="3" name="圓角矩形 2">
              <a:extLst>
                <a:ext uri="{FF2B5EF4-FFF2-40B4-BE49-F238E27FC236}">
                  <a16:creationId xmlns:a16="http://schemas.microsoft.com/office/drawing/2014/main" id="{33BC7B7A-FCC6-4F23-9E43-86546AF7CE6D}"/>
                </a:ext>
              </a:extLst>
            </p:cNvPr>
            <p:cNvSpPr/>
            <p:nvPr/>
          </p:nvSpPr>
          <p:spPr>
            <a:xfrm>
              <a:off x="2125311" y="2143587"/>
              <a:ext cx="5088750"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3800" b="1" dirty="0">
                  <a:latin typeface="標楷體" panose="03000509000000000000" pitchFamily="65" charset="-120"/>
                  <a:ea typeface="標楷體" panose="03000509000000000000" pitchFamily="65" charset="-120"/>
                </a:rPr>
                <a:t>113</a:t>
              </a:r>
              <a:r>
                <a:rPr kumimoji="0" lang="zh-TW" altLang="en-US" sz="3800" b="1" dirty="0">
                  <a:latin typeface="標楷體" panose="03000509000000000000" pitchFamily="65" charset="-120"/>
                  <a:ea typeface="標楷體" panose="03000509000000000000" pitchFamily="65" charset="-120"/>
                </a:rPr>
                <a:t>學年度入學方式示意圖</a:t>
              </a:r>
              <a:endParaRPr kumimoji="0" lang="zh-TW" altLang="en-US" sz="3800" b="1" dirty="0">
                <a:latin typeface="Verdana" panose="020B0604030504040204" pitchFamily="34" charset="0"/>
                <a:ea typeface="微軟正黑體" panose="020B0604030504040204" pitchFamily="34" charset="-120"/>
              </a:endParaRPr>
            </a:p>
          </p:txBody>
        </p:sp>
        <p:grpSp>
          <p:nvGrpSpPr>
            <p:cNvPr id="16392" name="群組 17416">
              <a:extLst>
                <a:ext uri="{FF2B5EF4-FFF2-40B4-BE49-F238E27FC236}">
                  <a16:creationId xmlns:a16="http://schemas.microsoft.com/office/drawing/2014/main" id="{F30B6DC8-C09F-4FFE-8ECC-0361849105C1}"/>
                </a:ext>
              </a:extLst>
            </p:cNvPr>
            <p:cNvGrpSpPr>
              <a:grpSpLocks/>
            </p:cNvGrpSpPr>
            <p:nvPr/>
          </p:nvGrpSpPr>
          <p:grpSpPr bwMode="auto">
            <a:xfrm>
              <a:off x="148487" y="2878969"/>
              <a:ext cx="8766353" cy="3744416"/>
              <a:chOff x="42754" y="2969568"/>
              <a:chExt cx="8766353" cy="3744416"/>
            </a:xfrm>
          </p:grpSpPr>
          <p:cxnSp>
            <p:nvCxnSpPr>
              <p:cNvPr id="26" name="直線單箭頭接點 25">
                <a:extLst>
                  <a:ext uri="{FF2B5EF4-FFF2-40B4-BE49-F238E27FC236}">
                    <a16:creationId xmlns:a16="http://schemas.microsoft.com/office/drawing/2014/main" id="{01552AE3-0D09-400C-BE67-895F4F7D3984}"/>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16394" name="群組 28">
                <a:extLst>
                  <a:ext uri="{FF2B5EF4-FFF2-40B4-BE49-F238E27FC236}">
                    <a16:creationId xmlns:a16="http://schemas.microsoft.com/office/drawing/2014/main" id="{7AE6ACF0-A4BE-4D57-88A6-4563A2FDDFE7}"/>
                  </a:ext>
                </a:extLst>
              </p:cNvPr>
              <p:cNvGrpSpPr>
                <a:grpSpLocks/>
              </p:cNvGrpSpPr>
              <p:nvPr/>
            </p:nvGrpSpPr>
            <p:grpSpPr bwMode="auto">
              <a:xfrm>
                <a:off x="42754" y="2969568"/>
                <a:ext cx="8766353" cy="3744416"/>
                <a:chOff x="179513" y="2996952"/>
                <a:chExt cx="8766353" cy="3744416"/>
              </a:xfrm>
            </p:grpSpPr>
            <p:sp>
              <p:nvSpPr>
                <p:cNvPr id="7" name="圓角矩形 6">
                  <a:extLst>
                    <a:ext uri="{FF2B5EF4-FFF2-40B4-BE49-F238E27FC236}">
                      <a16:creationId xmlns:a16="http://schemas.microsoft.com/office/drawing/2014/main" id="{3BAA199D-8D9A-43C7-98AE-E36BECD7F31F}"/>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28DD3551-B0E0-43A0-805F-F509AC15940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05995E45-DD91-435F-BC8A-2D106E5EC4E7}"/>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3BDCE4E3-B031-42BC-8683-9453529D22CC}"/>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B76C4E26-4AC0-4F16-9323-4CBC313A6A9F}"/>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4F6F05D4-AFA1-4509-AE67-10736A3C21E8}"/>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81399967-C15F-469F-92CD-1723D9047517}"/>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4135F38F-0B8E-49D5-A9AD-3F0C35F391CE}"/>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2BA8F9BC-33E9-42C2-8ABC-03595C52A4DB}"/>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AA79BDBA-2458-47B8-A450-F23578829275}"/>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B521E4FF-13C9-4379-A58A-AE534F205ED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585BE7F9-F7B9-4E95-86C4-6AF2E2A62961}"/>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FF5CF89E-928B-4B0A-86B9-516D79459F06}"/>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EE015A91-C2A6-47D0-8851-6777BEC309EC}"/>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D86845DE-A2F4-449B-9663-A16F779434EC}"/>
                    </a:ext>
                  </a:extLst>
                </p:cNvPr>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005E49CF-51DD-4D8C-BBF5-D5E20070E58A}"/>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16388" name="Line 25">
            <a:extLst>
              <a:ext uri="{FF2B5EF4-FFF2-40B4-BE49-F238E27FC236}">
                <a16:creationId xmlns:a16="http://schemas.microsoft.com/office/drawing/2014/main" id="{86F94AEC-6361-4780-89E0-1CAF9B156FCF}"/>
              </a:ext>
            </a:extLst>
          </p:cNvPr>
          <p:cNvSpPr>
            <a:spLocks noChangeShapeType="1"/>
          </p:cNvSpPr>
          <p:nvPr/>
        </p:nvSpPr>
        <p:spPr bwMode="auto">
          <a:xfrm flipV="1">
            <a:off x="3517941" y="2510168"/>
            <a:ext cx="7546611" cy="1119419"/>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16389" name="Line 26">
            <a:extLst>
              <a:ext uri="{FF2B5EF4-FFF2-40B4-BE49-F238E27FC236}">
                <a16:creationId xmlns:a16="http://schemas.microsoft.com/office/drawing/2014/main" id="{5D3E73D4-D600-47C7-8933-DC04B867ABA3}"/>
              </a:ext>
            </a:extLst>
          </p:cNvPr>
          <p:cNvSpPr>
            <a:spLocks noChangeShapeType="1"/>
          </p:cNvSpPr>
          <p:nvPr/>
        </p:nvSpPr>
        <p:spPr bwMode="auto">
          <a:xfrm>
            <a:off x="3386824" y="2619862"/>
            <a:ext cx="7813485" cy="1012935"/>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3809B631-3A01-4244-A6DD-179CED62FDD8}"/>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ustDataLst>
      <p:tags r:id="rId1"/>
    </p:custData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85</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ext uri="{D42A27DB-BD31-4B8C-83A1-F6EECF244321}">
                <p14:modId xmlns:p14="http://schemas.microsoft.com/office/powerpoint/2010/main" val="1180303527"/>
              </p:ext>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ext uri="{D42A27DB-BD31-4B8C-83A1-F6EECF244321}">
                <p14:modId xmlns:p14="http://schemas.microsoft.com/office/powerpoint/2010/main" val="3062224572"/>
              </p:ext>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113</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6" name="甜甜圈 5">
            <a:extLst>
              <a:ext uri="{FF2B5EF4-FFF2-40B4-BE49-F238E27FC236}">
                <a16:creationId xmlns:a16="http://schemas.microsoft.com/office/drawing/2014/main" id="{45CF5806-CBC4-4779-BF78-985506A89FBF}"/>
              </a:ext>
            </a:extLst>
          </p:cNvPr>
          <p:cNvSpPr/>
          <p:nvPr/>
        </p:nvSpPr>
        <p:spPr>
          <a:xfrm>
            <a:off x="3863752" y="2060848"/>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1940702" y="2984697"/>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2551422" y="3660705"/>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1377464" y="2466732"/>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88</a:t>
            </a:fld>
            <a:endParaRPr kumimoji="0" lang="en-US" altLang="zh-TW" sz="1200" dirty="0">
              <a:solidFill>
                <a:srgbClr val="0C3226"/>
              </a:solidFill>
            </a:endParaRPr>
          </a:p>
        </p:txBody>
      </p:sp>
      <p:pic>
        <p:nvPicPr>
          <p:cNvPr id="4" name="圖片 3">
            <a:extLst>
              <a:ext uri="{FF2B5EF4-FFF2-40B4-BE49-F238E27FC236}">
                <a16:creationId xmlns:a16="http://schemas.microsoft.com/office/drawing/2014/main" id="{704C629E-1E86-404A-837A-0AECB9B20B78}"/>
              </a:ext>
            </a:extLst>
          </p:cNvPr>
          <p:cNvPicPr>
            <a:picLocks noChangeAspect="1"/>
          </p:cNvPicPr>
          <p:nvPr/>
        </p:nvPicPr>
        <p:blipFill>
          <a:blip r:embed="rId5"/>
          <a:stretch>
            <a:fillRect/>
          </a:stretch>
        </p:blipFill>
        <p:spPr>
          <a:xfrm>
            <a:off x="5808822" y="1158259"/>
            <a:ext cx="5773578" cy="5508127"/>
          </a:xfrm>
          <a:prstGeom prst="rect">
            <a:avLst/>
          </a:prstGeom>
        </p:spPr>
      </p:pic>
    </p:spTree>
    <p:extLst>
      <p:ext uri="{BB962C8B-B14F-4D97-AF65-F5344CB8AC3E}">
        <p14:creationId xmlns:p14="http://schemas.microsoft.com/office/powerpoint/2010/main" val="26380248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782498444"/>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7896200" y="3171153"/>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(3/11~3/15)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(2/22~3/6)</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FF0000"/>
                </a:solidFill>
                <a:latin typeface="標楷體" panose="03000509000000000000" pitchFamily="65" charset="-120"/>
                <a:ea typeface="標楷體" panose="03000509000000000000" pitchFamily="65" charset="-120"/>
              </a:rPr>
              <a:t>(3/16)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(4/13</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(6/14)</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(3/09</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3/10)</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(5/18~5/19)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5/23</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5/24</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6/17</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(6/21</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(7/10)</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(7/11)</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r>
              <a:rPr lang="en-US" altLang="zh-TW" sz="2400" dirty="0">
                <a:solidFill>
                  <a:srgbClr val="3D25F6"/>
                </a:solidFill>
                <a:latin typeface="標楷體" pitchFamily="65" charset="-120"/>
                <a:ea typeface="標楷體" pitchFamily="65" charset="-120"/>
              </a:rPr>
              <a:t>(12/20</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21)</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(1/5-1/11)</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2/16</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0149" y="26001"/>
            <a:ext cx="10972800"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pic>
        <p:nvPicPr>
          <p:cNvPr id="5" name="圖片 4">
            <a:extLst>
              <a:ext uri="{FF2B5EF4-FFF2-40B4-BE49-F238E27FC236}">
                <a16:creationId xmlns:a16="http://schemas.microsoft.com/office/drawing/2014/main" id="{34CE1244-CB01-4C55-989E-55BEF4C6B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0" y="987426"/>
            <a:ext cx="12224659" cy="5860247"/>
          </a:xfrm>
          <a:prstGeom prst="rect">
            <a:avLst/>
          </a:prstGeom>
        </p:spPr>
      </p:pic>
    </p:spTree>
    <p:custDataLst>
      <p:tags r:id="rId1"/>
    </p:custDataLst>
    <p:extLst>
      <p:ext uri="{BB962C8B-B14F-4D97-AF65-F5344CB8AC3E}">
        <p14:creationId xmlns:p14="http://schemas.microsoft.com/office/powerpoint/2010/main" val="35322256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75160724"/>
              </p:ext>
            </p:extLst>
          </p:nvPr>
        </p:nvGraphicFramePr>
        <p:xfrm>
          <a:off x="191344" y="596736"/>
          <a:ext cx="11773308" cy="6159143"/>
        </p:xfrm>
        <a:graphic>
          <a:graphicData uri="http://schemas.openxmlformats.org/drawingml/2006/table">
            <a:tbl>
              <a:tblPr/>
              <a:tblGrid>
                <a:gridCol w="1909578">
                  <a:extLst>
                    <a:ext uri="{9D8B030D-6E8A-4147-A177-3AD203B41FA5}">
                      <a16:colId xmlns:a16="http://schemas.microsoft.com/office/drawing/2014/main" val="20000"/>
                    </a:ext>
                  </a:extLst>
                </a:gridCol>
                <a:gridCol w="789098">
                  <a:extLst>
                    <a:ext uri="{9D8B030D-6E8A-4147-A177-3AD203B41FA5}">
                      <a16:colId xmlns:a16="http://schemas.microsoft.com/office/drawing/2014/main" val="20001"/>
                    </a:ext>
                  </a:extLst>
                </a:gridCol>
                <a:gridCol w="907463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智慧物聯網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網紅行銷</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、治平應英</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職場英語</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、治平應日</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日文導覽</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、治平電機</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、治平時尚</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91344" y="1043814"/>
            <a:ext cx="2808312" cy="576262"/>
          </a:xfrm>
          <a:solidFill>
            <a:srgbClr val="FF0000"/>
          </a:solidFill>
          <a:extLs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defRPr/>
            </a:pPr>
            <a:r>
              <a:rPr lang="zh-TW" altLang="en-US" sz="2400" kern="1200" dirty="0">
                <a:ln w="19050">
                  <a:solidFill>
                    <a:schemeClr val="bg1"/>
                  </a:solidFill>
                </a:ln>
                <a:solidFill>
                  <a:srgbClr val="FF0000"/>
                </a:solidFill>
                <a:latin typeface="微軟正黑體" pitchFamily="34" charset="-120"/>
                <a:cs typeface="Tahoma" pitchFamily="34" charset="0"/>
              </a:rPr>
              <a:t>術科考試舉隅</a:t>
            </a:r>
            <a:r>
              <a:rPr lang="en-US" altLang="zh-TW" sz="2400" kern="1200" dirty="0">
                <a:ln w="19050">
                  <a:solidFill>
                    <a:schemeClr val="bg1"/>
                  </a:solidFill>
                </a:ln>
                <a:solidFill>
                  <a:srgbClr val="FF0000"/>
                </a:solidFill>
                <a:latin typeface="微軟正黑體" pitchFamily="34" charset="-120"/>
                <a:cs typeface="Tahoma" pitchFamily="34" charset="0"/>
              </a:rPr>
              <a:t>(</a:t>
            </a:r>
            <a:r>
              <a:rPr lang="zh-TW" altLang="en-US" sz="2400" kern="1200" dirty="0">
                <a:ln w="19050">
                  <a:solidFill>
                    <a:schemeClr val="bg1"/>
                  </a:solidFill>
                </a:ln>
                <a:solidFill>
                  <a:srgbClr val="FF0000"/>
                </a:solidFill>
                <a:latin typeface="微軟正黑體" pitchFamily="34" charset="-120"/>
                <a:cs typeface="Tahoma" pitchFamily="34" charset="0"/>
              </a:rPr>
              <a:t>一</a:t>
            </a:r>
            <a:r>
              <a:rPr lang="en-US" altLang="zh-TW" sz="2400" kern="1200" dirty="0">
                <a:ln w="19050">
                  <a:solidFill>
                    <a:schemeClr val="bg1"/>
                  </a:solidFill>
                </a:ln>
                <a:solidFill>
                  <a:srgbClr val="FF0000"/>
                </a:solidFill>
                <a:latin typeface="微軟正黑體" pitchFamily="34" charset="-120"/>
                <a:cs typeface="Tahoma" pitchFamily="34" charset="0"/>
              </a:rPr>
              <a:t>)</a:t>
            </a:r>
            <a:endParaRPr lang="zh-TW" altLang="en-US" sz="2400" kern="1200" dirty="0">
              <a:ln w="19050">
                <a:solidFill>
                  <a:schemeClr val="bg1"/>
                </a:solidFill>
              </a:ln>
              <a:solidFill>
                <a:srgbClr val="FF0000"/>
              </a:solidFill>
              <a:latin typeface="微軟正黑體" pitchFamily="34" charset="-120"/>
              <a:cs typeface="Tahoma"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538603565"/>
              </p:ext>
            </p:extLst>
          </p:nvPr>
        </p:nvGraphicFramePr>
        <p:xfrm>
          <a:off x="1271464" y="1773238"/>
          <a:ext cx="10081120" cy="4896118"/>
        </p:xfrm>
        <a:graphic>
          <a:graphicData uri="http://schemas.openxmlformats.org/drawingml/2006/table">
            <a:tbl>
              <a:tblPr/>
              <a:tblGrid>
                <a:gridCol w="2589608">
                  <a:extLst>
                    <a:ext uri="{9D8B030D-6E8A-4147-A177-3AD203B41FA5}">
                      <a16:colId xmlns:a16="http://schemas.microsoft.com/office/drawing/2014/main" val="20000"/>
                    </a:ext>
                  </a:extLst>
                </a:gridCol>
                <a:gridCol w="7491512">
                  <a:extLst>
                    <a:ext uri="{9D8B030D-6E8A-4147-A177-3AD203B41FA5}">
                      <a16:colId xmlns:a16="http://schemas.microsoft.com/office/drawing/2014/main" val="20001"/>
                    </a:ext>
                  </a:extLst>
                </a:gridCol>
              </a:tblGrid>
              <a:tr h="643735">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各校術科測驗舉隅</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機械能力測驗、空間概念三視圖及立體圖繪製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鉛筆素描、製圖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平面圖繪製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動力機械群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基本手工具使用與辨識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汽車修護基礎工具認識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汽車修護相關手工具使用、歐姆定律量測電路</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電機與電子群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樂高機器人組裝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簡易電路焊接製作</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碰碰車組裝與控制設計</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37248" name="標題 1"/>
          <p:cNvSpPr txBox="1">
            <a:spLocks/>
          </p:cNvSpPr>
          <p:nvPr/>
        </p:nvSpPr>
        <p:spPr bwMode="auto">
          <a:xfrm>
            <a:off x="2279651" y="476251"/>
            <a:ext cx="7993063" cy="576263"/>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12151023"/>
              </p:ext>
            </p:extLst>
          </p:nvPr>
        </p:nvGraphicFramePr>
        <p:xfrm>
          <a:off x="1631504" y="1196752"/>
          <a:ext cx="9361040" cy="5486400"/>
        </p:xfrm>
        <a:graphic>
          <a:graphicData uri="http://schemas.openxmlformats.org/drawingml/2006/table">
            <a:tbl>
              <a:tblPr/>
              <a:tblGrid>
                <a:gridCol w="2169764">
                  <a:extLst>
                    <a:ext uri="{9D8B030D-6E8A-4147-A177-3AD203B41FA5}">
                      <a16:colId xmlns:a16="http://schemas.microsoft.com/office/drawing/2014/main" val="20000"/>
                    </a:ext>
                  </a:extLst>
                </a:gridCol>
                <a:gridCol w="7191276">
                  <a:extLst>
                    <a:ext uri="{9D8B030D-6E8A-4147-A177-3AD203B41FA5}">
                      <a16:colId xmlns:a16="http://schemas.microsoft.com/office/drawing/2014/main" val="20001"/>
                    </a:ext>
                  </a:extLst>
                </a:gridCol>
              </a:tblGrid>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土木與建築群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設計圖草圖繪製、立體模型製作、設計理念說明</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模型製作與測量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商業與管理群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商業理財規劃實作、商品創意行銷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邏輯推理測驗、中英文輸入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個人理財規劃、商品創意行銷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外語群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文章朗讀、生活英語口語問答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英文口試</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口語表達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設計群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素描、插畫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素描、立體造型</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設計繪畫術科測驗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農業群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農藝作物識別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園藝作物與資材識別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經濟動物與寵物種類識別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138282" name="標題 1"/>
          <p:cNvSpPr txBox="1">
            <a:spLocks/>
          </p:cNvSpPr>
          <p:nvPr/>
        </p:nvSpPr>
        <p:spPr bwMode="auto">
          <a:xfrm>
            <a:off x="2771595" y="569480"/>
            <a:ext cx="7467600" cy="504825"/>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6" name="標題 1"/>
          <p:cNvSpPr txBox="1">
            <a:spLocks/>
          </p:cNvSpPr>
          <p:nvPr/>
        </p:nvSpPr>
        <p:spPr>
          <a:xfrm>
            <a:off x="119336" y="594699"/>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二</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125900329"/>
              </p:ext>
            </p:extLst>
          </p:nvPr>
        </p:nvGraphicFramePr>
        <p:xfrm>
          <a:off x="983432" y="1844824"/>
          <a:ext cx="10081120" cy="4693920"/>
        </p:xfrm>
        <a:graphic>
          <a:graphicData uri="http://schemas.openxmlformats.org/drawingml/2006/table">
            <a:tbl>
              <a:tblPr/>
              <a:tblGrid>
                <a:gridCol w="1945030">
                  <a:extLst>
                    <a:ext uri="{9D8B030D-6E8A-4147-A177-3AD203B41FA5}">
                      <a16:colId xmlns:a16="http://schemas.microsoft.com/office/drawing/2014/main" val="20000"/>
                    </a:ext>
                  </a:extLst>
                </a:gridCol>
                <a:gridCol w="8136090">
                  <a:extLst>
                    <a:ext uri="{9D8B030D-6E8A-4147-A177-3AD203B41FA5}">
                      <a16:colId xmlns:a16="http://schemas.microsoft.com/office/drawing/2014/main" val="20001"/>
                    </a:ext>
                  </a:extLst>
                </a:gridCol>
              </a:tblGrid>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家政群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創意繪圖（設計理念文字說明）、基礎設計手縫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眼部化粧設計圖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說故事、帶動唱</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餐旅群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由個人自選特殊才藝表現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廚藝刀工、創意盤飾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麵包包餡技巧、辨識基本食材及調味料</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97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藝術群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自選才藝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0966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任選器樂</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國樂、西樂擇一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自選曲一首、任選肢體</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拳擊、舞蹈擇一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創意表演、現場音感測驗、體能潛力測驗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才藝專長與口語表達</a:t>
                      </a:r>
                      <a:endPar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39292" name="標題 1"/>
          <p:cNvSpPr txBox="1">
            <a:spLocks/>
          </p:cNvSpPr>
          <p:nvPr/>
        </p:nvSpPr>
        <p:spPr bwMode="auto">
          <a:xfrm>
            <a:off x="2362200" y="683078"/>
            <a:ext cx="7467600" cy="504825"/>
          </a:xfrm>
          <a:prstGeom prst="rect">
            <a:avLst/>
          </a:prstGeom>
          <a:noFill/>
          <a:ln w="9525">
            <a:noFill/>
            <a:miter lim="800000"/>
            <a:headEnd/>
            <a:tailEnd/>
          </a:ln>
        </p:spPr>
        <p:txBody>
          <a:bodyPr anchor="b"/>
          <a:lstStyle/>
          <a:p>
            <a:pPr algn="ctr" eaLnBrk="1" hangingPunct="1">
              <a:lnSpc>
                <a:spcPct val="80000"/>
              </a:lnSpc>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11" name="標題 1"/>
          <p:cNvSpPr txBox="1">
            <a:spLocks/>
          </p:cNvSpPr>
          <p:nvPr/>
        </p:nvSpPr>
        <p:spPr>
          <a:xfrm>
            <a:off x="407368" y="1187903"/>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三</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transition spd="slow" advClick="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2A3B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，考英文閱讀與寫作</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高三下學期</a:t>
            </a:r>
            <a:r>
              <a:rPr kumimoji="0" lang="en-US" altLang="zh-TW" sz="3600" kern="0" dirty="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學費：每學期</a:t>
            </a:r>
            <a:r>
              <a:rPr kumimoji="0" lang="en-US" altLang="zh-TW" sz="3600" kern="0" dirty="0">
                <a:solidFill>
                  <a:srgbClr val="FF0000"/>
                </a:solidFill>
                <a:latin typeface="標楷體" panose="03000509000000000000" pitchFamily="65" charset="-120"/>
                <a:ea typeface="標楷體" panose="03000509000000000000" pitchFamily="65" charset="-120"/>
              </a:rPr>
              <a:t>45000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
        <p:nvSpPr>
          <p:cNvPr id="2" name="語音泡泡: 圓角矩形 1">
            <a:extLst>
              <a:ext uri="{FF2B5EF4-FFF2-40B4-BE49-F238E27FC236}">
                <a16:creationId xmlns:a16="http://schemas.microsoft.com/office/drawing/2014/main" id="{365E4945-9F1B-499B-86A8-5C71F6E2BC54}"/>
              </a:ext>
            </a:extLst>
          </p:cNvPr>
          <p:cNvSpPr/>
          <p:nvPr/>
        </p:nvSpPr>
        <p:spPr bwMode="auto">
          <a:xfrm>
            <a:off x="8976320" y="3429000"/>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31.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17148</TotalTime>
  <Words>9138</Words>
  <Application>Microsoft Office PowerPoint</Application>
  <PresentationFormat>寬螢幕</PresentationFormat>
  <Paragraphs>1433</Paragraphs>
  <Slides>140</Slides>
  <Notes>48</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140</vt:i4>
      </vt:variant>
    </vt:vector>
  </HeadingPairs>
  <TitlesOfParts>
    <vt:vector size="153" baseType="lpstr">
      <vt:lpstr>BiauKai</vt:lpstr>
      <vt:lpstr>文鼎中圓</vt:lpstr>
      <vt:lpstr>微軟正黑體</vt:lpstr>
      <vt:lpstr>標楷體</vt:lpstr>
      <vt:lpstr>Arial</vt:lpstr>
      <vt:lpstr>Calibri</vt:lpstr>
      <vt:lpstr>Candara</vt:lpstr>
      <vt:lpstr>Cataneo BT</vt:lpstr>
      <vt:lpstr>Times New Roman</vt:lpstr>
      <vt:lpstr>Verdana</vt:lpstr>
      <vt:lpstr>Wingdings</vt:lpstr>
      <vt:lpstr>Wingdings 2</vt:lpstr>
      <vt:lpstr>12年國教簡報</vt:lpstr>
      <vt:lpstr>PowerPoint 簡報</vt:lpstr>
      <vt:lpstr>          目次</vt:lpstr>
      <vt:lpstr>PowerPoint 簡報</vt:lpstr>
      <vt:lpstr>112學年度適性入學成果</vt:lpstr>
      <vt:lpstr>112學年度適性入學成果</vt:lpstr>
      <vt:lpstr>112學年度適性入學成果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性向測驗  攻其不備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高職與高中的進路比較分析</vt:lpstr>
      <vt:lpstr>桃連區機械群113學年度招生科別</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數學科非選擇題 評分說明</vt:lpstr>
      <vt:lpstr>數學非選擇題評量的能力</vt:lpstr>
      <vt:lpstr>評分規準</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PowerPoint 簡報</vt:lpstr>
      <vt:lpstr>PowerPoint 簡報</vt:lpstr>
      <vt:lpstr>PowerPoint 簡報</vt:lpstr>
      <vt:lpstr>寫作測驗評量的能力</vt:lpstr>
      <vt:lpstr>答案卷樣式</vt:lpstr>
      <vt:lpstr>寫作測驗作答注意事項</vt:lpstr>
      <vt:lpstr>PowerPoint 簡報</vt:lpstr>
      <vt:lpstr>PowerPoint 簡報</vt:lpstr>
      <vt:lpstr>PowerPoint 簡報</vt:lpstr>
      <vt:lpstr>桃連區主要入學管道</vt:lpstr>
      <vt:lpstr>PowerPoint 簡報</vt:lpstr>
      <vt:lpstr>113學年度桃連區適性入學管道</vt:lpstr>
      <vt:lpstr>桃園市完全免試入學管道</vt:lpstr>
      <vt:lpstr>資格、做法</vt:lpstr>
      <vt:lpstr>招生區域與學校</vt:lpstr>
      <vt:lpstr>PowerPoint 簡報</vt:lpstr>
      <vt:lpstr>PowerPoint 簡報</vt:lpstr>
      <vt:lpstr>桃連區113年重要日程表</vt:lpstr>
      <vt:lpstr>PowerPoint 簡報</vt:lpstr>
      <vt:lpstr>專業群科甄選(特色招生)</vt:lpstr>
      <vt:lpstr>PowerPoint 簡報</vt:lpstr>
      <vt:lpstr>術科考試舉隅(一)</vt:lpstr>
      <vt:lpstr>PowerPoint 簡報</vt:lpstr>
      <vt:lpstr>PowerPoint 簡報</vt:lpstr>
      <vt:lpstr>PowerPoint 簡報</vt:lpstr>
      <vt:lpstr>PowerPoint 簡報</vt:lpstr>
      <vt:lpstr>PowerPoint 簡報</vt:lpstr>
      <vt:lpstr>美國緬因中央中學</vt:lpstr>
      <vt:lpstr>加拿大薩省GSCS、卑詩省第73學區</vt:lpstr>
      <vt:lpstr>臺瑞雙聯學制</vt:lpstr>
      <vt:lpstr>桃連區免試入學</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113年桃連區免試入學-同分超額比序步驟</vt:lpstr>
      <vt:lpstr>PowerPoint 簡報</vt:lpstr>
      <vt:lpstr>五專入學時程</vt:lpstr>
      <vt:lpstr>五專優先免試與聯合免試比序 </vt:lpstr>
      <vt:lpstr>五專優先免試與聯合免試入學方式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User</cp:lastModifiedBy>
  <cp:revision>1372</cp:revision>
  <cp:lastPrinted>2019-10-04T10:15:06Z</cp:lastPrinted>
  <dcterms:created xsi:type="dcterms:W3CDTF">2012-05-12T02:14:41Z</dcterms:created>
  <dcterms:modified xsi:type="dcterms:W3CDTF">2023-11-07T09:50:21Z</dcterms:modified>
</cp:coreProperties>
</file>