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87" r:id="rId2"/>
    <p:sldId id="310" r:id="rId3"/>
    <p:sldId id="323" r:id="rId4"/>
    <p:sldId id="309" r:id="rId5"/>
    <p:sldId id="324" r:id="rId6"/>
    <p:sldId id="314" r:id="rId7"/>
    <p:sldId id="325" r:id="rId8"/>
    <p:sldId id="307" r:id="rId9"/>
    <p:sldId id="315" r:id="rId10"/>
    <p:sldId id="316" r:id="rId11"/>
    <p:sldId id="317" r:id="rId12"/>
    <p:sldId id="318" r:id="rId13"/>
    <p:sldId id="319" r:id="rId14"/>
    <p:sldId id="320" r:id="rId15"/>
    <p:sldId id="321" r:id="rId16"/>
    <p:sldId id="322" r:id="rId17"/>
    <p:sldId id="308"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5E9"/>
    <a:srgbClr val="7030A0"/>
    <a:srgbClr val="C55A11"/>
    <a:srgbClr val="F0893C"/>
    <a:srgbClr val="F3EFDC"/>
    <a:srgbClr val="EAF1DE"/>
    <a:srgbClr val="92D050"/>
    <a:srgbClr val="A5C0A4"/>
    <a:srgbClr val="94AC93"/>
    <a:srgbClr val="7848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3" autoAdjust="0"/>
    <p:restoredTop sz="94414" autoAdjust="0"/>
  </p:normalViewPr>
  <p:slideViewPr>
    <p:cSldViewPr snapToGrid="0" showGuides="1">
      <p:cViewPr varScale="1">
        <p:scale>
          <a:sx n="104" d="100"/>
          <a:sy n="104" d="100"/>
        </p:scale>
        <p:origin x="114" y="1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646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3068A-753F-47ED-95DE-D06E5578E574}" type="datetimeFigureOut">
              <a:rPr lang="zh-CN" altLang="en-US" smtClean="0"/>
              <a:pPr/>
              <a:t>2025/9/16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F164E-D685-493E-AF07-0CE742DE1FDD}" type="slidenum">
              <a:rPr lang="zh-CN" altLang="en-US" smtClean="0"/>
              <a:pPr/>
              <a:t>‹#›</a:t>
            </a:fld>
            <a:endParaRPr lang="zh-CN" altLang="en-US"/>
          </a:p>
        </p:txBody>
      </p:sp>
    </p:spTree>
    <p:extLst>
      <p:ext uri="{BB962C8B-B14F-4D97-AF65-F5344CB8AC3E}">
        <p14:creationId xmlns:p14="http://schemas.microsoft.com/office/powerpoint/2010/main" val="335753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1</a:t>
            </a:fld>
            <a:endParaRPr lang="zh-CN" altLang="en-US"/>
          </a:p>
        </p:txBody>
      </p:sp>
    </p:spTree>
    <p:extLst>
      <p:ext uri="{BB962C8B-B14F-4D97-AF65-F5344CB8AC3E}">
        <p14:creationId xmlns:p14="http://schemas.microsoft.com/office/powerpoint/2010/main" val="3879928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14</a:t>
            </a:fld>
            <a:endParaRPr lang="zh-CN" altLang="en-US"/>
          </a:p>
        </p:txBody>
      </p:sp>
    </p:spTree>
    <p:extLst>
      <p:ext uri="{BB962C8B-B14F-4D97-AF65-F5344CB8AC3E}">
        <p14:creationId xmlns:p14="http://schemas.microsoft.com/office/powerpoint/2010/main" val="1285063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15</a:t>
            </a:fld>
            <a:endParaRPr lang="zh-CN" altLang="en-US"/>
          </a:p>
        </p:txBody>
      </p:sp>
    </p:spTree>
    <p:extLst>
      <p:ext uri="{BB962C8B-B14F-4D97-AF65-F5344CB8AC3E}">
        <p14:creationId xmlns:p14="http://schemas.microsoft.com/office/powerpoint/2010/main" val="716427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16</a:t>
            </a:fld>
            <a:endParaRPr lang="zh-CN" altLang="en-US"/>
          </a:p>
        </p:txBody>
      </p:sp>
    </p:spTree>
    <p:extLst>
      <p:ext uri="{BB962C8B-B14F-4D97-AF65-F5344CB8AC3E}">
        <p14:creationId xmlns:p14="http://schemas.microsoft.com/office/powerpoint/2010/main" val="2156842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17</a:t>
            </a:fld>
            <a:endParaRPr lang="zh-CN" altLang="en-US"/>
          </a:p>
        </p:txBody>
      </p:sp>
    </p:spTree>
    <p:extLst>
      <p:ext uri="{BB962C8B-B14F-4D97-AF65-F5344CB8AC3E}">
        <p14:creationId xmlns:p14="http://schemas.microsoft.com/office/powerpoint/2010/main" val="4044141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2</a:t>
            </a:fld>
            <a:endParaRPr lang="zh-CN" altLang="en-US"/>
          </a:p>
        </p:txBody>
      </p:sp>
    </p:spTree>
    <p:extLst>
      <p:ext uri="{BB962C8B-B14F-4D97-AF65-F5344CB8AC3E}">
        <p14:creationId xmlns:p14="http://schemas.microsoft.com/office/powerpoint/2010/main" val="71642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6</a:t>
            </a:fld>
            <a:endParaRPr lang="zh-CN" altLang="en-US"/>
          </a:p>
        </p:txBody>
      </p:sp>
    </p:spTree>
    <p:extLst>
      <p:ext uri="{BB962C8B-B14F-4D97-AF65-F5344CB8AC3E}">
        <p14:creationId xmlns:p14="http://schemas.microsoft.com/office/powerpoint/2010/main" val="98802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7</a:t>
            </a:fld>
            <a:endParaRPr lang="zh-CN" altLang="en-US"/>
          </a:p>
        </p:txBody>
      </p:sp>
    </p:spTree>
    <p:extLst>
      <p:ext uri="{BB962C8B-B14F-4D97-AF65-F5344CB8AC3E}">
        <p14:creationId xmlns:p14="http://schemas.microsoft.com/office/powerpoint/2010/main" val="716427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9</a:t>
            </a:fld>
            <a:endParaRPr lang="zh-CN" altLang="en-US"/>
          </a:p>
        </p:txBody>
      </p:sp>
    </p:spTree>
    <p:extLst>
      <p:ext uri="{BB962C8B-B14F-4D97-AF65-F5344CB8AC3E}">
        <p14:creationId xmlns:p14="http://schemas.microsoft.com/office/powerpoint/2010/main" val="724816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10</a:t>
            </a:fld>
            <a:endParaRPr lang="zh-CN" altLang="en-US"/>
          </a:p>
        </p:txBody>
      </p:sp>
    </p:spTree>
    <p:extLst>
      <p:ext uri="{BB962C8B-B14F-4D97-AF65-F5344CB8AC3E}">
        <p14:creationId xmlns:p14="http://schemas.microsoft.com/office/powerpoint/2010/main" val="1432001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11</a:t>
            </a:fld>
            <a:endParaRPr lang="zh-CN" altLang="en-US"/>
          </a:p>
        </p:txBody>
      </p:sp>
    </p:spTree>
    <p:extLst>
      <p:ext uri="{BB962C8B-B14F-4D97-AF65-F5344CB8AC3E}">
        <p14:creationId xmlns:p14="http://schemas.microsoft.com/office/powerpoint/2010/main" val="716427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12</a:t>
            </a:fld>
            <a:endParaRPr lang="zh-CN" altLang="en-US"/>
          </a:p>
        </p:txBody>
      </p:sp>
    </p:spTree>
    <p:extLst>
      <p:ext uri="{BB962C8B-B14F-4D97-AF65-F5344CB8AC3E}">
        <p14:creationId xmlns:p14="http://schemas.microsoft.com/office/powerpoint/2010/main" val="3832214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13</a:t>
            </a:fld>
            <a:endParaRPr lang="zh-CN" altLang="en-US"/>
          </a:p>
        </p:txBody>
      </p:sp>
    </p:spTree>
    <p:extLst>
      <p:ext uri="{BB962C8B-B14F-4D97-AF65-F5344CB8AC3E}">
        <p14:creationId xmlns:p14="http://schemas.microsoft.com/office/powerpoint/2010/main" val="3680634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cxnSp>
        <p:nvCxnSpPr>
          <p:cNvPr id="15" name="直接连接符 14"/>
          <p:cNvCxnSpPr/>
          <p:nvPr userDrawn="1"/>
        </p:nvCxnSpPr>
        <p:spPr>
          <a:xfrm>
            <a:off x="0" y="761332"/>
            <a:ext cx="12192000" cy="0"/>
          </a:xfrm>
          <a:prstGeom prst="line">
            <a:avLst/>
          </a:prstGeom>
          <a:ln>
            <a:solidFill>
              <a:srgbClr val="9F7D62"/>
            </a:solidFill>
          </a:ln>
        </p:spPr>
        <p:style>
          <a:lnRef idx="1">
            <a:schemeClr val="accent1"/>
          </a:lnRef>
          <a:fillRef idx="0">
            <a:schemeClr val="accent1"/>
          </a:fillRef>
          <a:effectRef idx="0">
            <a:schemeClr val="accent1"/>
          </a:effectRef>
          <a:fontRef idx="minor">
            <a:schemeClr val="tx1"/>
          </a:fontRef>
        </p:style>
      </p:cxnSp>
      <p:sp>
        <p:nvSpPr>
          <p:cNvPr id="16" name="椭圆 15"/>
          <p:cNvSpPr/>
          <p:nvPr userDrawn="1"/>
        </p:nvSpPr>
        <p:spPr>
          <a:xfrm>
            <a:off x="5933321" y="633664"/>
            <a:ext cx="258010" cy="258010"/>
          </a:xfrm>
          <a:prstGeom prst="ellipse">
            <a:avLst/>
          </a:prstGeom>
          <a:solidFill>
            <a:srgbClr val="86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a:off x="6307136" y="667419"/>
            <a:ext cx="190500" cy="190500"/>
          </a:xfrm>
          <a:prstGeom prst="ellipse">
            <a:avLst/>
          </a:prstGeom>
          <a:solidFill>
            <a:srgbClr val="86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nvSpPr>
        <p:spPr>
          <a:xfrm>
            <a:off x="5627017" y="667419"/>
            <a:ext cx="190500" cy="190500"/>
          </a:xfrm>
          <a:prstGeom prst="ellipse">
            <a:avLst/>
          </a:prstGeom>
          <a:solidFill>
            <a:srgbClr val="86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12940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2025/9/16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168905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2025/9/16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3063097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pPr/>
              <a:t>2025/9/16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pPr/>
              <a:t>‹#›</a:t>
            </a:fld>
            <a:endParaRPr lang="zh-CN" altLang="en-US"/>
          </a:p>
        </p:txBody>
      </p:sp>
    </p:spTree>
    <p:extLst>
      <p:ext uri="{BB962C8B-B14F-4D97-AF65-F5344CB8AC3E}">
        <p14:creationId xmlns:p14="http://schemas.microsoft.com/office/powerpoint/2010/main" val="684212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96847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098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2025/9/16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251431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2025/9/16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2353642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2025/9/16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36715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2025/9/16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4252690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2025/9/16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402704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2025/9/16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801770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70649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8.gi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8.gi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8.gi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8.gif"/><Relationship Id="rId5" Type="http://schemas.openxmlformats.org/officeDocument/2006/relationships/image" Target="../media/image16.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8.gif"/><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8.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gif"/><Relationship Id="rId5" Type="http://schemas.openxmlformats.org/officeDocument/2006/relationships/image" Target="../media/image9.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8.gif"/><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 y="42204"/>
            <a:ext cx="15450095" cy="633453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042" y="3732325"/>
            <a:ext cx="1221693" cy="195324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18" y="379335"/>
            <a:ext cx="2584188" cy="6478665"/>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6" y="2919516"/>
            <a:ext cx="12192000" cy="3980688"/>
          </a:xfrm>
          <a:prstGeom prst="rect">
            <a:avLst/>
          </a:prstGeom>
        </p:spPr>
      </p:pic>
      <p:sp>
        <p:nvSpPr>
          <p:cNvPr id="12" name="文本框 11"/>
          <p:cNvSpPr txBox="1"/>
          <p:nvPr/>
        </p:nvSpPr>
        <p:spPr>
          <a:xfrm>
            <a:off x="2899305" y="1514190"/>
            <a:ext cx="6266459" cy="1015663"/>
          </a:xfrm>
          <a:prstGeom prst="rect">
            <a:avLst/>
          </a:prstGeom>
          <a:noFill/>
        </p:spPr>
        <p:txBody>
          <a:bodyPr wrap="none" rtlCol="0">
            <a:spAutoFit/>
          </a:bodyPr>
          <a:lstStyle/>
          <a:p>
            <a:r>
              <a:rPr lang="en-US" altLang="zh-TW" sz="6000" b="1" dirty="0">
                <a:solidFill>
                  <a:srgbClr val="865B3E"/>
                </a:solidFill>
                <a:latin typeface="微软雅黑" panose="020B0503020204020204" pitchFamily="34" charset="-122"/>
                <a:ea typeface="微软雅黑" panose="020B0503020204020204" pitchFamily="34" charset="-122"/>
              </a:rPr>
              <a:t>114-1</a:t>
            </a:r>
            <a:r>
              <a:rPr lang="zh-TW" altLang="en-US" sz="6000" b="1" dirty="0">
                <a:solidFill>
                  <a:srgbClr val="865B3E"/>
                </a:solidFill>
                <a:latin typeface="微软雅黑" panose="020B0503020204020204" pitchFamily="34" charset="-122"/>
                <a:ea typeface="微软雅黑" panose="020B0503020204020204" pitchFamily="34" charset="-122"/>
              </a:rPr>
              <a:t>親職教育日</a:t>
            </a:r>
            <a:endParaRPr lang="zh-CN" altLang="en-US" sz="6000" b="1" dirty="0">
              <a:solidFill>
                <a:srgbClr val="865B3E"/>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812347" y="348480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043259" y="346904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sp>
        <p:nvSpPr>
          <p:cNvPr id="16" name="文本框 11"/>
          <p:cNvSpPr txBox="1"/>
          <p:nvPr/>
        </p:nvSpPr>
        <p:spPr>
          <a:xfrm>
            <a:off x="3961182" y="2976973"/>
            <a:ext cx="4031873" cy="1015663"/>
          </a:xfrm>
          <a:prstGeom prst="rect">
            <a:avLst/>
          </a:prstGeom>
          <a:noFill/>
        </p:spPr>
        <p:txBody>
          <a:bodyPr wrap="none" rtlCol="0">
            <a:spAutoFit/>
          </a:bodyPr>
          <a:lstStyle/>
          <a:p>
            <a:r>
              <a:rPr lang="zh-TW" altLang="en-US" sz="6000" b="1" dirty="0">
                <a:solidFill>
                  <a:srgbClr val="0070C0"/>
                </a:solidFill>
                <a:latin typeface="微软雅黑" panose="020B0503020204020204" pitchFamily="34" charset="-122"/>
                <a:ea typeface="微软雅黑" panose="020B0503020204020204" pitchFamily="34" charset="-122"/>
              </a:rPr>
              <a:t>教務處報告</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sp>
        <p:nvSpPr>
          <p:cNvPr id="17" name="文本框 11"/>
          <p:cNvSpPr txBox="1"/>
          <p:nvPr/>
        </p:nvSpPr>
        <p:spPr>
          <a:xfrm>
            <a:off x="4956244" y="4758418"/>
            <a:ext cx="1938351" cy="523220"/>
          </a:xfrm>
          <a:prstGeom prst="rect">
            <a:avLst/>
          </a:prstGeom>
          <a:noFill/>
        </p:spPr>
        <p:txBody>
          <a:bodyPr wrap="none" rtlCol="0">
            <a:spAutoFit/>
          </a:bodyPr>
          <a:lstStyle/>
          <a:p>
            <a:r>
              <a:rPr lang="en-US" altLang="zh-TW" sz="2800" b="1" dirty="0">
                <a:latin typeface="微软雅黑" panose="020B0503020204020204" pitchFamily="34" charset="-122"/>
                <a:ea typeface="微软雅黑" panose="020B0503020204020204" pitchFamily="34" charset="-122"/>
              </a:rPr>
              <a:t>114.09.19</a:t>
            </a:r>
            <a:endParaRPr lang="zh-CN" altLang="en-US" sz="2800" b="1" dirty="0">
              <a:latin typeface="微软雅黑" panose="020B0503020204020204" pitchFamily="34" charset="-122"/>
              <a:ea typeface="微软雅黑" panose="020B0503020204020204" pitchFamily="34" charset="-122"/>
            </a:endParaRPr>
          </a:p>
        </p:txBody>
      </p:sp>
      <p:pic>
        <p:nvPicPr>
          <p:cNvPr id="3" name="圖片 2">
            <a:extLst>
              <a:ext uri="{FF2B5EF4-FFF2-40B4-BE49-F238E27FC236}">
                <a16:creationId xmlns:a16="http://schemas.microsoft.com/office/drawing/2014/main" id="{826ED872-B169-4896-BFDF-D6D14E2E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extLst>
      <p:ext uri="{BB962C8B-B14F-4D97-AF65-F5344CB8AC3E}">
        <p14:creationId xmlns:p14="http://schemas.microsoft.com/office/powerpoint/2010/main" val="622468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par>
                          <p:cTn id="15" fill="hold">
                            <p:stCondLst>
                              <p:cond delay="1500"/>
                            </p:stCondLst>
                            <p:childTnLst>
                              <p:par>
                                <p:cTn id="16" presetID="23" presetClass="entr" presetSubtype="16"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childTnLst>
                          </p:cTn>
                        </p:par>
                        <p:par>
                          <p:cTn id="20" fill="hold">
                            <p:stCondLst>
                              <p:cond delay="2450"/>
                            </p:stCondLst>
                            <p:childTnLst>
                              <p:par>
                                <p:cTn id="21" presetID="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295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3450"/>
                            </p:stCondLst>
                            <p:childTnLst>
                              <p:par>
                                <p:cTn id="31" presetID="23" presetClass="entr" presetSubtype="16" fill="hold" grpId="0" nodeType="after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childTnLst>
                          </p:cTn>
                        </p:par>
                        <p:par>
                          <p:cTn id="35" fill="hold">
                            <p:stCondLst>
                              <p:cond delay="4150"/>
                            </p:stCondLst>
                            <p:childTnLst>
                              <p:par>
                                <p:cTn id="36" presetID="23" presetClass="entr" presetSubtype="16" fill="hold" grpId="0" nodeType="afterEffect">
                                  <p:stCondLst>
                                    <p:cond delay="0"/>
                                  </p:stCondLst>
                                  <p:iterate type="lt">
                                    <p:tmPct val="10000"/>
                                  </p:iterate>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 y="42204"/>
            <a:ext cx="15450095" cy="633453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042" y="3732325"/>
            <a:ext cx="1221693" cy="195324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18" y="379335"/>
            <a:ext cx="2584188" cy="6478665"/>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6" y="2919516"/>
            <a:ext cx="12192000" cy="3980688"/>
          </a:xfrm>
          <a:prstGeom prst="rect">
            <a:avLst/>
          </a:prstGeom>
        </p:spPr>
      </p:pic>
      <p:sp>
        <p:nvSpPr>
          <p:cNvPr id="12" name="文本框 11"/>
          <p:cNvSpPr txBox="1"/>
          <p:nvPr/>
        </p:nvSpPr>
        <p:spPr>
          <a:xfrm>
            <a:off x="2899305" y="1514190"/>
            <a:ext cx="6266459" cy="1015663"/>
          </a:xfrm>
          <a:prstGeom prst="rect">
            <a:avLst/>
          </a:prstGeom>
          <a:noFill/>
        </p:spPr>
        <p:txBody>
          <a:bodyPr wrap="none" rtlCol="0">
            <a:spAutoFit/>
          </a:bodyPr>
          <a:lstStyle/>
          <a:p>
            <a:r>
              <a:rPr lang="en-US" altLang="zh-TW" sz="6000" b="1" dirty="0">
                <a:solidFill>
                  <a:srgbClr val="865B3E"/>
                </a:solidFill>
                <a:latin typeface="微软雅黑" panose="020B0503020204020204" pitchFamily="34" charset="-122"/>
                <a:ea typeface="微软雅黑" panose="020B0503020204020204" pitchFamily="34" charset="-122"/>
              </a:rPr>
              <a:t>114-1</a:t>
            </a:r>
            <a:r>
              <a:rPr lang="zh-TW" altLang="en-US" sz="6000" b="1" dirty="0">
                <a:solidFill>
                  <a:srgbClr val="865B3E"/>
                </a:solidFill>
                <a:latin typeface="微软雅黑" panose="020B0503020204020204" pitchFamily="34" charset="-122"/>
                <a:ea typeface="微软雅黑" panose="020B0503020204020204" pitchFamily="34" charset="-122"/>
              </a:rPr>
              <a:t>親職教育日</a:t>
            </a:r>
            <a:endParaRPr lang="zh-CN" altLang="en-US" sz="6000" b="1" dirty="0">
              <a:solidFill>
                <a:srgbClr val="865B3E"/>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812347" y="348480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043259" y="346904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sp>
        <p:nvSpPr>
          <p:cNvPr id="16" name="文本框 11"/>
          <p:cNvSpPr txBox="1"/>
          <p:nvPr/>
        </p:nvSpPr>
        <p:spPr>
          <a:xfrm>
            <a:off x="3961182" y="2976973"/>
            <a:ext cx="4031873" cy="1015663"/>
          </a:xfrm>
          <a:prstGeom prst="rect">
            <a:avLst/>
          </a:prstGeom>
          <a:noFill/>
        </p:spPr>
        <p:txBody>
          <a:bodyPr wrap="none" rtlCol="0">
            <a:spAutoFit/>
          </a:bodyPr>
          <a:lstStyle/>
          <a:p>
            <a:r>
              <a:rPr lang="zh-TW" altLang="en-US" sz="6000" b="1" dirty="0">
                <a:solidFill>
                  <a:srgbClr val="0070C0"/>
                </a:solidFill>
                <a:latin typeface="微软雅黑" panose="020B0503020204020204" pitchFamily="34" charset="-122"/>
                <a:ea typeface="微软雅黑" panose="020B0503020204020204" pitchFamily="34" charset="-122"/>
              </a:rPr>
              <a:t>總務處報告</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sp>
        <p:nvSpPr>
          <p:cNvPr id="17" name="文本框 11"/>
          <p:cNvSpPr txBox="1"/>
          <p:nvPr/>
        </p:nvSpPr>
        <p:spPr>
          <a:xfrm>
            <a:off x="4956244" y="4758418"/>
            <a:ext cx="1938351" cy="523220"/>
          </a:xfrm>
          <a:prstGeom prst="rect">
            <a:avLst/>
          </a:prstGeom>
          <a:noFill/>
        </p:spPr>
        <p:txBody>
          <a:bodyPr wrap="none" rtlCol="0">
            <a:spAutoFit/>
          </a:bodyPr>
          <a:lstStyle/>
          <a:p>
            <a:r>
              <a:rPr lang="en-US" altLang="zh-TW" sz="2800" b="1" dirty="0">
                <a:latin typeface="微软雅黑" panose="020B0503020204020204" pitchFamily="34" charset="-122"/>
                <a:ea typeface="微软雅黑" panose="020B0503020204020204" pitchFamily="34" charset="-122"/>
              </a:rPr>
              <a:t>114.09.19</a:t>
            </a:r>
            <a:endParaRPr lang="zh-CN" altLang="en-US" sz="2800" b="1" dirty="0">
              <a:latin typeface="微软雅黑" panose="020B0503020204020204" pitchFamily="34" charset="-122"/>
              <a:ea typeface="微软雅黑" panose="020B0503020204020204" pitchFamily="34" charset="-122"/>
            </a:endParaRPr>
          </a:p>
        </p:txBody>
      </p:sp>
      <p:pic>
        <p:nvPicPr>
          <p:cNvPr id="3" name="圖片 2">
            <a:extLst>
              <a:ext uri="{FF2B5EF4-FFF2-40B4-BE49-F238E27FC236}">
                <a16:creationId xmlns:a16="http://schemas.microsoft.com/office/drawing/2014/main" id="{826ED872-B169-4896-BFDF-D6D14E2E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extLst>
      <p:ext uri="{BB962C8B-B14F-4D97-AF65-F5344CB8AC3E}">
        <p14:creationId xmlns:p14="http://schemas.microsoft.com/office/powerpoint/2010/main" val="3720897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par>
                          <p:cTn id="15" fill="hold">
                            <p:stCondLst>
                              <p:cond delay="1500"/>
                            </p:stCondLst>
                            <p:childTnLst>
                              <p:par>
                                <p:cTn id="16" presetID="23" presetClass="entr" presetSubtype="16"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childTnLst>
                          </p:cTn>
                        </p:par>
                        <p:par>
                          <p:cTn id="20" fill="hold">
                            <p:stCondLst>
                              <p:cond delay="2450"/>
                            </p:stCondLst>
                            <p:childTnLst>
                              <p:par>
                                <p:cTn id="21" presetID="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295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3450"/>
                            </p:stCondLst>
                            <p:childTnLst>
                              <p:par>
                                <p:cTn id="31" presetID="23" presetClass="entr" presetSubtype="16" fill="hold" grpId="0" nodeType="after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childTnLst>
                          </p:cTn>
                        </p:par>
                        <p:par>
                          <p:cTn id="35" fill="hold">
                            <p:stCondLst>
                              <p:cond delay="4150"/>
                            </p:stCondLst>
                            <p:childTnLst>
                              <p:par>
                                <p:cTn id="36" presetID="23" presetClass="entr" presetSubtype="16" fill="hold" grpId="0" nodeType="afterEffect">
                                  <p:stCondLst>
                                    <p:cond delay="0"/>
                                  </p:stCondLst>
                                  <p:iterate type="lt">
                                    <p:tmPct val="10000"/>
                                  </p:iterate>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42" y="-150228"/>
            <a:ext cx="15450095" cy="6334539"/>
          </a:xfrm>
          <a:prstGeom prst="rect">
            <a:avLst/>
          </a:prstGeom>
        </p:spPr>
      </p:pic>
      <p:sp>
        <p:nvSpPr>
          <p:cNvPr id="71" name="矩形 70"/>
          <p:cNvSpPr/>
          <p:nvPr/>
        </p:nvSpPr>
        <p:spPr>
          <a:xfrm>
            <a:off x="5110922" y="126699"/>
            <a:ext cx="1826141" cy="584775"/>
          </a:xfrm>
          <a:prstGeom prst="rect">
            <a:avLst/>
          </a:prstGeom>
        </p:spPr>
        <p:txBody>
          <a:bodyPr wrap="none">
            <a:spAutoFit/>
          </a:bodyPr>
          <a:lstStyle/>
          <a:p>
            <a:pPr algn="ctr"/>
            <a:r>
              <a:rPr lang="zh-TW" altLang="en-US" sz="3200" b="1" dirty="0">
                <a:solidFill>
                  <a:srgbClr val="3333FF"/>
                </a:solidFill>
                <a:latin typeface="華康楷書體W7" panose="02010609010101010101" pitchFamily="49" charset="-120"/>
                <a:ea typeface="華康楷書體W7" panose="02010609010101010101" pitchFamily="49" charset="-120"/>
              </a:rPr>
              <a:t>校園工程</a:t>
            </a:r>
          </a:p>
        </p:txBody>
      </p:sp>
      <p:sp>
        <p:nvSpPr>
          <p:cNvPr id="5" name="矩形 4">
            <a:extLst>
              <a:ext uri="{FF2B5EF4-FFF2-40B4-BE49-F238E27FC236}">
                <a16:creationId xmlns:a16="http://schemas.microsoft.com/office/drawing/2014/main" id="{45EC72E6-F46E-440C-B3DB-944E4F337A95}"/>
              </a:ext>
            </a:extLst>
          </p:cNvPr>
          <p:cNvSpPr/>
          <p:nvPr/>
        </p:nvSpPr>
        <p:spPr>
          <a:xfrm>
            <a:off x="1303374" y="989376"/>
            <a:ext cx="10076831" cy="5035161"/>
          </a:xfrm>
          <a:prstGeom prst="rect">
            <a:avLst/>
          </a:prstGeom>
        </p:spPr>
        <p:txBody>
          <a:bodyPr wrap="square">
            <a:spAutoFit/>
          </a:bodyPr>
          <a:lstStyle/>
          <a:p>
            <a:pPr marL="342900" indent="-342900">
              <a:lnSpc>
                <a:spcPct val="150000"/>
              </a:lnSpc>
              <a:buFont typeface="+mj-lt"/>
              <a:buAutoNum type="arabicPeriod"/>
            </a:pPr>
            <a:r>
              <a:rPr lang="zh-TW" altLang="zh-TW" b="1" dirty="0">
                <a:solidFill>
                  <a:srgbClr val="3333FF"/>
                </a:solidFill>
                <a:latin typeface="華康儷楷書(P)" panose="02010601000101010101" pitchFamily="2" charset="-120"/>
                <a:ea typeface="華康儷楷書(P)" panose="02010601000101010101" pitchFamily="2" charset="-120"/>
              </a:rPr>
              <a:t>公立國民中小學老舊廁所整修工程計畫</a:t>
            </a:r>
            <a:r>
              <a:rPr lang="en-US" altLang="zh-TW" b="1" dirty="0">
                <a:solidFill>
                  <a:srgbClr val="3333FF"/>
                </a:solidFill>
                <a:latin typeface="華康儷楷書(P)" panose="02010601000101010101" pitchFamily="2" charset="-120"/>
                <a:ea typeface="華康儷楷書(P)" panose="02010601000101010101" pitchFamily="2" charset="-120"/>
              </a:rPr>
              <a:t>(</a:t>
            </a:r>
            <a:r>
              <a:rPr lang="zh-TW" altLang="zh-TW" b="1" dirty="0">
                <a:solidFill>
                  <a:srgbClr val="3333FF"/>
                </a:solidFill>
                <a:latin typeface="華康儷楷書(P)" panose="02010601000101010101" pitchFamily="2" charset="-120"/>
                <a:ea typeface="華康儷楷書(P)" panose="02010601000101010101" pitchFamily="2" charset="-120"/>
              </a:rPr>
              <a:t>第</a:t>
            </a:r>
            <a:r>
              <a:rPr lang="en-US" altLang="zh-TW" b="1" dirty="0">
                <a:solidFill>
                  <a:srgbClr val="3333FF"/>
                </a:solidFill>
                <a:latin typeface="華康儷楷書(P)" panose="02010601000101010101" pitchFamily="2" charset="-120"/>
                <a:ea typeface="華康儷楷書(P)" panose="02010601000101010101" pitchFamily="2" charset="-120"/>
              </a:rPr>
              <a:t>5</a:t>
            </a:r>
            <a:r>
              <a:rPr lang="zh-TW" altLang="zh-TW" b="1" dirty="0">
                <a:solidFill>
                  <a:srgbClr val="3333FF"/>
                </a:solidFill>
                <a:latin typeface="華康儷楷書(P)" panose="02010601000101010101" pitchFamily="2" charset="-120"/>
                <a:ea typeface="華康儷楷書(P)" panose="02010601000101010101" pitchFamily="2" charset="-120"/>
              </a:rPr>
              <a:t>批</a:t>
            </a:r>
            <a:r>
              <a:rPr lang="en-US" altLang="zh-TW" b="1" dirty="0">
                <a:solidFill>
                  <a:srgbClr val="3333FF"/>
                </a:solidFill>
                <a:latin typeface="華康儷楷書(P)" panose="02010601000101010101" pitchFamily="2" charset="-120"/>
                <a:ea typeface="華康儷楷書(P)" panose="02010601000101010101" pitchFamily="2" charset="-120"/>
              </a:rPr>
              <a:t>)</a:t>
            </a:r>
            <a:r>
              <a:rPr lang="en-US" altLang="zh-TW" b="1" dirty="0">
                <a:solidFill>
                  <a:srgbClr val="3333FF"/>
                </a:solidFill>
                <a:latin typeface="新細明體" panose="02020500000000000000" pitchFamily="18" charset="-120"/>
                <a:ea typeface="新細明體" panose="02020500000000000000" pitchFamily="18" charset="-120"/>
              </a:rPr>
              <a:t>【</a:t>
            </a:r>
            <a:r>
              <a:rPr lang="zh-TW" altLang="zh-TW" b="1" dirty="0">
                <a:latin typeface="華康儷楷書(P)" panose="02010601000101010101" pitchFamily="2" charset="-120"/>
                <a:ea typeface="華康儷楷書(P)" panose="02010601000101010101" pitchFamily="2" charset="-120"/>
              </a:rPr>
              <a:t>貴山樓</a:t>
            </a:r>
            <a:r>
              <a:rPr lang="en-US" altLang="zh-TW" b="1" dirty="0">
                <a:latin typeface="華康儷楷書(P)" panose="02010601000101010101" pitchFamily="2" charset="-120"/>
                <a:ea typeface="華康儷楷書(P)" panose="02010601000101010101" pitchFamily="2" charset="-120"/>
              </a:rPr>
              <a:t>1-3F</a:t>
            </a:r>
            <a:r>
              <a:rPr lang="zh-TW" altLang="zh-TW" b="1" dirty="0">
                <a:latin typeface="華康儷楷書(P)" panose="02010601000101010101" pitchFamily="2" charset="-120"/>
                <a:ea typeface="華康儷楷書(P)" panose="02010601000101010101" pitchFamily="2" charset="-120"/>
              </a:rPr>
              <a:t>廁所</a:t>
            </a:r>
            <a:r>
              <a:rPr lang="en-US" altLang="zh-TW" b="1" dirty="0">
                <a:solidFill>
                  <a:srgbClr val="3333FF"/>
                </a:solidFill>
                <a:latin typeface="新細明體" panose="02020500000000000000" pitchFamily="18" charset="-120"/>
                <a:ea typeface="新細明體" panose="02020500000000000000" pitchFamily="18" charset="-120"/>
              </a:rPr>
              <a:t>】</a:t>
            </a:r>
            <a:r>
              <a:rPr lang="zh-TW" altLang="zh-TW" dirty="0">
                <a:latin typeface="華康儷楷書(P)" panose="02010601000101010101" pitchFamily="2" charset="-120"/>
                <a:ea typeface="華康儷楷書(P)" panose="02010601000101010101" pitchFamily="2" charset="-120"/>
              </a:rPr>
              <a:t>修繕工程總經費</a:t>
            </a:r>
            <a:r>
              <a:rPr lang="en-US" altLang="zh-TW" dirty="0">
                <a:latin typeface="華康儷楷書(P)" panose="02010601000101010101" pitchFamily="2" charset="-120"/>
                <a:ea typeface="華康儷楷書(P)" panose="02010601000101010101" pitchFamily="2" charset="-120"/>
              </a:rPr>
              <a:t>6,636,550</a:t>
            </a:r>
            <a:r>
              <a:rPr lang="zh-TW" altLang="zh-TW" dirty="0">
                <a:latin typeface="華康儷楷書(P)" panose="02010601000101010101" pitchFamily="2" charset="-120"/>
                <a:ea typeface="華康儷楷書(P)" panose="02010601000101010101" pitchFamily="2" charset="-120"/>
              </a:rPr>
              <a:t>元（中央款</a:t>
            </a:r>
            <a:r>
              <a:rPr lang="en-US" altLang="zh-TW" dirty="0">
                <a:latin typeface="華康儷楷書(P)" panose="02010601000101010101" pitchFamily="2" charset="-120"/>
                <a:ea typeface="華康儷楷書(P)" panose="02010601000101010101" pitchFamily="2" charset="-120"/>
              </a:rPr>
              <a:t>4,444,000</a:t>
            </a:r>
            <a:r>
              <a:rPr lang="zh-TW" altLang="zh-TW" dirty="0">
                <a:latin typeface="華康儷楷書(P)" panose="02010601000101010101" pitchFamily="2" charset="-120"/>
                <a:ea typeface="華康儷楷書(P)" panose="02010601000101010101" pitchFamily="2" charset="-120"/>
              </a:rPr>
              <a:t>元，市款</a:t>
            </a:r>
            <a:r>
              <a:rPr lang="en-US" altLang="zh-TW" dirty="0">
                <a:latin typeface="華康儷楷書(P)" panose="02010601000101010101" pitchFamily="2" charset="-120"/>
                <a:ea typeface="華康儷楷書(P)" panose="02010601000101010101" pitchFamily="2" charset="-120"/>
              </a:rPr>
              <a:t>1,900,000</a:t>
            </a:r>
            <a:r>
              <a:rPr lang="zh-TW" altLang="zh-TW" dirty="0">
                <a:latin typeface="華康儷楷書(P)" panose="02010601000101010101" pitchFamily="2" charset="-120"/>
                <a:ea typeface="華康儷楷書(P)" panose="02010601000101010101" pitchFamily="2" charset="-120"/>
              </a:rPr>
              <a:t>元，自籌款</a:t>
            </a:r>
            <a:r>
              <a:rPr lang="en-US" altLang="zh-TW" dirty="0">
                <a:latin typeface="華康儷楷書(P)" panose="02010601000101010101" pitchFamily="2" charset="-120"/>
                <a:ea typeface="華康儷楷書(P)" panose="02010601000101010101" pitchFamily="2" charset="-120"/>
              </a:rPr>
              <a:t>292,550</a:t>
            </a:r>
            <a:r>
              <a:rPr lang="zh-TW" altLang="zh-TW" dirty="0">
                <a:latin typeface="華康儷楷書(P)" panose="02010601000101010101" pitchFamily="2" charset="-120"/>
                <a:ea typeface="華康儷楷書(P)" panose="02010601000101010101" pitchFamily="2" charset="-120"/>
              </a:rPr>
              <a:t>），預計於</a:t>
            </a:r>
            <a:r>
              <a:rPr lang="en-US" altLang="zh-TW" dirty="0">
                <a:latin typeface="華康儷楷書(P)" panose="02010601000101010101" pitchFamily="2" charset="-120"/>
                <a:ea typeface="華康儷楷書(P)" panose="02010601000101010101" pitchFamily="2" charset="-120"/>
              </a:rPr>
              <a:t>11/19(</a:t>
            </a:r>
            <a:r>
              <a:rPr lang="zh-TW" altLang="zh-TW" dirty="0">
                <a:latin typeface="華康儷楷書(P)" panose="02010601000101010101" pitchFamily="2" charset="-120"/>
                <a:ea typeface="華康儷楷書(P)" panose="02010601000101010101" pitchFamily="2" charset="-120"/>
              </a:rPr>
              <a:t>三</a:t>
            </a:r>
            <a:r>
              <a:rPr lang="en-US" altLang="zh-TW" dirty="0">
                <a:latin typeface="華康儷楷書(P)" panose="02010601000101010101" pitchFamily="2" charset="-120"/>
                <a:ea typeface="華康儷楷書(P)" panose="02010601000101010101" pitchFamily="2" charset="-120"/>
              </a:rPr>
              <a:t>)</a:t>
            </a:r>
            <a:r>
              <a:rPr lang="zh-TW" altLang="zh-TW" dirty="0">
                <a:latin typeface="華康儷楷書(P)" panose="02010601000101010101" pitchFamily="2" charset="-120"/>
                <a:ea typeface="華康儷楷書(P)" panose="02010601000101010101" pitchFamily="2" charset="-120"/>
              </a:rPr>
              <a:t>竣工</a:t>
            </a:r>
            <a:endParaRPr lang="en-US" altLang="zh-TW" dirty="0">
              <a:latin typeface="華康儷楷書(P)" panose="02010601000101010101" pitchFamily="2" charset="-120"/>
              <a:ea typeface="華康儷楷書(P)" panose="02010601000101010101" pitchFamily="2" charset="-120"/>
            </a:endParaRPr>
          </a:p>
          <a:p>
            <a:pPr marL="342900" indent="-342900">
              <a:lnSpc>
                <a:spcPct val="150000"/>
              </a:lnSpc>
              <a:buFont typeface="+mj-lt"/>
              <a:buAutoNum type="arabicPeriod"/>
            </a:pPr>
            <a:r>
              <a:rPr lang="en-US" altLang="zh-TW" b="1" dirty="0">
                <a:solidFill>
                  <a:srgbClr val="3333FF"/>
                </a:solidFill>
                <a:latin typeface="華康儷楷書(P)" panose="02010601000101010101" pitchFamily="2" charset="-120"/>
                <a:ea typeface="華康儷楷書(P)" panose="02010601000101010101" pitchFamily="2" charset="-120"/>
              </a:rPr>
              <a:t>114</a:t>
            </a:r>
            <a:r>
              <a:rPr lang="zh-TW" altLang="zh-TW" b="1" dirty="0">
                <a:solidFill>
                  <a:srgbClr val="3333FF"/>
                </a:solidFill>
                <a:latin typeface="華康儷楷書(P)" panose="02010601000101010101" pitchFamily="2" charset="-120"/>
                <a:ea typeface="華康儷楷書(P)" panose="02010601000101010101" pitchFamily="2" charset="-120"/>
              </a:rPr>
              <a:t>年公立國民中小學老舊廁所整修工程計畫</a:t>
            </a:r>
            <a:r>
              <a:rPr lang="zh-TW" altLang="zh-TW" dirty="0">
                <a:latin typeface="華康儷楷書(P)" panose="02010601000101010101" pitchFamily="2" charset="-120"/>
                <a:ea typeface="華康儷楷書(P)" panose="02010601000101010101" pitchFamily="2" charset="-120"/>
              </a:rPr>
              <a:t>，</a:t>
            </a:r>
            <a:r>
              <a:rPr lang="en-US" altLang="zh-TW" b="1" dirty="0">
                <a:solidFill>
                  <a:srgbClr val="3333FF"/>
                </a:solidFill>
                <a:latin typeface="新細明體" panose="02020500000000000000" pitchFamily="18" charset="-120"/>
              </a:rPr>
              <a:t>【</a:t>
            </a:r>
            <a:r>
              <a:rPr lang="zh-TW" altLang="zh-TW" b="1" dirty="0">
                <a:latin typeface="華康儷楷書(P)" panose="02010601000101010101" pitchFamily="2" charset="-120"/>
                <a:ea typeface="華康儷楷書(P)" panose="02010601000101010101" pitchFamily="2" charset="-120"/>
              </a:rPr>
              <a:t>本校梅園樓</a:t>
            </a:r>
            <a:r>
              <a:rPr lang="en-US" altLang="zh-TW" b="1" dirty="0">
                <a:latin typeface="華康儷楷書(P)" panose="02010601000101010101" pitchFamily="2" charset="-120"/>
                <a:ea typeface="華康儷楷書(P)" panose="02010601000101010101" pitchFamily="2" charset="-120"/>
              </a:rPr>
              <a:t>1-3F</a:t>
            </a:r>
            <a:r>
              <a:rPr lang="zh-TW" altLang="zh-TW" b="1" dirty="0">
                <a:latin typeface="華康儷楷書(P)" panose="02010601000101010101" pitchFamily="2" charset="-120"/>
                <a:ea typeface="華康儷楷書(P)" panose="02010601000101010101" pitchFamily="2" charset="-120"/>
              </a:rPr>
              <a:t>廁所</a:t>
            </a:r>
            <a:r>
              <a:rPr lang="en-US" altLang="zh-TW" b="1" dirty="0">
                <a:solidFill>
                  <a:srgbClr val="3333FF"/>
                </a:solidFill>
                <a:latin typeface="新細明體" panose="02020500000000000000" pitchFamily="18" charset="-120"/>
              </a:rPr>
              <a:t>】</a:t>
            </a:r>
            <a:r>
              <a:rPr lang="zh-TW" altLang="zh-TW" dirty="0">
                <a:latin typeface="華康儷楷書(P)" panose="02010601000101010101" pitchFamily="2" charset="-120"/>
                <a:ea typeface="華康儷楷書(P)" panose="02010601000101010101" pitchFamily="2" charset="-120"/>
              </a:rPr>
              <a:t>修繕工程獲核定補助總經費新臺幣</a:t>
            </a:r>
            <a:r>
              <a:rPr lang="en-US" altLang="zh-TW" dirty="0">
                <a:latin typeface="華康儷楷書(P)" panose="02010601000101010101" pitchFamily="2" charset="-120"/>
                <a:ea typeface="華康儷楷書(P)" panose="02010601000101010101" pitchFamily="2" charset="-120"/>
              </a:rPr>
              <a:t> 4,984,000</a:t>
            </a:r>
            <a:r>
              <a:rPr lang="zh-TW" altLang="zh-TW" dirty="0">
                <a:latin typeface="華康儷楷書(P)" panose="02010601000101010101" pitchFamily="2" charset="-120"/>
                <a:ea typeface="華康儷楷書(P)" panose="02010601000101010101" pitchFamily="2" charset="-120"/>
              </a:rPr>
              <a:t>元（中央款</a:t>
            </a:r>
            <a:r>
              <a:rPr lang="en-US" altLang="zh-TW" dirty="0">
                <a:latin typeface="華康儷楷書(P)" panose="02010601000101010101" pitchFamily="2" charset="-120"/>
                <a:ea typeface="華康儷楷書(P)" panose="02010601000101010101" pitchFamily="2" charset="-120"/>
              </a:rPr>
              <a:t>2,924,400</a:t>
            </a:r>
            <a:r>
              <a:rPr lang="zh-TW" altLang="zh-TW" dirty="0">
                <a:latin typeface="華康儷楷書(P)" panose="02010601000101010101" pitchFamily="2" charset="-120"/>
                <a:ea typeface="華康儷楷書(P)" panose="02010601000101010101" pitchFamily="2" charset="-120"/>
              </a:rPr>
              <a:t>元，市款</a:t>
            </a:r>
            <a:r>
              <a:rPr lang="en-US" altLang="zh-TW" dirty="0">
                <a:latin typeface="華康儷楷書(P)" panose="02010601000101010101" pitchFamily="2" charset="-120"/>
                <a:ea typeface="華康儷楷書(P)" panose="02010601000101010101" pitchFamily="2" charset="-120"/>
              </a:rPr>
              <a:t>2,059,600</a:t>
            </a:r>
            <a:r>
              <a:rPr lang="zh-TW" altLang="zh-TW" dirty="0">
                <a:latin typeface="華康儷楷書(P)" panose="02010601000101010101" pitchFamily="2" charset="-120"/>
                <a:ea typeface="華康儷楷書(P)" panose="02010601000101010101" pitchFamily="2" charset="-120"/>
              </a:rPr>
              <a:t>元），經建築師評估如依雲科大審查規範及工程成本，所需總經費約為</a:t>
            </a:r>
            <a:r>
              <a:rPr lang="en-US" altLang="zh-TW" dirty="0">
                <a:latin typeface="華康儷楷書(P)" panose="02010601000101010101" pitchFamily="2" charset="-120"/>
                <a:ea typeface="華康儷楷書(P)" panose="02010601000101010101" pitchFamily="2" charset="-120"/>
              </a:rPr>
              <a:t>700</a:t>
            </a:r>
            <a:r>
              <a:rPr lang="zh-TW" altLang="zh-TW" dirty="0">
                <a:latin typeface="華康儷楷書(P)" panose="02010601000101010101" pitchFamily="2" charset="-120"/>
                <a:ea typeface="華康儷楷書(P)" panose="02010601000101010101" pitchFamily="2" charset="-120"/>
              </a:rPr>
              <a:t>萬元，故需補足</a:t>
            </a:r>
            <a:r>
              <a:rPr lang="en-US" altLang="zh-TW" dirty="0">
                <a:latin typeface="華康儷楷書(P)" panose="02010601000101010101" pitchFamily="2" charset="-120"/>
                <a:ea typeface="華康儷楷書(P)" panose="02010601000101010101" pitchFamily="2" charset="-120"/>
              </a:rPr>
              <a:t>201</a:t>
            </a:r>
            <a:r>
              <a:rPr lang="zh-TW" altLang="zh-TW" dirty="0">
                <a:latin typeface="華康儷楷書(P)" panose="02010601000101010101" pitchFamily="2" charset="-120"/>
                <a:ea typeface="華康儷楷書(P)" panose="02010601000101010101" pitchFamily="2" charset="-120"/>
              </a:rPr>
              <a:t>萬</a:t>
            </a:r>
            <a:r>
              <a:rPr lang="en-US" altLang="zh-TW" dirty="0">
                <a:latin typeface="華康儷楷書(P)" panose="02010601000101010101" pitchFamily="2" charset="-120"/>
                <a:ea typeface="華康儷楷書(P)" panose="02010601000101010101" pitchFamily="2" charset="-120"/>
              </a:rPr>
              <a:t>6000</a:t>
            </a:r>
            <a:r>
              <a:rPr lang="zh-TW" altLang="zh-TW" dirty="0">
                <a:latin typeface="華康儷楷書(P)" panose="02010601000101010101" pitchFamily="2" charset="-120"/>
                <a:ea typeface="華康儷楷書(P)" panose="02010601000101010101" pitchFamily="2" charset="-120"/>
              </a:rPr>
              <a:t>元，尚能順利辦理工程發包</a:t>
            </a:r>
            <a:endParaRPr lang="en-US" altLang="zh-TW" dirty="0">
              <a:latin typeface="華康儷楷書(P)" panose="02010601000101010101" pitchFamily="2" charset="-120"/>
              <a:ea typeface="華康儷楷書(P)" panose="02010601000101010101" pitchFamily="2" charset="-120"/>
            </a:endParaRPr>
          </a:p>
          <a:p>
            <a:pPr marL="342900" indent="-342900">
              <a:lnSpc>
                <a:spcPct val="150000"/>
              </a:lnSpc>
              <a:buFont typeface="+mj-lt"/>
              <a:buAutoNum type="arabicPeriod"/>
            </a:pPr>
            <a:r>
              <a:rPr lang="zh-TW" altLang="zh-TW" dirty="0">
                <a:latin typeface="華康儷楷書(P)" panose="02010601000101010101" pitchFamily="2" charset="-120"/>
                <a:ea typeface="華康儷楷書(P)" panose="02010601000101010101" pitchFamily="2" charset="-120"/>
              </a:rPr>
              <a:t>本校</a:t>
            </a:r>
            <a:r>
              <a:rPr lang="zh-TW" altLang="zh-TW" b="1" dirty="0">
                <a:solidFill>
                  <a:srgbClr val="3333FF"/>
                </a:solidFill>
                <a:latin typeface="華康儷楷書(P)" panose="02010601000101010101" pitchFamily="2" charset="-120"/>
                <a:ea typeface="華康儷楷書(P)" panose="02010601000101010101" pitchFamily="2" charset="-120"/>
              </a:rPr>
              <a:t>美術中心屋頂防水隔熱、天花板及油漆修繕工程</a:t>
            </a:r>
            <a:r>
              <a:rPr lang="zh-TW" altLang="zh-TW" dirty="0">
                <a:latin typeface="華康儷楷書(P)" panose="02010601000101010101" pitchFamily="2" charset="-120"/>
                <a:ea typeface="華康儷楷書(P)" panose="02010601000101010101" pitchFamily="2" charset="-120"/>
              </a:rPr>
              <a:t>，總經費</a:t>
            </a:r>
            <a:r>
              <a:rPr lang="en-US" altLang="zh-TW" dirty="0">
                <a:latin typeface="華康儷楷書(P)" panose="02010601000101010101" pitchFamily="2" charset="-120"/>
                <a:ea typeface="華康儷楷書(P)" panose="02010601000101010101" pitchFamily="2" charset="-120"/>
              </a:rPr>
              <a:t>310</a:t>
            </a:r>
            <a:r>
              <a:rPr lang="zh-TW" altLang="zh-TW" dirty="0">
                <a:latin typeface="華康儷楷書(P)" panose="02010601000101010101" pitchFamily="2" charset="-120"/>
                <a:ea typeface="華康儷楷書(P)" panose="02010601000101010101" pitchFamily="2" charset="-120"/>
              </a:rPr>
              <a:t>萬元</a:t>
            </a:r>
            <a:r>
              <a:rPr lang="en-US" altLang="zh-TW" dirty="0">
                <a:latin typeface="華康儷楷書(P)" panose="02010601000101010101" pitchFamily="2" charset="-120"/>
                <a:ea typeface="華康儷楷書(P)" panose="02010601000101010101" pitchFamily="2" charset="-120"/>
              </a:rPr>
              <a:t>(</a:t>
            </a:r>
            <a:r>
              <a:rPr lang="zh-TW" altLang="zh-TW" dirty="0">
                <a:latin typeface="華康儷楷書(P)" panose="02010601000101010101" pitchFamily="2" charset="-120"/>
                <a:ea typeface="華康儷楷書(P)" panose="02010601000101010101" pitchFamily="2" charset="-120"/>
              </a:rPr>
              <a:t>市款</a:t>
            </a:r>
            <a:r>
              <a:rPr lang="en-US" altLang="zh-TW" dirty="0">
                <a:latin typeface="華康儷楷書(P)" panose="02010601000101010101" pitchFamily="2" charset="-120"/>
                <a:ea typeface="華康儷楷書(P)" panose="02010601000101010101" pitchFamily="2" charset="-120"/>
              </a:rPr>
              <a:t>263</a:t>
            </a:r>
            <a:r>
              <a:rPr lang="zh-TW" altLang="zh-TW" dirty="0">
                <a:latin typeface="華康儷楷書(P)" panose="02010601000101010101" pitchFamily="2" charset="-120"/>
                <a:ea typeface="華康儷楷書(P)" panose="02010601000101010101" pitchFamily="2" charset="-120"/>
              </a:rPr>
              <a:t>萬</a:t>
            </a:r>
            <a:r>
              <a:rPr lang="en-US" altLang="zh-TW" dirty="0">
                <a:latin typeface="華康儷楷書(P)" panose="02010601000101010101" pitchFamily="2" charset="-120"/>
                <a:ea typeface="華康儷楷書(P)" panose="02010601000101010101" pitchFamily="2" charset="-120"/>
              </a:rPr>
              <a:t>5,000</a:t>
            </a:r>
            <a:r>
              <a:rPr lang="zh-TW" altLang="zh-TW" dirty="0">
                <a:latin typeface="華康儷楷書(P)" panose="02010601000101010101" pitchFamily="2" charset="-120"/>
                <a:ea typeface="華康儷楷書(P)" panose="02010601000101010101" pitchFamily="2" charset="-120"/>
              </a:rPr>
              <a:t>元，自籌款</a:t>
            </a:r>
            <a:r>
              <a:rPr lang="en-US" altLang="zh-TW" dirty="0">
                <a:latin typeface="華康儷楷書(P)" panose="02010601000101010101" pitchFamily="2" charset="-120"/>
                <a:ea typeface="華康儷楷書(P)" panose="02010601000101010101" pitchFamily="2" charset="-120"/>
              </a:rPr>
              <a:t>26</a:t>
            </a:r>
            <a:r>
              <a:rPr lang="zh-TW" altLang="zh-TW" dirty="0">
                <a:latin typeface="華康儷楷書(P)" panose="02010601000101010101" pitchFamily="2" charset="-120"/>
                <a:ea typeface="華康儷楷書(P)" panose="02010601000101010101" pitchFamily="2" charset="-120"/>
              </a:rPr>
              <a:t>萬</a:t>
            </a:r>
            <a:r>
              <a:rPr lang="en-US" altLang="zh-TW" dirty="0">
                <a:latin typeface="華康儷楷書(P)" panose="02010601000101010101" pitchFamily="2" charset="-120"/>
                <a:ea typeface="華康儷楷書(P)" panose="02010601000101010101" pitchFamily="2" charset="-120"/>
              </a:rPr>
              <a:t>5000</a:t>
            </a:r>
            <a:r>
              <a:rPr lang="zh-TW" altLang="zh-TW" dirty="0">
                <a:latin typeface="華康儷楷書(P)" panose="02010601000101010101" pitchFamily="2" charset="-120"/>
                <a:ea typeface="華康儷楷書(P)" panose="02010601000101010101" pitchFamily="2" charset="-120"/>
              </a:rPr>
              <a:t>元</a:t>
            </a:r>
            <a:r>
              <a:rPr lang="en-US" altLang="zh-TW" dirty="0">
                <a:latin typeface="華康儷楷書(P)" panose="02010601000101010101" pitchFamily="2" charset="-120"/>
                <a:ea typeface="華康儷楷書(P)" panose="02010601000101010101" pitchFamily="2" charset="-120"/>
              </a:rPr>
              <a:t>)</a:t>
            </a:r>
          </a:p>
          <a:p>
            <a:pPr marL="342900" indent="-342900">
              <a:lnSpc>
                <a:spcPct val="150000"/>
              </a:lnSpc>
              <a:buFont typeface="+mj-lt"/>
              <a:buAutoNum type="arabicPeriod"/>
            </a:pPr>
            <a:r>
              <a:rPr lang="zh-TW" altLang="zh-TW" dirty="0">
                <a:latin typeface="華康儷楷書(P)" panose="02010601000101010101" pitchFamily="2" charset="-120"/>
                <a:ea typeface="華康儷楷書(P)" panose="02010601000101010101" pitchFamily="2" charset="-120"/>
              </a:rPr>
              <a:t>申請</a:t>
            </a:r>
            <a:r>
              <a:rPr lang="en-US" altLang="zh-TW" b="1" dirty="0">
                <a:solidFill>
                  <a:srgbClr val="3333FF"/>
                </a:solidFill>
                <a:latin typeface="華康儷楷書(P)" panose="02010601000101010101" pitchFamily="2" charset="-120"/>
                <a:ea typeface="華康儷楷書(P)" panose="02010601000101010101" pitchFamily="2" charset="-120"/>
              </a:rPr>
              <a:t>114</a:t>
            </a:r>
            <a:r>
              <a:rPr lang="zh-TW" altLang="zh-TW" b="1" dirty="0">
                <a:solidFill>
                  <a:srgbClr val="3333FF"/>
                </a:solidFill>
                <a:latin typeface="華康儷楷書(P)" panose="02010601000101010101" pitchFamily="2" charset="-120"/>
                <a:ea typeface="華康儷楷書(P)" panose="02010601000101010101" pitchFamily="2" charset="-120"/>
              </a:rPr>
              <a:t>年度充實設施設備</a:t>
            </a:r>
            <a:r>
              <a:rPr lang="en-US" altLang="zh-TW" b="1" dirty="0">
                <a:solidFill>
                  <a:srgbClr val="3333FF"/>
                </a:solidFill>
                <a:latin typeface="華康儷楷書(P)" panose="02010601000101010101" pitchFamily="2" charset="-120"/>
                <a:ea typeface="華康儷楷書(P)" panose="02010601000101010101" pitchFamily="2" charset="-120"/>
              </a:rPr>
              <a:t>-</a:t>
            </a:r>
            <a:r>
              <a:rPr lang="zh-TW" altLang="zh-TW" b="1" dirty="0">
                <a:solidFill>
                  <a:srgbClr val="3333FF"/>
                </a:solidFill>
                <a:latin typeface="華康儷楷書(P)" panose="02010601000101010101" pitchFamily="2" charset="-120"/>
                <a:ea typeface="華康儷楷書(P)" panose="02010601000101010101" pitchFamily="2" charset="-120"/>
              </a:rPr>
              <a:t>教學區周邊地坪暨排水改善工程</a:t>
            </a:r>
            <a:r>
              <a:rPr lang="zh-TW" altLang="en-US" dirty="0">
                <a:latin typeface="華康儷楷書(P)" panose="02010601000101010101" pitchFamily="2" charset="-120"/>
                <a:ea typeface="華康儷楷書(P)" panose="02010601000101010101" pitchFamily="2" charset="-120"/>
              </a:rPr>
              <a:t>經費</a:t>
            </a:r>
            <a:r>
              <a:rPr lang="zh-TW" altLang="zh-TW" dirty="0">
                <a:latin typeface="華康儷楷書(P)" panose="02010601000101010101" pitchFamily="2" charset="-120"/>
                <a:ea typeface="華康儷楷書(P)" panose="02010601000101010101" pitchFamily="2" charset="-120"/>
              </a:rPr>
              <a:t>，預估經費</a:t>
            </a:r>
            <a:r>
              <a:rPr lang="en-US" altLang="zh-TW" dirty="0">
                <a:latin typeface="華康儷楷書(P)" panose="02010601000101010101" pitchFamily="2" charset="-120"/>
                <a:ea typeface="華康儷楷書(P)" panose="02010601000101010101" pitchFamily="2" charset="-120"/>
              </a:rPr>
              <a:t>766</a:t>
            </a:r>
            <a:r>
              <a:rPr lang="zh-TW" altLang="zh-TW" dirty="0">
                <a:latin typeface="華康儷楷書(P)" panose="02010601000101010101" pitchFamily="2" charset="-120"/>
                <a:ea typeface="華康儷楷書(P)" panose="02010601000101010101" pitchFamily="2" charset="-120"/>
              </a:rPr>
              <a:t>萬</a:t>
            </a:r>
            <a:r>
              <a:rPr lang="en-US" altLang="zh-TW" dirty="0">
                <a:latin typeface="華康儷楷書(P)" panose="02010601000101010101" pitchFamily="2" charset="-120"/>
                <a:ea typeface="華康儷楷書(P)" panose="02010601000101010101" pitchFamily="2" charset="-120"/>
              </a:rPr>
              <a:t>9,160</a:t>
            </a:r>
            <a:r>
              <a:rPr lang="zh-TW" altLang="zh-TW" dirty="0">
                <a:latin typeface="華康儷楷書(P)" panose="02010601000101010101" pitchFamily="2" charset="-120"/>
                <a:ea typeface="華康儷楷書(P)" panose="02010601000101010101" pitchFamily="2" charset="-120"/>
              </a:rPr>
              <a:t>元，已由教育部國民及學前教育署錄案研議中。</a:t>
            </a:r>
            <a:endParaRPr lang="en-US" altLang="zh-TW" dirty="0">
              <a:latin typeface="華康儷楷書(P)" panose="02010601000101010101" pitchFamily="2" charset="-120"/>
              <a:ea typeface="華康儷楷書(P)" panose="02010601000101010101" pitchFamily="2" charset="-120"/>
            </a:endParaRPr>
          </a:p>
          <a:p>
            <a:pPr marL="342900" indent="-342900">
              <a:lnSpc>
                <a:spcPct val="150000"/>
              </a:lnSpc>
              <a:buFont typeface="+mj-lt"/>
              <a:buAutoNum type="arabicPeriod"/>
            </a:pPr>
            <a:r>
              <a:rPr lang="zh-TW" altLang="zh-TW" b="1" dirty="0">
                <a:solidFill>
                  <a:srgbClr val="3333FF"/>
                </a:solidFill>
                <a:latin typeface="華康儷楷書(P)" panose="02010601000101010101" pitchFamily="2" charset="-120"/>
                <a:ea typeface="華康儷楷書(P)" panose="02010601000101010101" pitchFamily="2" charset="-120"/>
              </a:rPr>
              <a:t>活動中心天花板裝修及雜項修繕工程</a:t>
            </a:r>
            <a:r>
              <a:rPr lang="zh-TW" altLang="zh-TW" dirty="0">
                <a:latin typeface="華康儷楷書(P)" panose="02010601000101010101" pitchFamily="2" charset="-120"/>
                <a:ea typeface="華康儷楷書(P)" panose="02010601000101010101" pitchFamily="2" charset="-120"/>
              </a:rPr>
              <a:t>，補助經費</a:t>
            </a:r>
            <a:r>
              <a:rPr lang="en-US" altLang="zh-TW" dirty="0">
                <a:latin typeface="華康儷楷書(P)" panose="02010601000101010101" pitchFamily="2" charset="-120"/>
                <a:ea typeface="華康儷楷書(P)" panose="02010601000101010101" pitchFamily="2" charset="-120"/>
              </a:rPr>
              <a:t>250</a:t>
            </a:r>
            <a:r>
              <a:rPr lang="zh-TW" altLang="zh-TW" dirty="0">
                <a:latin typeface="華康儷楷書(P)" panose="02010601000101010101" pitchFamily="2" charset="-120"/>
                <a:ea typeface="華康儷楷書(P)" panose="02010601000101010101" pitchFamily="2" charset="-120"/>
              </a:rPr>
              <a:t>萬元。</a:t>
            </a:r>
            <a:endParaRPr lang="en-US" altLang="zh-TW" dirty="0">
              <a:latin typeface="華康儷楷書(P)" panose="02010601000101010101" pitchFamily="2" charset="-120"/>
              <a:ea typeface="華康儷楷書(P)" panose="02010601000101010101" pitchFamily="2" charset="-120"/>
            </a:endParaRPr>
          </a:p>
          <a:p>
            <a:pPr marL="342900" indent="-342900">
              <a:lnSpc>
                <a:spcPct val="150000"/>
              </a:lnSpc>
              <a:buFont typeface="+mj-lt"/>
              <a:buAutoNum type="arabicPeriod"/>
            </a:pPr>
            <a:r>
              <a:rPr lang="zh-TW" altLang="zh-TW" dirty="0">
                <a:latin typeface="華康儷楷書(P)" panose="02010601000101010101" pitchFamily="2" charset="-120"/>
                <a:ea typeface="華康儷楷書(P)" panose="02010601000101010101" pitchFamily="2" charset="-120"/>
              </a:rPr>
              <a:t>申請</a:t>
            </a:r>
            <a:r>
              <a:rPr lang="zh-TW" altLang="en-US" b="1" dirty="0">
                <a:solidFill>
                  <a:srgbClr val="3333FF"/>
                </a:solidFill>
                <a:latin typeface="華康儷楷書(P)" panose="02010601000101010101" pitchFamily="2" charset="-120"/>
                <a:ea typeface="華康儷楷書(P)" panose="02010601000101010101" pitchFamily="2" charset="-120"/>
              </a:rPr>
              <a:t>美術中心地坪更新工程</a:t>
            </a:r>
            <a:r>
              <a:rPr lang="zh-TW" altLang="en-US" dirty="0">
                <a:latin typeface="華康儷楷書(P)" panose="02010601000101010101" pitchFamily="2" charset="-120"/>
                <a:ea typeface="華康儷楷書(P)" panose="02010601000101010101" pitchFamily="2" charset="-120"/>
              </a:rPr>
              <a:t>經費，</a:t>
            </a:r>
            <a:r>
              <a:rPr lang="zh-TW" altLang="zh-TW" dirty="0">
                <a:latin typeface="華康儷楷書(P)" panose="02010601000101010101" pitchFamily="2" charset="-120"/>
                <a:ea typeface="華康儷楷書(P)" panose="02010601000101010101" pitchFamily="2" charset="-120"/>
              </a:rPr>
              <a:t>本校美術中心因教室地坪受到周邊樹木根系影響，有多處地面龜裂破損，概估修繕經費為</a:t>
            </a:r>
            <a:r>
              <a:rPr lang="en-US" altLang="zh-TW" dirty="0">
                <a:latin typeface="華康儷楷書(P)" panose="02010601000101010101" pitchFamily="2" charset="-120"/>
                <a:ea typeface="華康儷楷書(P)" panose="02010601000101010101" pitchFamily="2" charset="-120"/>
              </a:rPr>
              <a:t>1,81</a:t>
            </a:r>
            <a:r>
              <a:rPr lang="zh-TW" altLang="zh-TW" dirty="0">
                <a:latin typeface="華康儷楷書(P)" panose="02010601000101010101" pitchFamily="2" charset="-120"/>
                <a:ea typeface="華康儷楷書(P)" panose="02010601000101010101" pitchFamily="2" charset="-120"/>
              </a:rPr>
              <a:t>萬</a:t>
            </a:r>
            <a:r>
              <a:rPr lang="en-US" altLang="zh-TW" dirty="0">
                <a:latin typeface="華康儷楷書(P)" panose="02010601000101010101" pitchFamily="2" charset="-120"/>
                <a:ea typeface="華康儷楷書(P)" panose="02010601000101010101" pitchFamily="2" charset="-120"/>
              </a:rPr>
              <a:t>8,357</a:t>
            </a:r>
            <a:r>
              <a:rPr lang="zh-TW" altLang="zh-TW" dirty="0">
                <a:latin typeface="華康儷楷書(P)" panose="02010601000101010101" pitchFamily="2" charset="-120"/>
                <a:ea typeface="華康儷楷書(P)" panose="02010601000101010101" pitchFamily="2" charset="-120"/>
              </a:rPr>
              <a:t>元，擬陳教育局申請經費。</a:t>
            </a:r>
            <a:endParaRPr lang="zh-TW" altLang="en-US" b="1" dirty="0">
              <a:solidFill>
                <a:srgbClr val="865B3E"/>
              </a:solidFill>
              <a:latin typeface="華康儷楷書(P)" panose="02010601000101010101" pitchFamily="2" charset="-120"/>
              <a:ea typeface="華康儷楷書(P)" panose="02010601000101010101" pitchFamily="2" charset="-120"/>
            </a:endParaRPr>
          </a:p>
        </p:txBody>
      </p:sp>
      <p:pic>
        <p:nvPicPr>
          <p:cNvPr id="6" name="圖片 5">
            <a:extLst>
              <a:ext uri="{FF2B5EF4-FFF2-40B4-BE49-F238E27FC236}">
                <a16:creationId xmlns:a16="http://schemas.microsoft.com/office/drawing/2014/main" id="{E93A1A66-2079-4786-9069-6154265746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13760100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5" y="-222656"/>
            <a:ext cx="15450095" cy="6334539"/>
          </a:xfrm>
          <a:prstGeom prst="rect">
            <a:avLst/>
          </a:prstGeom>
        </p:spPr>
      </p:pic>
      <p:sp>
        <p:nvSpPr>
          <p:cNvPr id="71" name="矩形 70"/>
          <p:cNvSpPr/>
          <p:nvPr/>
        </p:nvSpPr>
        <p:spPr>
          <a:xfrm>
            <a:off x="4362191" y="81431"/>
            <a:ext cx="3467617" cy="584775"/>
          </a:xfrm>
          <a:prstGeom prst="rect">
            <a:avLst/>
          </a:prstGeom>
        </p:spPr>
        <p:txBody>
          <a:bodyPr wrap="none">
            <a:spAutoFit/>
          </a:bodyPr>
          <a:lstStyle/>
          <a:p>
            <a:pPr algn="ctr"/>
            <a:r>
              <a:rPr lang="zh-TW" altLang="zh-TW" sz="3200" dirty="0">
                <a:solidFill>
                  <a:srgbClr val="3333FF"/>
                </a:solidFill>
                <a:latin typeface="華康楷書體W7" panose="02010609010101010101" pitchFamily="49" charset="-120"/>
                <a:ea typeface="華康楷書體W7" panose="02010609010101010101" pitchFamily="49" charset="-120"/>
              </a:rPr>
              <a:t>校園設施設備更新</a:t>
            </a:r>
            <a:endParaRPr lang="zh-TW" altLang="en-US" sz="3200" b="1" dirty="0">
              <a:solidFill>
                <a:srgbClr val="3333FF"/>
              </a:solidFill>
              <a:latin typeface="華康楷書體W7" panose="02010609010101010101" pitchFamily="49" charset="-120"/>
              <a:ea typeface="華康楷書體W7" panose="02010609010101010101" pitchFamily="49" charset="-120"/>
            </a:endParaRPr>
          </a:p>
        </p:txBody>
      </p:sp>
      <p:sp>
        <p:nvSpPr>
          <p:cNvPr id="5" name="矩形 4">
            <a:extLst>
              <a:ext uri="{FF2B5EF4-FFF2-40B4-BE49-F238E27FC236}">
                <a16:creationId xmlns:a16="http://schemas.microsoft.com/office/drawing/2014/main" id="{45EC72E6-F46E-440C-B3DB-944E4F337A95}"/>
              </a:ext>
            </a:extLst>
          </p:cNvPr>
          <p:cNvSpPr/>
          <p:nvPr/>
        </p:nvSpPr>
        <p:spPr>
          <a:xfrm>
            <a:off x="1303373" y="1130422"/>
            <a:ext cx="9585251" cy="2243371"/>
          </a:xfrm>
          <a:prstGeom prst="rect">
            <a:avLst/>
          </a:prstGeom>
        </p:spPr>
        <p:txBody>
          <a:bodyPr wrap="square">
            <a:spAutoFit/>
          </a:bodyPr>
          <a:lstStyle/>
          <a:p>
            <a:pPr marL="342900" lvl="0" indent="-342900">
              <a:lnSpc>
                <a:spcPct val="150000"/>
              </a:lnSpc>
              <a:buFont typeface="+mj-lt"/>
              <a:buAutoNum type="arabicPeriod"/>
            </a:pPr>
            <a:r>
              <a:rPr lang="zh-TW" altLang="zh-TW" sz="2400" dirty="0">
                <a:latin typeface="華康楷書體W7" panose="02010609010101010101" pitchFamily="49" charset="-120"/>
                <a:ea typeface="華康楷書體W7" panose="02010609010101010101" pitchFamily="49" charset="-120"/>
              </a:rPr>
              <a:t>完成更新學生用課桌椅</a:t>
            </a:r>
            <a:r>
              <a:rPr lang="en-US" altLang="zh-TW" sz="2400" dirty="0">
                <a:latin typeface="華康楷書體W7" panose="02010609010101010101" pitchFamily="49" charset="-120"/>
                <a:ea typeface="華康楷書體W7" panose="02010609010101010101" pitchFamily="49" charset="-120"/>
              </a:rPr>
              <a:t>10</a:t>
            </a:r>
            <a:r>
              <a:rPr lang="zh-TW" altLang="zh-TW" sz="2400" dirty="0">
                <a:latin typeface="華康楷書體W7" panose="02010609010101010101" pitchFamily="49" charset="-120"/>
                <a:ea typeface="華康楷書體W7" panose="02010609010101010101" pitchFamily="49" charset="-120"/>
              </a:rPr>
              <a:t>間教室，續依教育局函示汰換校內使用</a:t>
            </a:r>
            <a:r>
              <a:rPr lang="en-US" altLang="zh-TW" sz="2400" dirty="0">
                <a:latin typeface="華康楷書體W7" panose="02010609010101010101" pitchFamily="49" charset="-120"/>
                <a:ea typeface="華康楷書體W7" panose="02010609010101010101" pitchFamily="49" charset="-120"/>
              </a:rPr>
              <a:t>8</a:t>
            </a:r>
            <a:r>
              <a:rPr lang="zh-TW" altLang="zh-TW" sz="2400" dirty="0">
                <a:latin typeface="華康楷書體W7" panose="02010609010101010101" pitchFamily="49" charset="-120"/>
                <a:ea typeface="華康楷書體W7" panose="02010609010101010101" pitchFamily="49" charset="-120"/>
              </a:rPr>
              <a:t>年以上之課桌椅。</a:t>
            </a:r>
            <a:endParaRPr lang="en-US" altLang="zh-TW" sz="2400" dirty="0">
              <a:latin typeface="華康楷書體W7" panose="02010609010101010101" pitchFamily="49" charset="-120"/>
              <a:ea typeface="華康楷書體W7" panose="02010609010101010101" pitchFamily="49" charset="-120"/>
            </a:endParaRPr>
          </a:p>
          <a:p>
            <a:pPr marL="342900" lvl="0" indent="-342900">
              <a:lnSpc>
                <a:spcPct val="150000"/>
              </a:lnSpc>
              <a:buFont typeface="+mj-lt"/>
              <a:buAutoNum type="arabicPeriod"/>
            </a:pPr>
            <a:r>
              <a:rPr lang="zh-TW" altLang="zh-TW" sz="2400" dirty="0">
                <a:latin typeface="華康楷書體W7" panose="02010609010101010101" pitchFamily="49" charset="-120"/>
                <a:ea typeface="華康楷書體W7" panose="02010609010101010101" pitchFamily="49" charset="-120"/>
              </a:rPr>
              <a:t>完成</a:t>
            </a:r>
            <a:r>
              <a:rPr lang="en-US" altLang="zh-TW" sz="2400" dirty="0">
                <a:latin typeface="華康楷書體W7" panose="02010609010101010101" pitchFamily="49" charset="-120"/>
                <a:ea typeface="華康楷書體W7" panose="02010609010101010101" pitchFamily="49" charset="-120"/>
              </a:rPr>
              <a:t>114</a:t>
            </a:r>
            <a:r>
              <a:rPr lang="zh-TW" altLang="zh-TW" sz="2400" dirty="0">
                <a:latin typeface="華康楷書體W7" panose="02010609010101010101" pitchFamily="49" charset="-120"/>
                <a:ea typeface="華康楷書體W7" panose="02010609010101010101" pitchFamily="49" charset="-120"/>
              </a:rPr>
              <a:t>年度桃園市智慧學校數位學堂財物採購更新觸屏電視及黑板計普通班教室</a:t>
            </a:r>
            <a:r>
              <a:rPr lang="en-US" altLang="zh-TW" sz="2400" dirty="0">
                <a:latin typeface="華康楷書體W7" panose="02010609010101010101" pitchFamily="49" charset="-120"/>
                <a:ea typeface="華康楷書體W7" panose="02010609010101010101" pitchFamily="49" charset="-120"/>
              </a:rPr>
              <a:t>16</a:t>
            </a:r>
            <a:r>
              <a:rPr lang="zh-TW" altLang="zh-TW" sz="2400" dirty="0">
                <a:latin typeface="華康楷書體W7" panose="02010609010101010101" pitchFamily="49" charset="-120"/>
                <a:ea typeface="華康楷書體W7" panose="02010609010101010101" pitchFamily="49" charset="-120"/>
              </a:rPr>
              <a:t>間</a:t>
            </a:r>
            <a:r>
              <a:rPr lang="en-US" altLang="zh-TW" sz="2400" dirty="0">
                <a:latin typeface="華康楷書體W7" panose="02010609010101010101" pitchFamily="49" charset="-120"/>
                <a:ea typeface="華康楷書體W7" panose="02010609010101010101" pitchFamily="49" charset="-120"/>
              </a:rPr>
              <a:t>(7</a:t>
            </a:r>
            <a:r>
              <a:rPr lang="zh-TW" altLang="zh-TW" sz="2400" dirty="0">
                <a:latin typeface="華康楷書體W7" panose="02010609010101010101" pitchFamily="49" charset="-120"/>
                <a:ea typeface="華康楷書體W7" panose="02010609010101010101" pitchFamily="49" charset="-120"/>
              </a:rPr>
              <a:t>年級及美術班</a:t>
            </a:r>
            <a:r>
              <a:rPr lang="en-US" altLang="zh-TW" sz="2400" dirty="0">
                <a:latin typeface="華康楷書體W7" panose="02010609010101010101" pitchFamily="49" charset="-120"/>
                <a:ea typeface="華康楷書體W7" panose="02010609010101010101" pitchFamily="49" charset="-120"/>
              </a:rPr>
              <a:t>)</a:t>
            </a:r>
            <a:r>
              <a:rPr lang="zh-TW" altLang="zh-TW" sz="2400" dirty="0">
                <a:latin typeface="華康楷書體W7" panose="02010609010101010101" pitchFamily="49" charset="-120"/>
                <a:ea typeface="華康楷書體W7" panose="02010609010101010101" pitchFamily="49" charset="-120"/>
              </a:rPr>
              <a:t>及英資班教室</a:t>
            </a:r>
            <a:r>
              <a:rPr lang="en-US" altLang="zh-TW" sz="2400" dirty="0">
                <a:latin typeface="華康楷書體W7" panose="02010609010101010101" pitchFamily="49" charset="-120"/>
                <a:ea typeface="華康楷書體W7" panose="02010609010101010101" pitchFamily="49" charset="-120"/>
              </a:rPr>
              <a:t>2</a:t>
            </a:r>
            <a:r>
              <a:rPr lang="zh-TW" altLang="zh-TW" sz="2400" dirty="0">
                <a:latin typeface="華康楷書體W7" panose="02010609010101010101" pitchFamily="49" charset="-120"/>
                <a:ea typeface="華康楷書體W7" panose="02010609010101010101" pitchFamily="49" charset="-120"/>
              </a:rPr>
              <a:t>間。</a:t>
            </a:r>
            <a:endParaRPr lang="zh-TW" altLang="en-US" sz="2400" b="1" dirty="0">
              <a:solidFill>
                <a:srgbClr val="865B3E"/>
              </a:solidFill>
              <a:latin typeface="華康楷書體W7" panose="02010609010101010101" pitchFamily="49" charset="-120"/>
              <a:ea typeface="華康楷書體W7" panose="02010609010101010101" pitchFamily="49" charset="-120"/>
            </a:endParaRPr>
          </a:p>
        </p:txBody>
      </p:sp>
      <p:pic>
        <p:nvPicPr>
          <p:cNvPr id="6" name="圖片 5">
            <a:extLst>
              <a:ext uri="{FF2B5EF4-FFF2-40B4-BE49-F238E27FC236}">
                <a16:creationId xmlns:a16="http://schemas.microsoft.com/office/drawing/2014/main" id="{85A848DE-AAB6-4D87-A70A-AB4F3493ED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38164058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5" y="-222656"/>
            <a:ext cx="15450095" cy="6334539"/>
          </a:xfrm>
          <a:prstGeom prst="rect">
            <a:avLst/>
          </a:prstGeom>
        </p:spPr>
      </p:pic>
      <p:sp>
        <p:nvSpPr>
          <p:cNvPr id="71" name="矩形 70"/>
          <p:cNvSpPr/>
          <p:nvPr/>
        </p:nvSpPr>
        <p:spPr>
          <a:xfrm>
            <a:off x="5182929" y="81431"/>
            <a:ext cx="1826142" cy="584775"/>
          </a:xfrm>
          <a:prstGeom prst="rect">
            <a:avLst/>
          </a:prstGeom>
        </p:spPr>
        <p:txBody>
          <a:bodyPr wrap="none">
            <a:spAutoFit/>
          </a:bodyPr>
          <a:lstStyle/>
          <a:p>
            <a:pPr algn="ctr"/>
            <a:r>
              <a:rPr lang="zh-TW" altLang="en-US" sz="3200" dirty="0">
                <a:latin typeface="華康楷書體W7" panose="02010609010101010101" pitchFamily="49" charset="-120"/>
                <a:ea typeface="華康楷書體W7" panose="02010609010101010101" pitchFamily="49" charset="-120"/>
              </a:rPr>
              <a:t>事務</a:t>
            </a:r>
            <a:r>
              <a:rPr lang="zh-TW" altLang="zh-TW" sz="3200" dirty="0">
                <a:latin typeface="華康楷書體W7" panose="02010609010101010101" pitchFamily="49" charset="-120"/>
                <a:ea typeface="華康楷書體W7" panose="02010609010101010101" pitchFamily="49" charset="-120"/>
              </a:rPr>
              <a:t>宣導</a:t>
            </a:r>
            <a:endParaRPr lang="zh-TW" altLang="en-US" sz="3200" b="1" dirty="0">
              <a:solidFill>
                <a:srgbClr val="3333FF"/>
              </a:solidFill>
              <a:latin typeface="華康楷書體W7" panose="02010609010101010101" pitchFamily="49" charset="-120"/>
              <a:ea typeface="華康楷書體W7" panose="02010609010101010101" pitchFamily="49" charset="-120"/>
            </a:endParaRPr>
          </a:p>
        </p:txBody>
      </p:sp>
      <p:sp>
        <p:nvSpPr>
          <p:cNvPr id="5" name="矩形 4">
            <a:extLst>
              <a:ext uri="{FF2B5EF4-FFF2-40B4-BE49-F238E27FC236}">
                <a16:creationId xmlns:a16="http://schemas.microsoft.com/office/drawing/2014/main" id="{45EC72E6-F46E-440C-B3DB-944E4F337A95}"/>
              </a:ext>
            </a:extLst>
          </p:cNvPr>
          <p:cNvSpPr/>
          <p:nvPr/>
        </p:nvSpPr>
        <p:spPr>
          <a:xfrm>
            <a:off x="1303373" y="1130422"/>
            <a:ext cx="9585251" cy="4198585"/>
          </a:xfrm>
          <a:prstGeom prst="rect">
            <a:avLst/>
          </a:prstGeom>
        </p:spPr>
        <p:txBody>
          <a:bodyPr wrap="square">
            <a:spAutoFit/>
          </a:bodyPr>
          <a:lstStyle/>
          <a:p>
            <a:pPr marL="342900" lvl="0" indent="-342900">
              <a:lnSpc>
                <a:spcPct val="150000"/>
              </a:lnSpc>
              <a:buFont typeface="+mj-lt"/>
              <a:buAutoNum type="arabicPeriod"/>
            </a:pPr>
            <a:r>
              <a:rPr lang="zh-TW" altLang="zh-TW" dirty="0">
                <a:latin typeface="華康楷書體W7" panose="02010609010101010101" pitchFamily="49" charset="-120"/>
                <a:ea typeface="華康楷書體W7" panose="02010609010101010101" pitchFamily="49" charset="-120"/>
              </a:rPr>
              <a:t>本校</a:t>
            </a:r>
            <a:r>
              <a:rPr lang="zh-TW" altLang="zh-TW" b="1" dirty="0">
                <a:solidFill>
                  <a:srgbClr val="3333FF"/>
                </a:solidFill>
                <a:latin typeface="華康楷書體W7" panose="02010609010101010101" pitchFamily="49" charset="-120"/>
                <a:ea typeface="華康楷書體W7" panose="02010609010101010101" pitchFamily="49" charset="-120"/>
              </a:rPr>
              <a:t>教室冷氣使用</a:t>
            </a:r>
            <a:r>
              <a:rPr lang="zh-TW" altLang="zh-TW" dirty="0">
                <a:latin typeface="華康楷書體W7" panose="02010609010101010101" pitchFamily="49" charset="-120"/>
                <a:ea typeface="華康楷書體W7" panose="02010609010101010101" pitchFamily="49" charset="-120"/>
              </a:rPr>
              <a:t>依據教育局函示，冷起開啟時機為以室內溫度超過二十八度、室外噪音嚴重干擾或空氣品質指標（</a:t>
            </a:r>
            <a:r>
              <a:rPr lang="en-US" altLang="zh-TW" dirty="0">
                <a:latin typeface="華康楷書體W7" panose="02010609010101010101" pitchFamily="49" charset="-120"/>
                <a:ea typeface="華康楷書體W7" panose="02010609010101010101" pitchFamily="49" charset="-120"/>
              </a:rPr>
              <a:t>AQI </a:t>
            </a:r>
            <a:r>
              <a:rPr lang="zh-TW" altLang="zh-TW" dirty="0">
                <a:latin typeface="華康楷書體W7" panose="02010609010101010101" pitchFamily="49" charset="-120"/>
                <a:ea typeface="華康楷書體W7" panose="02010609010101010101" pitchFamily="49" charset="-120"/>
              </a:rPr>
              <a:t>）高於紅色警示等時機為原則，並考量學生健康因素，避免室內外溫差過大，統一由系統調控空調溫度為</a:t>
            </a:r>
            <a:r>
              <a:rPr lang="en-US" altLang="zh-TW" dirty="0">
                <a:latin typeface="華康楷書體W7" panose="02010609010101010101" pitchFamily="49" charset="-120"/>
                <a:ea typeface="華康楷書體W7" panose="02010609010101010101" pitchFamily="49" charset="-120"/>
              </a:rPr>
              <a:t>26</a:t>
            </a:r>
            <a:r>
              <a:rPr lang="zh-TW" altLang="zh-TW" dirty="0">
                <a:latin typeface="華康楷書體W7" panose="02010609010101010101" pitchFamily="49" charset="-120"/>
                <a:ea typeface="華康楷書體W7" panose="02010609010101010101" pitchFamily="49" charset="-120"/>
              </a:rPr>
              <a:t>℃。</a:t>
            </a:r>
          </a:p>
          <a:p>
            <a:pPr marL="342900" indent="-342900">
              <a:lnSpc>
                <a:spcPct val="150000"/>
              </a:lnSpc>
              <a:buFont typeface="+mj-lt"/>
              <a:buAutoNum type="arabicPeriod"/>
            </a:pPr>
            <a:r>
              <a:rPr lang="zh-TW" altLang="zh-TW" dirty="0">
                <a:latin typeface="華康楷書體W7" panose="02010609010101010101" pitchFamily="49" charset="-120"/>
                <a:ea typeface="華康楷書體W7" panose="02010609010101010101" pitchFamily="49" charset="-120"/>
              </a:rPr>
              <a:t>本校</a:t>
            </a:r>
            <a:r>
              <a:rPr lang="zh-TW" altLang="zh-TW" b="1" dirty="0">
                <a:solidFill>
                  <a:srgbClr val="3333FF"/>
                </a:solidFill>
                <a:latin typeface="華康楷書體W7" panose="02010609010101010101" pitchFamily="49" charset="-120"/>
                <a:ea typeface="華康楷書體W7" panose="02010609010101010101" pitchFamily="49" charset="-120"/>
              </a:rPr>
              <a:t>校園樹木皆定期修剪維護</a:t>
            </a:r>
            <a:r>
              <a:rPr lang="zh-TW" altLang="zh-TW" dirty="0">
                <a:latin typeface="華康楷書體W7" panose="02010609010101010101" pitchFamily="49" charset="-120"/>
                <a:ea typeface="華康楷書體W7" panose="02010609010101010101" pitchFamily="49" charset="-120"/>
              </a:rPr>
              <a:t>，校園操場周邊近合作社有</a:t>
            </a:r>
            <a:r>
              <a:rPr lang="en-US" altLang="zh-TW" dirty="0">
                <a:latin typeface="華康楷書體W7" panose="02010609010101010101" pitchFamily="49" charset="-120"/>
                <a:ea typeface="華康楷書體W7" panose="02010609010101010101" pitchFamily="49" charset="-120"/>
              </a:rPr>
              <a:t>2</a:t>
            </a:r>
            <a:r>
              <a:rPr lang="zh-TW" altLang="zh-TW" dirty="0">
                <a:latin typeface="華康楷書體W7" panose="02010609010101010101" pitchFamily="49" charset="-120"/>
                <a:ea typeface="華康楷書體W7" panose="02010609010101010101" pitchFamily="49" charset="-120"/>
              </a:rPr>
              <a:t>棵羊蹄甲，其樹穴明顯偏小，遇到強風或豪雨時，樹木可能因支撐力不足而傾倒或斷裂樹，即使定期修剪後，支撐力仍不足，又樹穴周邊是水泥地，根系多集中在淺層，遇到暴雨或強風時，容易傾倒的危險。考量樹木周邊為學生經常休憩和活動頻繁區域，若樹木傾倒則有學生活動安全疑慮，園藝商建議伐除改種適合狹小空間的喬木或灌木。</a:t>
            </a:r>
            <a:endParaRPr lang="en-US" altLang="zh-TW" dirty="0">
              <a:latin typeface="華康楷書體W7" panose="02010609010101010101" pitchFamily="49" charset="-120"/>
              <a:ea typeface="華康楷書體W7" panose="02010609010101010101" pitchFamily="49" charset="-120"/>
            </a:endParaRPr>
          </a:p>
          <a:p>
            <a:pPr marL="342900" indent="-342900">
              <a:lnSpc>
                <a:spcPct val="150000"/>
              </a:lnSpc>
              <a:buFont typeface="+mj-lt"/>
              <a:buAutoNum type="arabicPeriod"/>
            </a:pPr>
            <a:r>
              <a:rPr lang="zh-TW" altLang="zh-TW" dirty="0">
                <a:latin typeface="華康楷書體W7" panose="02010609010101010101" pitchFamily="49" charset="-120"/>
                <a:ea typeface="華康楷書體W7" panose="02010609010101010101" pitchFamily="49" charset="-120"/>
              </a:rPr>
              <a:t>本校</a:t>
            </a:r>
            <a:r>
              <a:rPr lang="zh-TW" altLang="zh-TW" b="1" dirty="0">
                <a:solidFill>
                  <a:srgbClr val="3333FF"/>
                </a:solidFill>
                <a:latin typeface="華康楷書體W7" panose="02010609010101010101" pitchFamily="49" charset="-120"/>
                <a:ea typeface="華康楷書體W7" panose="02010609010101010101" pitchFamily="49" charset="-120"/>
              </a:rPr>
              <a:t>運動中心暨停車場</a:t>
            </a:r>
            <a:r>
              <a:rPr lang="en-US" altLang="zh-TW" dirty="0">
                <a:latin typeface="華康楷書體W7" panose="02010609010101010101" pitchFamily="49" charset="-120"/>
                <a:ea typeface="華康楷書體W7" panose="02010609010101010101" pitchFamily="49" charset="-120"/>
              </a:rPr>
              <a:t>ROT</a:t>
            </a:r>
            <a:r>
              <a:rPr lang="zh-TW" altLang="zh-TW" dirty="0">
                <a:latin typeface="華康楷書體W7" panose="02010609010101010101" pitchFamily="49" charset="-120"/>
                <a:ea typeface="華康楷書體W7" panose="02010609010101010101" pitchFamily="49" charset="-120"/>
              </a:rPr>
              <a:t>案</a:t>
            </a:r>
            <a:r>
              <a:rPr lang="zh-TW" altLang="en-US" dirty="0">
                <a:latin typeface="華康楷書體W7" panose="02010609010101010101" pitchFamily="49" charset="-120"/>
                <a:ea typeface="華康楷書體W7" panose="02010609010101010101" pitchFamily="49" charset="-120"/>
              </a:rPr>
              <a:t>，已於</a:t>
            </a:r>
            <a:r>
              <a:rPr lang="en-US" altLang="zh-TW" dirty="0">
                <a:latin typeface="華康楷書體W7" panose="02010609010101010101" pitchFamily="49" charset="-120"/>
                <a:ea typeface="華康楷書體W7" panose="02010609010101010101" pitchFamily="49" charset="-120"/>
              </a:rPr>
              <a:t>114</a:t>
            </a:r>
            <a:r>
              <a:rPr lang="zh-TW" altLang="en-US" dirty="0">
                <a:latin typeface="華康楷書體W7" panose="02010609010101010101" pitchFamily="49" charset="-120"/>
                <a:ea typeface="華康楷書體W7" panose="02010609010101010101" pitchFamily="49" charset="-120"/>
              </a:rPr>
              <a:t>年</a:t>
            </a:r>
            <a:r>
              <a:rPr lang="en-US" altLang="zh-TW" dirty="0">
                <a:latin typeface="華康楷書體W7" panose="02010609010101010101" pitchFamily="49" charset="-120"/>
                <a:ea typeface="華康楷書體W7" panose="02010609010101010101" pitchFamily="49" charset="-120"/>
              </a:rPr>
              <a:t>3</a:t>
            </a:r>
            <a:r>
              <a:rPr lang="zh-TW" altLang="en-US" dirty="0">
                <a:latin typeface="華康楷書體W7" panose="02010609010101010101" pitchFamily="49" charset="-120"/>
                <a:ea typeface="華康楷書體W7" panose="02010609010101010101" pitchFamily="49" charset="-120"/>
              </a:rPr>
              <a:t>月</a:t>
            </a:r>
            <a:r>
              <a:rPr lang="en-US" altLang="zh-TW" dirty="0">
                <a:latin typeface="華康楷書體W7" panose="02010609010101010101" pitchFamily="49" charset="-120"/>
                <a:ea typeface="華康楷書體W7" panose="02010609010101010101" pitchFamily="49" charset="-120"/>
              </a:rPr>
              <a:t>17</a:t>
            </a:r>
            <a:r>
              <a:rPr lang="zh-TW" altLang="en-US" dirty="0">
                <a:latin typeface="華康楷書體W7" panose="02010609010101010101" pitchFamily="49" charset="-120"/>
                <a:ea typeface="華康楷書體W7" panose="02010609010101010101" pitchFamily="49" charset="-120"/>
              </a:rPr>
              <a:t>日正式營運，促進本校游泳運動教學活動及推廣社區運動健康。</a:t>
            </a:r>
            <a:endParaRPr lang="zh-TW" altLang="en-US" sz="2400" b="1" dirty="0">
              <a:solidFill>
                <a:srgbClr val="865B3E"/>
              </a:solidFill>
              <a:latin typeface="華康楷書體W7" panose="02010609010101010101" pitchFamily="49" charset="-120"/>
              <a:ea typeface="華康楷書體W7" panose="02010609010101010101" pitchFamily="49" charset="-120"/>
            </a:endParaRPr>
          </a:p>
        </p:txBody>
      </p:sp>
      <p:pic>
        <p:nvPicPr>
          <p:cNvPr id="6" name="圖片 5">
            <a:extLst>
              <a:ext uri="{FF2B5EF4-FFF2-40B4-BE49-F238E27FC236}">
                <a16:creationId xmlns:a16="http://schemas.microsoft.com/office/drawing/2014/main" id="{E2B04547-649A-43F4-84ED-8A29C5EB31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3156412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 y="42204"/>
            <a:ext cx="15450095" cy="633453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042" y="3732325"/>
            <a:ext cx="1221693" cy="195324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18" y="379335"/>
            <a:ext cx="2584188" cy="6478665"/>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6" y="2919516"/>
            <a:ext cx="12192000" cy="3980688"/>
          </a:xfrm>
          <a:prstGeom prst="rect">
            <a:avLst/>
          </a:prstGeom>
        </p:spPr>
      </p:pic>
      <p:sp>
        <p:nvSpPr>
          <p:cNvPr id="12" name="文本框 11"/>
          <p:cNvSpPr txBox="1"/>
          <p:nvPr/>
        </p:nvSpPr>
        <p:spPr>
          <a:xfrm>
            <a:off x="2899305" y="1514190"/>
            <a:ext cx="6266459" cy="1015663"/>
          </a:xfrm>
          <a:prstGeom prst="rect">
            <a:avLst/>
          </a:prstGeom>
          <a:noFill/>
        </p:spPr>
        <p:txBody>
          <a:bodyPr wrap="none" rtlCol="0">
            <a:spAutoFit/>
          </a:bodyPr>
          <a:lstStyle/>
          <a:p>
            <a:r>
              <a:rPr lang="en-US" altLang="zh-TW" sz="6000" b="1" dirty="0">
                <a:solidFill>
                  <a:srgbClr val="865B3E"/>
                </a:solidFill>
                <a:latin typeface="微软雅黑" panose="020B0503020204020204" pitchFamily="34" charset="-122"/>
                <a:ea typeface="微软雅黑" panose="020B0503020204020204" pitchFamily="34" charset="-122"/>
              </a:rPr>
              <a:t>114-1</a:t>
            </a:r>
            <a:r>
              <a:rPr lang="zh-TW" altLang="en-US" sz="6000" b="1" dirty="0">
                <a:solidFill>
                  <a:srgbClr val="865B3E"/>
                </a:solidFill>
                <a:latin typeface="微软雅黑" panose="020B0503020204020204" pitchFamily="34" charset="-122"/>
                <a:ea typeface="微软雅黑" panose="020B0503020204020204" pitchFamily="34" charset="-122"/>
              </a:rPr>
              <a:t>親職教育日</a:t>
            </a:r>
            <a:endParaRPr lang="zh-CN" altLang="en-US" sz="6000" b="1" dirty="0">
              <a:solidFill>
                <a:srgbClr val="865B3E"/>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812347" y="348480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043259" y="346904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sp>
        <p:nvSpPr>
          <p:cNvPr id="16" name="文本框 11"/>
          <p:cNvSpPr txBox="1"/>
          <p:nvPr/>
        </p:nvSpPr>
        <p:spPr>
          <a:xfrm>
            <a:off x="3961182" y="2976973"/>
            <a:ext cx="4031873" cy="1015663"/>
          </a:xfrm>
          <a:prstGeom prst="rect">
            <a:avLst/>
          </a:prstGeom>
          <a:noFill/>
        </p:spPr>
        <p:txBody>
          <a:bodyPr wrap="none" rtlCol="0">
            <a:spAutoFit/>
          </a:bodyPr>
          <a:lstStyle/>
          <a:p>
            <a:r>
              <a:rPr lang="zh-TW" altLang="en-US" sz="6000" b="1" dirty="0">
                <a:solidFill>
                  <a:srgbClr val="0070C0"/>
                </a:solidFill>
                <a:latin typeface="微软雅黑" panose="020B0503020204020204" pitchFamily="34" charset="-122"/>
                <a:ea typeface="微软雅黑" panose="020B0503020204020204" pitchFamily="34" charset="-122"/>
              </a:rPr>
              <a:t>輔導室報告</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sp>
        <p:nvSpPr>
          <p:cNvPr id="17" name="文本框 11"/>
          <p:cNvSpPr txBox="1"/>
          <p:nvPr/>
        </p:nvSpPr>
        <p:spPr>
          <a:xfrm>
            <a:off x="4956244" y="4758418"/>
            <a:ext cx="1938351" cy="523220"/>
          </a:xfrm>
          <a:prstGeom prst="rect">
            <a:avLst/>
          </a:prstGeom>
          <a:noFill/>
        </p:spPr>
        <p:txBody>
          <a:bodyPr wrap="none" rtlCol="0">
            <a:spAutoFit/>
          </a:bodyPr>
          <a:lstStyle/>
          <a:p>
            <a:r>
              <a:rPr lang="en-US" altLang="zh-TW" sz="2800" b="1" dirty="0">
                <a:latin typeface="微软雅黑" panose="020B0503020204020204" pitchFamily="34" charset="-122"/>
                <a:ea typeface="微软雅黑" panose="020B0503020204020204" pitchFamily="34" charset="-122"/>
              </a:rPr>
              <a:t>114.09.19</a:t>
            </a:r>
            <a:endParaRPr lang="zh-CN" altLang="en-US" sz="2800" b="1" dirty="0">
              <a:latin typeface="微软雅黑" panose="020B0503020204020204" pitchFamily="34" charset="-122"/>
              <a:ea typeface="微软雅黑" panose="020B0503020204020204" pitchFamily="34" charset="-122"/>
            </a:endParaRPr>
          </a:p>
        </p:txBody>
      </p:sp>
      <p:pic>
        <p:nvPicPr>
          <p:cNvPr id="3" name="圖片 2">
            <a:extLst>
              <a:ext uri="{FF2B5EF4-FFF2-40B4-BE49-F238E27FC236}">
                <a16:creationId xmlns:a16="http://schemas.microsoft.com/office/drawing/2014/main" id="{826ED872-B169-4896-BFDF-D6D14E2E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extLst>
      <p:ext uri="{BB962C8B-B14F-4D97-AF65-F5344CB8AC3E}">
        <p14:creationId xmlns:p14="http://schemas.microsoft.com/office/powerpoint/2010/main" val="3377890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par>
                          <p:cTn id="15" fill="hold">
                            <p:stCondLst>
                              <p:cond delay="1500"/>
                            </p:stCondLst>
                            <p:childTnLst>
                              <p:par>
                                <p:cTn id="16" presetID="23" presetClass="entr" presetSubtype="16"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childTnLst>
                          </p:cTn>
                        </p:par>
                        <p:par>
                          <p:cTn id="20" fill="hold">
                            <p:stCondLst>
                              <p:cond delay="2450"/>
                            </p:stCondLst>
                            <p:childTnLst>
                              <p:par>
                                <p:cTn id="21" presetID="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295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3450"/>
                            </p:stCondLst>
                            <p:childTnLst>
                              <p:par>
                                <p:cTn id="31" presetID="23" presetClass="entr" presetSubtype="16" fill="hold" grpId="0" nodeType="after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childTnLst>
                          </p:cTn>
                        </p:par>
                        <p:par>
                          <p:cTn id="35" fill="hold">
                            <p:stCondLst>
                              <p:cond delay="4150"/>
                            </p:stCondLst>
                            <p:childTnLst>
                              <p:par>
                                <p:cTn id="36" presetID="23" presetClass="entr" presetSubtype="16" fill="hold" grpId="0" nodeType="afterEffect">
                                  <p:stCondLst>
                                    <p:cond delay="0"/>
                                  </p:stCondLst>
                                  <p:iterate type="lt">
                                    <p:tmPct val="10000"/>
                                  </p:iterate>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37" y="-123067"/>
            <a:ext cx="15450095" cy="6334539"/>
          </a:xfrm>
          <a:prstGeom prst="rect">
            <a:avLst/>
          </a:prstGeom>
        </p:spPr>
      </p:pic>
      <p:sp>
        <p:nvSpPr>
          <p:cNvPr id="71" name="矩形 70"/>
          <p:cNvSpPr/>
          <p:nvPr/>
        </p:nvSpPr>
        <p:spPr>
          <a:xfrm>
            <a:off x="5316107" y="126699"/>
            <a:ext cx="1415772" cy="584775"/>
          </a:xfrm>
          <a:prstGeom prst="rect">
            <a:avLst/>
          </a:prstGeom>
        </p:spPr>
        <p:txBody>
          <a:bodyPr wrap="none">
            <a:spAutoFit/>
          </a:bodyPr>
          <a:lstStyle/>
          <a:p>
            <a:pPr algn="ctr"/>
            <a:r>
              <a:rPr lang="zh-TW" altLang="en-US" sz="3200" b="1" dirty="0">
                <a:solidFill>
                  <a:srgbClr val="865B3E"/>
                </a:solidFill>
                <a:latin typeface="微软雅黑" panose="020B0503020204020204" pitchFamily="34" charset="-122"/>
                <a:ea typeface="微软雅黑" panose="020B0503020204020204" pitchFamily="34" charset="-122"/>
              </a:rPr>
              <a:t>輔導組</a:t>
            </a:r>
          </a:p>
        </p:txBody>
      </p:sp>
      <p:sp>
        <p:nvSpPr>
          <p:cNvPr id="4" name="內容版面配置區 2">
            <a:extLst>
              <a:ext uri="{FF2B5EF4-FFF2-40B4-BE49-F238E27FC236}">
                <a16:creationId xmlns:a16="http://schemas.microsoft.com/office/drawing/2014/main" id="{E503661E-1B97-4098-ACE1-00A6CFB064E5}"/>
              </a:ext>
            </a:extLst>
          </p:cNvPr>
          <p:cNvSpPr txBox="1">
            <a:spLocks noChangeArrowheads="1"/>
          </p:cNvSpPr>
          <p:nvPr/>
        </p:nvSpPr>
        <p:spPr>
          <a:xfrm>
            <a:off x="1553541" y="1113182"/>
            <a:ext cx="8353425" cy="1317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latin typeface="標楷體" panose="03000509000000000000" pitchFamily="65" charset="-120"/>
                <a:ea typeface="標楷體" panose="03000509000000000000" pitchFamily="65" charset="-120"/>
              </a:rPr>
              <a:t>家長如有需要與專輔老師聯繫者，請洽九年級所屬專輔教師江京璇。電話</a:t>
            </a:r>
            <a:r>
              <a:rPr lang="en-US" altLang="zh-TW" dirty="0">
                <a:latin typeface="標楷體" panose="03000509000000000000" pitchFamily="65" charset="-120"/>
                <a:ea typeface="標楷體" panose="03000509000000000000" pitchFamily="65" charset="-120"/>
              </a:rPr>
              <a:t>:4782024-613</a:t>
            </a:r>
          </a:p>
          <a:p>
            <a:endParaRPr lang="zh-TW"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p:txBody>
      </p:sp>
      <p:grpSp>
        <p:nvGrpSpPr>
          <p:cNvPr id="8" name="群組 16">
            <a:extLst>
              <a:ext uri="{FF2B5EF4-FFF2-40B4-BE49-F238E27FC236}">
                <a16:creationId xmlns:a16="http://schemas.microsoft.com/office/drawing/2014/main" id="{0753647E-1469-4D01-9CFE-22E5AF637456}"/>
              </a:ext>
            </a:extLst>
          </p:cNvPr>
          <p:cNvGrpSpPr>
            <a:grpSpLocks/>
          </p:cNvGrpSpPr>
          <p:nvPr/>
        </p:nvGrpSpPr>
        <p:grpSpPr bwMode="auto">
          <a:xfrm>
            <a:off x="5143218" y="2291850"/>
            <a:ext cx="1764236" cy="2569870"/>
            <a:chOff x="2411413" y="3836988"/>
            <a:chExt cx="1042987" cy="1782209"/>
          </a:xfrm>
        </p:grpSpPr>
        <p:pic>
          <p:nvPicPr>
            <p:cNvPr id="9" name="圖片 1">
              <a:extLst>
                <a:ext uri="{FF2B5EF4-FFF2-40B4-BE49-F238E27FC236}">
                  <a16:creationId xmlns:a16="http://schemas.microsoft.com/office/drawing/2014/main" id="{38848CFF-1094-4120-988E-C7732188E391}"/>
                </a:ext>
              </a:extLst>
            </p:cNvPr>
            <p:cNvPicPr>
              <a:picLocks noChangeAspect="1"/>
            </p:cNvPicPr>
            <p:nvPr/>
          </p:nvPicPr>
          <p:blipFill>
            <a:blip r:embed="rId5">
              <a:extLst>
                <a:ext uri="{28A0092B-C50C-407E-A947-70E740481C1C}">
                  <a14:useLocalDpi xmlns:a14="http://schemas.microsoft.com/office/drawing/2010/main" val="0"/>
                </a:ext>
              </a:extLst>
            </a:blip>
            <a:srcRect t="6728"/>
            <a:stretch>
              <a:fillRect/>
            </a:stretch>
          </p:blipFill>
          <p:spPr bwMode="auto">
            <a:xfrm>
              <a:off x="2411413" y="3836988"/>
              <a:ext cx="10429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6">
              <a:extLst>
                <a:ext uri="{FF2B5EF4-FFF2-40B4-BE49-F238E27FC236}">
                  <a16:creationId xmlns:a16="http://schemas.microsoft.com/office/drawing/2014/main" id="{FDE95BB8-CEE8-4622-B11A-A963A317096F}"/>
                </a:ext>
              </a:extLst>
            </p:cNvPr>
            <p:cNvSpPr txBox="1">
              <a:spLocks noChangeArrowheads="1"/>
            </p:cNvSpPr>
            <p:nvPr/>
          </p:nvSpPr>
          <p:spPr bwMode="auto">
            <a:xfrm>
              <a:off x="2411413" y="5181638"/>
              <a:ext cx="1042987" cy="437559"/>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1700" dirty="0">
                  <a:ea typeface="微軟正黑體" panose="020B0604030504040204" pitchFamily="34" charset="-120"/>
                </a:rPr>
                <a:t>專輔教師</a:t>
              </a:r>
            </a:p>
            <a:p>
              <a:pPr algn="ctr" eaLnBrk="1" hangingPunct="1">
                <a:spcBef>
                  <a:spcPct val="0"/>
                </a:spcBef>
                <a:buFontTx/>
                <a:buNone/>
              </a:pPr>
              <a:r>
                <a:rPr lang="zh-TW" altLang="en-US" sz="1800" dirty="0">
                  <a:ea typeface="微軟正黑體" panose="020B0604030504040204" pitchFamily="34" charset="-120"/>
                </a:rPr>
                <a:t>江京璇</a:t>
              </a:r>
            </a:p>
          </p:txBody>
        </p:sp>
      </p:grpSp>
      <p:pic>
        <p:nvPicPr>
          <p:cNvPr id="11" name="圖片 10">
            <a:extLst>
              <a:ext uri="{FF2B5EF4-FFF2-40B4-BE49-F238E27FC236}">
                <a16:creationId xmlns:a16="http://schemas.microsoft.com/office/drawing/2014/main" id="{37E719CB-0893-46DD-99A5-941FEFF45B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35506278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42" y="-123067"/>
            <a:ext cx="15450095" cy="6334539"/>
          </a:xfrm>
          <a:prstGeom prst="rect">
            <a:avLst/>
          </a:prstGeom>
        </p:spPr>
      </p:pic>
      <p:sp>
        <p:nvSpPr>
          <p:cNvPr id="71" name="矩形 70"/>
          <p:cNvSpPr/>
          <p:nvPr/>
        </p:nvSpPr>
        <p:spPr>
          <a:xfrm>
            <a:off x="5316107" y="126699"/>
            <a:ext cx="1415772" cy="584775"/>
          </a:xfrm>
          <a:prstGeom prst="rect">
            <a:avLst/>
          </a:prstGeom>
        </p:spPr>
        <p:txBody>
          <a:bodyPr wrap="none">
            <a:spAutoFit/>
          </a:bodyPr>
          <a:lstStyle/>
          <a:p>
            <a:pPr algn="ctr"/>
            <a:r>
              <a:rPr lang="zh-TW" altLang="en-US" sz="3200" b="1" dirty="0">
                <a:solidFill>
                  <a:srgbClr val="865B3E"/>
                </a:solidFill>
                <a:latin typeface="微软雅黑" panose="020B0503020204020204" pitchFamily="34" charset="-122"/>
                <a:ea typeface="微软雅黑" panose="020B0503020204020204" pitchFamily="34" charset="-122"/>
              </a:rPr>
              <a:t>資料組</a:t>
            </a:r>
          </a:p>
        </p:txBody>
      </p:sp>
      <p:sp>
        <p:nvSpPr>
          <p:cNvPr id="4" name="內容版面配置區 2">
            <a:extLst>
              <a:ext uri="{FF2B5EF4-FFF2-40B4-BE49-F238E27FC236}">
                <a16:creationId xmlns:a16="http://schemas.microsoft.com/office/drawing/2014/main" id="{E503661E-1B97-4098-ACE1-00A6CFB064E5}"/>
              </a:ext>
            </a:extLst>
          </p:cNvPr>
          <p:cNvSpPr txBox="1">
            <a:spLocks noChangeArrowheads="1"/>
          </p:cNvSpPr>
          <p:nvPr/>
        </p:nvSpPr>
        <p:spPr>
          <a:xfrm>
            <a:off x="1533663" y="1292086"/>
            <a:ext cx="8353425" cy="371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latin typeface="標楷體" panose="03000509000000000000" pitchFamily="65" charset="-120"/>
                <a:ea typeface="標楷體" panose="03000509000000000000" pitchFamily="65" charset="-120"/>
                <a:cs typeface="Times New Roman" panose="02020603050405020304" pitchFamily="18" charset="0"/>
              </a:rPr>
              <a:t>為了解九年級學生狀況，</a:t>
            </a:r>
            <a:r>
              <a:rPr lang="en-US" altLang="zh-TW" dirty="0">
                <a:latin typeface="標楷體" panose="03000509000000000000" pitchFamily="65" charset="-120"/>
                <a:ea typeface="標楷體" panose="03000509000000000000" pitchFamily="65" charset="-120"/>
                <a:cs typeface="Times New Roman" panose="02020603050405020304" pitchFamily="18" charset="0"/>
              </a:rPr>
              <a:t>9/8(</a:t>
            </a:r>
            <a:r>
              <a:rPr lang="zh-TW" altLang="en-US" dirty="0">
                <a:latin typeface="標楷體" panose="03000509000000000000" pitchFamily="65" charset="-120"/>
                <a:ea typeface="標楷體" panose="03000509000000000000" pitchFamily="65" charset="-120"/>
                <a:cs typeface="Times New Roman" panose="02020603050405020304" pitchFamily="18" charset="0"/>
              </a:rPr>
              <a:t>一</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起資料組將利用輔導課進行興趣測驗。</a:t>
            </a:r>
            <a:endParaRPr lang="en-US" altLang="zh-TW"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dirty="0">
                <a:latin typeface="標楷體" panose="03000509000000000000" pitchFamily="65" charset="-120"/>
                <a:ea typeface="標楷體" panose="03000509000000000000" pitchFamily="65" charset="-120"/>
                <a:cs typeface="Times New Roman" panose="02020603050405020304" pitchFamily="18" charset="0"/>
              </a:rPr>
              <a:t>11/12(</a:t>
            </a:r>
            <a:r>
              <a:rPr lang="zh-TW" altLang="en-US" dirty="0">
                <a:latin typeface="標楷體" panose="03000509000000000000" pitchFamily="65" charset="-120"/>
                <a:ea typeface="標楷體" panose="03000509000000000000" pitchFamily="65" charset="-120"/>
                <a:cs typeface="Times New Roman" panose="02020603050405020304" pitchFamily="18" charset="0"/>
              </a:rPr>
              <a:t>三</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晚上</a:t>
            </a:r>
            <a:r>
              <a:rPr lang="en-US" altLang="zh-TW" dirty="0">
                <a:latin typeface="標楷體" panose="03000509000000000000" pitchFamily="65" charset="-120"/>
                <a:ea typeface="標楷體" panose="03000509000000000000" pitchFamily="65" charset="-120"/>
                <a:cs typeface="Times New Roman" panose="02020603050405020304" pitchFamily="18" charset="0"/>
              </a:rPr>
              <a:t>18:30</a:t>
            </a:r>
            <a:r>
              <a:rPr lang="zh-TW" altLang="en-US" dirty="0">
                <a:latin typeface="標楷體" panose="03000509000000000000" pitchFamily="65" charset="-120"/>
                <a:ea typeface="標楷體" panose="03000509000000000000" pitchFamily="65" charset="-120"/>
                <a:cs typeface="Times New Roman" panose="02020603050405020304" pitchFamily="18" charset="0"/>
              </a:rPr>
              <a:t>，資料組將辦理免試入學適性宣導。歡迎家長踴躍參與。參加家長之子女將記嘉獎乙次。</a:t>
            </a:r>
            <a:endParaRPr lang="en-US" altLang="zh-TW"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dirty="0">
                <a:latin typeface="標楷體" panose="03000509000000000000" pitchFamily="65" charset="-120"/>
                <a:ea typeface="標楷體" panose="03000509000000000000" pitchFamily="65" charset="-120"/>
                <a:cs typeface="Times New Roman" panose="02020603050405020304" pitchFamily="18" charset="0"/>
              </a:rPr>
              <a:t>12/16(</a:t>
            </a:r>
            <a:r>
              <a:rPr lang="zh-TW" altLang="en-US" dirty="0">
                <a:latin typeface="標楷體" panose="03000509000000000000" pitchFamily="65" charset="-120"/>
                <a:ea typeface="標楷體" panose="03000509000000000000" pitchFamily="65" charset="-120"/>
                <a:cs typeface="Times New Roman" panose="02020603050405020304" pitchFamily="18" charset="0"/>
              </a:rPr>
              <a:t>二</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輔導室將在活動中心一樓辦理高中職特色招生暨實用技能班宣導。</a:t>
            </a:r>
            <a:endParaRPr lang="en-US" altLang="zh-TW" dirty="0">
              <a:latin typeface="標楷體" panose="03000509000000000000" pitchFamily="65" charset="-120"/>
              <a:ea typeface="標楷體" panose="03000509000000000000" pitchFamily="65" charset="-120"/>
              <a:cs typeface="Times New Roman" panose="02020603050405020304" pitchFamily="18" charset="0"/>
            </a:endParaRPr>
          </a:p>
          <a:p>
            <a:endParaRPr lang="zh-TW"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FF085068-B8F9-42D9-896A-17604126F3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35561079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42" y="-123067"/>
            <a:ext cx="15450095" cy="6334539"/>
          </a:xfrm>
          <a:prstGeom prst="rect">
            <a:avLst/>
          </a:prstGeom>
        </p:spPr>
      </p:pic>
      <p:sp>
        <p:nvSpPr>
          <p:cNvPr id="71" name="矩形 70"/>
          <p:cNvSpPr/>
          <p:nvPr/>
        </p:nvSpPr>
        <p:spPr>
          <a:xfrm>
            <a:off x="5316107" y="126699"/>
            <a:ext cx="1415772" cy="584775"/>
          </a:xfrm>
          <a:prstGeom prst="rect">
            <a:avLst/>
          </a:prstGeom>
        </p:spPr>
        <p:txBody>
          <a:bodyPr wrap="none">
            <a:spAutoFit/>
          </a:bodyPr>
          <a:lstStyle/>
          <a:p>
            <a:pPr algn="ctr"/>
            <a:r>
              <a:rPr lang="zh-TW" altLang="en-US" sz="3200" b="1" dirty="0">
                <a:solidFill>
                  <a:srgbClr val="865B3E"/>
                </a:solidFill>
                <a:latin typeface="微软雅黑" panose="020B0503020204020204" pitchFamily="34" charset="-122"/>
                <a:ea typeface="微软雅黑" panose="020B0503020204020204" pitchFamily="34" charset="-122"/>
              </a:rPr>
              <a:t>特教組</a:t>
            </a:r>
          </a:p>
        </p:txBody>
      </p:sp>
      <p:sp>
        <p:nvSpPr>
          <p:cNvPr id="4" name="內容版面配置區 2">
            <a:extLst>
              <a:ext uri="{FF2B5EF4-FFF2-40B4-BE49-F238E27FC236}">
                <a16:creationId xmlns:a16="http://schemas.microsoft.com/office/drawing/2014/main" id="{E503661E-1B97-4098-ACE1-00A6CFB064E5}"/>
              </a:ext>
            </a:extLst>
          </p:cNvPr>
          <p:cNvSpPr txBox="1">
            <a:spLocks noChangeArrowheads="1"/>
          </p:cNvSpPr>
          <p:nvPr/>
        </p:nvSpPr>
        <p:spPr>
          <a:xfrm>
            <a:off x="1533663" y="1292086"/>
            <a:ext cx="9190659" cy="3299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TW" dirty="0">
                <a:latin typeface="標楷體" panose="03000509000000000000" pitchFamily="65" charset="-120"/>
                <a:ea typeface="標楷體" panose="03000509000000000000" pitchFamily="65" charset="-120"/>
              </a:rPr>
              <a:t>11/5(</a:t>
            </a:r>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)12:30~14:45</a:t>
            </a:r>
            <a:r>
              <a:rPr lang="zh-TW" altLang="en-US" dirty="0">
                <a:latin typeface="標楷體" panose="03000509000000000000" pitchFamily="65" charset="-120"/>
                <a:ea typeface="標楷體" panose="03000509000000000000" pitchFamily="65" charset="-120"/>
              </a:rPr>
              <a:t>英資班將辦理國際志工講座。歡迎對異國風情與英語有興趣的普通班學生踴躍報名參加。</a:t>
            </a:r>
            <a:endParaRPr lang="en-US" altLang="zh-TW" dirty="0">
              <a:latin typeface="標楷體" panose="03000509000000000000" pitchFamily="65" charset="-120"/>
              <a:ea typeface="標楷體" panose="03000509000000000000" pitchFamily="65" charset="-120"/>
            </a:endParaRPr>
          </a:p>
          <a:p>
            <a:pPr>
              <a:lnSpc>
                <a:spcPct val="150000"/>
              </a:lnSpc>
            </a:pPr>
            <a:r>
              <a:rPr lang="en-US" altLang="zh-TW" dirty="0">
                <a:latin typeface="標楷體" panose="03000509000000000000" pitchFamily="65" charset="-120"/>
                <a:ea typeface="標楷體" panose="03000509000000000000" pitchFamily="65" charset="-120"/>
              </a:rPr>
              <a:t>1/5(</a:t>
            </a:r>
            <a:r>
              <a:rPr lang="zh-TW" altLang="en-US" dirty="0">
                <a:latin typeface="標楷體" panose="03000509000000000000" pitchFamily="65" charset="-120"/>
                <a:ea typeface="標楷體" panose="03000509000000000000" pitchFamily="65" charset="-120"/>
              </a:rPr>
              <a:t>一</a:t>
            </a:r>
            <a:r>
              <a:rPr lang="en-US" altLang="zh-TW" dirty="0">
                <a:latin typeface="標楷體" panose="03000509000000000000" pitchFamily="65" charset="-120"/>
                <a:ea typeface="標楷體" panose="03000509000000000000" pitchFamily="65" charset="-120"/>
              </a:rPr>
              <a:t>)18:30~20:00</a:t>
            </a:r>
            <a:r>
              <a:rPr lang="zh-TW" altLang="en-US" dirty="0">
                <a:latin typeface="標楷體" panose="03000509000000000000" pitchFamily="65" charset="-120"/>
                <a:ea typeface="標楷體" panose="03000509000000000000" pitchFamily="65" charset="-120"/>
              </a:rPr>
              <a:t>學習班適性輔導安置會議，會議中會協助家長及學生選填志願，家長可以先與學生討論未來方向。</a:t>
            </a:r>
            <a:endParaRPr lang="zh-TW"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E4578123-4865-4657-8D81-D8A2FFC3F0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10379558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55" y="-123067"/>
            <a:ext cx="15450095" cy="6334539"/>
          </a:xfrm>
          <a:prstGeom prst="rect">
            <a:avLst/>
          </a:prstGeom>
        </p:spPr>
      </p:pic>
      <p:sp>
        <p:nvSpPr>
          <p:cNvPr id="71" name="矩形 70"/>
          <p:cNvSpPr/>
          <p:nvPr/>
        </p:nvSpPr>
        <p:spPr>
          <a:xfrm>
            <a:off x="2534479" y="126699"/>
            <a:ext cx="6013602" cy="584775"/>
          </a:xfrm>
          <a:prstGeom prst="rect">
            <a:avLst/>
          </a:prstGeom>
        </p:spPr>
        <p:txBody>
          <a:bodyPr wrap="square">
            <a:spAutoFit/>
          </a:bodyPr>
          <a:lstStyle/>
          <a:p>
            <a:pPr algn="ctr"/>
            <a:r>
              <a:rPr lang="en-US" altLang="zh-TW" sz="3200" b="1" dirty="0">
                <a:solidFill>
                  <a:srgbClr val="FF0000"/>
                </a:solidFill>
                <a:latin typeface="微软雅黑" panose="020B0503020204020204" pitchFamily="34" charset="-122"/>
                <a:ea typeface="微软雅黑" panose="020B0503020204020204" pitchFamily="34" charset="-122"/>
              </a:rPr>
              <a:t>114</a:t>
            </a:r>
            <a:r>
              <a:rPr lang="zh-TW" altLang="en-US" sz="3200" b="1" dirty="0">
                <a:solidFill>
                  <a:srgbClr val="FF0000"/>
                </a:solidFill>
                <a:latin typeface="微软雅黑" panose="020B0503020204020204" pitchFamily="34" charset="-122"/>
                <a:ea typeface="微软雅黑" panose="020B0503020204020204" pitchFamily="34" charset="-122"/>
              </a:rPr>
              <a:t>年度楊梅國中升學榮耀</a:t>
            </a:r>
          </a:p>
        </p:txBody>
      </p:sp>
      <p:pic>
        <p:nvPicPr>
          <p:cNvPr id="3" name="圖片 2">
            <a:extLst>
              <a:ext uri="{FF2B5EF4-FFF2-40B4-BE49-F238E27FC236}">
                <a16:creationId xmlns:a16="http://schemas.microsoft.com/office/drawing/2014/main" id="{FB81AB70-D178-4512-9479-5BBF0EDA8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2" y="854765"/>
            <a:ext cx="12050916" cy="5981673"/>
          </a:xfrm>
          <a:prstGeom prst="rect">
            <a:avLst/>
          </a:prstGeom>
        </p:spPr>
      </p:pic>
      <p:pic>
        <p:nvPicPr>
          <p:cNvPr id="5" name="圖片 4">
            <a:extLst>
              <a:ext uri="{FF2B5EF4-FFF2-40B4-BE49-F238E27FC236}">
                <a16:creationId xmlns:a16="http://schemas.microsoft.com/office/drawing/2014/main" id="{940C5F3D-B45C-49C8-BA87-A18FCF4A6C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9981" y="119461"/>
            <a:ext cx="1054134" cy="1054134"/>
          </a:xfrm>
          <a:prstGeom prst="rect">
            <a:avLst/>
          </a:prstGeom>
        </p:spPr>
      </p:pic>
    </p:spTree>
    <p:custDataLst>
      <p:tags r:id="rId1"/>
    </p:custDataLst>
    <p:extLst>
      <p:ext uri="{BB962C8B-B14F-4D97-AF65-F5344CB8AC3E}">
        <p14:creationId xmlns:p14="http://schemas.microsoft.com/office/powerpoint/2010/main" val="5010162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
            <a:extLst>
              <a:ext uri="{FF2B5EF4-FFF2-40B4-BE49-F238E27FC236}">
                <a16:creationId xmlns:a16="http://schemas.microsoft.com/office/drawing/2014/main" id="{F38159E8-3D07-4077-B37A-19988327EF76}"/>
              </a:ext>
            </a:extLst>
          </p:cNvPr>
          <p:cNvSpPr txBox="1"/>
          <p:nvPr/>
        </p:nvSpPr>
        <p:spPr>
          <a:xfrm>
            <a:off x="8673088" y="172864"/>
            <a:ext cx="3518912" cy="492443"/>
          </a:xfrm>
          <a:prstGeom prst="rect">
            <a:avLst/>
          </a:prstGeom>
          <a:noFill/>
        </p:spPr>
        <p:txBody>
          <a:bodyPr wrap="none" rtlCol="0">
            <a:spAutoFit/>
          </a:bodyPr>
          <a:lstStyle>
            <a:defPPr>
              <a:defRPr lang="zh-CN"/>
            </a:defPPr>
            <a:lvl1pPr>
              <a:defRPr sz="4000" b="1">
                <a:solidFill>
                  <a:srgbClr val="865B3E"/>
                </a:solidFill>
                <a:latin typeface="微软雅黑" panose="020B0503020204020204" pitchFamily="34" charset="-122"/>
                <a:ea typeface="微软雅黑" panose="020B0503020204020204" pitchFamily="34" charset="-122"/>
              </a:defRPr>
            </a:lvl1pPr>
          </a:lstStyle>
          <a:p>
            <a:r>
              <a:rPr lang="zh-TW" altLang="en-US" sz="2600" b="0" dirty="0">
                <a:solidFill>
                  <a:srgbClr val="00B0F0"/>
                </a:solidFill>
                <a:latin typeface="華康楷書體W5" panose="02010609010101010101" pitchFamily="49" charset="-120"/>
                <a:ea typeface="華康楷書體W5" panose="02010609010101010101" pitchFamily="49" charset="-120"/>
              </a:rPr>
              <a:t>桃園市立楊梅國民中學</a:t>
            </a:r>
            <a:endParaRPr lang="zh-CN" altLang="en-US" sz="2600" b="0" dirty="0">
              <a:solidFill>
                <a:srgbClr val="00B0F0"/>
              </a:solidFill>
              <a:latin typeface="華康楷書體W5" panose="02010609010101010101" pitchFamily="49" charset="-120"/>
              <a:ea typeface="華康楷書體W5" panose="02010609010101010101" pitchFamily="49" charset="-120"/>
            </a:endParaRPr>
          </a:p>
        </p:txBody>
      </p:sp>
      <p:sp>
        <p:nvSpPr>
          <p:cNvPr id="3" name="矩形 2">
            <a:extLst>
              <a:ext uri="{FF2B5EF4-FFF2-40B4-BE49-F238E27FC236}">
                <a16:creationId xmlns:a16="http://schemas.microsoft.com/office/drawing/2014/main" id="{3F72203F-72A0-4E86-83BB-77056752E8F6}"/>
              </a:ext>
            </a:extLst>
          </p:cNvPr>
          <p:cNvSpPr/>
          <p:nvPr/>
        </p:nvSpPr>
        <p:spPr>
          <a:xfrm>
            <a:off x="2644187" y="178660"/>
            <a:ext cx="5288627" cy="584775"/>
          </a:xfrm>
          <a:prstGeom prst="rect">
            <a:avLst/>
          </a:prstGeom>
        </p:spPr>
        <p:txBody>
          <a:bodyPr wrap="none">
            <a:spAutoFit/>
          </a:bodyPr>
          <a:lstStyle/>
          <a:p>
            <a:pPr algn="ctr"/>
            <a:r>
              <a:rPr lang="zh-TW" altLang="en-US" sz="3200" b="1" dirty="0">
                <a:solidFill>
                  <a:srgbClr val="0070C0"/>
                </a:solidFill>
                <a:latin typeface="微软雅黑" panose="020B0503020204020204" pitchFamily="34" charset="-122"/>
                <a:ea typeface="微软雅黑" panose="020B0503020204020204" pitchFamily="34" charset="-122"/>
              </a:rPr>
              <a:t>九年級重要事項宣導</a:t>
            </a:r>
            <a:r>
              <a:rPr lang="en-US" altLang="zh-TW" sz="3200" b="1" dirty="0">
                <a:solidFill>
                  <a:srgbClr val="0070C0"/>
                </a:solidFill>
                <a:latin typeface="微软雅黑" panose="020B0503020204020204" pitchFamily="34" charset="-122"/>
                <a:ea typeface="微软雅黑" panose="020B0503020204020204" pitchFamily="34" charset="-122"/>
              </a:rPr>
              <a:t>-</a:t>
            </a:r>
            <a:r>
              <a:rPr lang="zh-TW" altLang="en-US" sz="3200" b="1" dirty="0">
                <a:solidFill>
                  <a:srgbClr val="0070C0"/>
                </a:solidFill>
                <a:latin typeface="微软雅黑" panose="020B0503020204020204" pitchFamily="34" charset="-122"/>
                <a:ea typeface="微软雅黑" panose="020B0503020204020204" pitchFamily="34" charset="-122"/>
              </a:rPr>
              <a:t>教務處</a:t>
            </a:r>
          </a:p>
        </p:txBody>
      </p:sp>
      <p:sp>
        <p:nvSpPr>
          <p:cNvPr id="5" name="文本框 11">
            <a:extLst>
              <a:ext uri="{FF2B5EF4-FFF2-40B4-BE49-F238E27FC236}">
                <a16:creationId xmlns:a16="http://schemas.microsoft.com/office/drawing/2014/main" id="{09794429-9C0E-445F-BE37-44389E414F64}"/>
              </a:ext>
            </a:extLst>
          </p:cNvPr>
          <p:cNvSpPr txBox="1"/>
          <p:nvPr/>
        </p:nvSpPr>
        <p:spPr>
          <a:xfrm>
            <a:off x="606288" y="711474"/>
            <a:ext cx="11211338" cy="5878532"/>
          </a:xfrm>
          <a:prstGeom prst="rect">
            <a:avLst/>
          </a:prstGeom>
          <a:noFill/>
        </p:spPr>
        <p:txBody>
          <a:bodyPr wrap="square" rtlCol="0">
            <a:spAutoFit/>
          </a:bodyPr>
          <a:lstStyle/>
          <a:p>
            <a:r>
              <a:rPr lang="zh-TW" altLang="en-US" sz="3200" b="1" u="sng" dirty="0">
                <a:solidFill>
                  <a:srgbClr val="C00000"/>
                </a:solidFill>
                <a:latin typeface="標楷體" panose="03000509000000000000" pitchFamily="65" charset="-120"/>
                <a:ea typeface="標楷體" panose="03000509000000000000" pitchFamily="65" charset="-120"/>
              </a:rPr>
              <a:t>本校第</a:t>
            </a:r>
            <a:r>
              <a:rPr lang="en-US" altLang="zh-TW" sz="3200" b="1" u="sng" dirty="0">
                <a:solidFill>
                  <a:srgbClr val="C00000"/>
                </a:solidFill>
                <a:latin typeface="標楷體" panose="03000509000000000000" pitchFamily="65" charset="-120"/>
                <a:ea typeface="標楷體" panose="03000509000000000000" pitchFamily="65" charset="-120"/>
              </a:rPr>
              <a:t>8</a:t>
            </a:r>
            <a:r>
              <a:rPr lang="zh-TW" altLang="en-US" sz="3200" b="1" u="sng" dirty="0">
                <a:solidFill>
                  <a:srgbClr val="C00000"/>
                </a:solidFill>
                <a:latin typeface="標楷體" panose="03000509000000000000" pitchFamily="65" charset="-120"/>
                <a:ea typeface="標楷體" panose="03000509000000000000" pitchFamily="65" charset="-120"/>
              </a:rPr>
              <a:t>節課輔與師資安排</a:t>
            </a:r>
            <a:r>
              <a:rPr lang="en-US" altLang="zh-TW"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第</a:t>
            </a:r>
            <a:r>
              <a:rPr lang="en-US" altLang="zh-TW"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8</a:t>
            </a:r>
            <a:r>
              <a:rPr lang="zh-TW" altLang="en-US"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節時間</a:t>
            </a:r>
            <a:r>
              <a:rPr lang="en-US" altLang="zh-TW"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:15:55</a:t>
            </a:r>
            <a:r>
              <a:rPr lang="zh-TW" altLang="en-US"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至</a:t>
            </a:r>
            <a:r>
              <a:rPr lang="en-US" altLang="zh-TW"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16:40)</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600" b="1" dirty="0">
                <a:solidFill>
                  <a:srgbClr val="0070C0"/>
                </a:solidFill>
                <a:latin typeface="標楷體" panose="03000509000000000000" pitchFamily="65" charset="-120"/>
                <a:ea typeface="標楷體" panose="03000509000000000000" pitchFamily="65" charset="-120"/>
              </a:rPr>
              <a:t>1.</a:t>
            </a:r>
            <a:r>
              <a:rPr lang="zh-TW" altLang="en-US" sz="2600" b="1" dirty="0">
                <a:solidFill>
                  <a:srgbClr val="FF0000"/>
                </a:solidFill>
                <a:latin typeface="標楷體" panose="03000509000000000000" pitchFamily="65" charset="-120"/>
                <a:ea typeface="標楷體" panose="03000509000000000000" pitchFamily="65" charset="-120"/>
              </a:rPr>
              <a:t>日期</a:t>
            </a:r>
            <a:r>
              <a:rPr lang="en-US" altLang="zh-TW" sz="2600" b="1" dirty="0">
                <a:solidFill>
                  <a:srgbClr val="0070C0"/>
                </a:solidFill>
                <a:latin typeface="標楷體" panose="03000509000000000000" pitchFamily="65" charset="-120"/>
                <a:ea typeface="標楷體" panose="03000509000000000000" pitchFamily="65" charset="-120"/>
              </a:rPr>
              <a:t>:114</a:t>
            </a:r>
            <a:r>
              <a:rPr lang="zh-TW" altLang="en-US" sz="2600" b="1" dirty="0">
                <a:solidFill>
                  <a:srgbClr val="0070C0"/>
                </a:solidFill>
                <a:latin typeface="標楷體" panose="03000509000000000000" pitchFamily="65" charset="-120"/>
                <a:ea typeface="標楷體" panose="03000509000000000000" pitchFamily="65" charset="-120"/>
              </a:rPr>
              <a:t>年</a:t>
            </a:r>
            <a:r>
              <a:rPr lang="en-US" altLang="zh-TW" sz="2600" b="1" dirty="0">
                <a:solidFill>
                  <a:srgbClr val="0070C0"/>
                </a:solidFill>
                <a:latin typeface="標楷體" panose="03000509000000000000" pitchFamily="65" charset="-120"/>
                <a:ea typeface="標楷體" panose="03000509000000000000" pitchFamily="65" charset="-120"/>
              </a:rPr>
              <a:t>9</a:t>
            </a:r>
            <a:r>
              <a:rPr lang="zh-TW" altLang="en-US" sz="2600" b="1" dirty="0">
                <a:solidFill>
                  <a:srgbClr val="0070C0"/>
                </a:solidFill>
                <a:latin typeface="標楷體" panose="03000509000000000000" pitchFamily="65" charset="-120"/>
                <a:ea typeface="標楷體" panose="03000509000000000000" pitchFamily="65" charset="-120"/>
              </a:rPr>
              <a:t>月</a:t>
            </a:r>
            <a:r>
              <a:rPr lang="en-US" altLang="zh-TW" sz="2600" b="1" dirty="0">
                <a:solidFill>
                  <a:srgbClr val="0070C0"/>
                </a:solidFill>
                <a:latin typeface="標楷體" panose="03000509000000000000" pitchFamily="65" charset="-120"/>
                <a:ea typeface="標楷體" panose="03000509000000000000" pitchFamily="65" charset="-120"/>
              </a:rPr>
              <a:t>8</a:t>
            </a:r>
            <a:r>
              <a:rPr lang="zh-TW" altLang="en-US" sz="2600" b="1" dirty="0">
                <a:solidFill>
                  <a:srgbClr val="0070C0"/>
                </a:solidFill>
                <a:latin typeface="標楷體" panose="03000509000000000000" pitchFamily="65" charset="-120"/>
                <a:ea typeface="標楷體" panose="03000509000000000000" pitchFamily="65" charset="-120"/>
              </a:rPr>
              <a:t>日</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星期一</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至</a:t>
            </a:r>
            <a:r>
              <a:rPr lang="en-US" altLang="zh-TW" sz="2600" b="1" dirty="0">
                <a:solidFill>
                  <a:srgbClr val="0070C0"/>
                </a:solidFill>
                <a:latin typeface="標楷體" panose="03000509000000000000" pitchFamily="65" charset="-120"/>
                <a:ea typeface="標楷體" panose="03000509000000000000" pitchFamily="65" charset="-120"/>
              </a:rPr>
              <a:t>115</a:t>
            </a:r>
            <a:r>
              <a:rPr lang="zh-TW" altLang="en-US" sz="2600" b="1" dirty="0">
                <a:solidFill>
                  <a:srgbClr val="0070C0"/>
                </a:solidFill>
                <a:latin typeface="標楷體" panose="03000509000000000000" pitchFamily="65" charset="-120"/>
                <a:ea typeface="標楷體" panose="03000509000000000000" pitchFamily="65" charset="-120"/>
              </a:rPr>
              <a:t>年</a:t>
            </a:r>
            <a:r>
              <a:rPr lang="en-US" altLang="zh-TW" sz="2600" b="1" dirty="0">
                <a:solidFill>
                  <a:srgbClr val="0070C0"/>
                </a:solidFill>
                <a:latin typeface="標楷體" panose="03000509000000000000" pitchFamily="65" charset="-120"/>
                <a:ea typeface="標楷體" panose="03000509000000000000" pitchFamily="65" charset="-120"/>
              </a:rPr>
              <a:t>1</a:t>
            </a:r>
            <a:r>
              <a:rPr lang="zh-TW" altLang="en-US" sz="2600" b="1" dirty="0">
                <a:solidFill>
                  <a:srgbClr val="0070C0"/>
                </a:solidFill>
                <a:latin typeface="標楷體" panose="03000509000000000000" pitchFamily="65" charset="-120"/>
                <a:ea typeface="標楷體" panose="03000509000000000000" pitchFamily="65" charset="-120"/>
              </a:rPr>
              <a:t>月</a:t>
            </a:r>
            <a:r>
              <a:rPr lang="en-US" altLang="zh-TW" sz="2600" b="1" dirty="0">
                <a:solidFill>
                  <a:srgbClr val="0070C0"/>
                </a:solidFill>
                <a:latin typeface="標楷體" panose="03000509000000000000" pitchFamily="65" charset="-120"/>
                <a:ea typeface="標楷體" panose="03000509000000000000" pitchFamily="65" charset="-120"/>
              </a:rPr>
              <a:t>9</a:t>
            </a:r>
            <a:r>
              <a:rPr lang="zh-TW" altLang="en-US" sz="2600" b="1" dirty="0">
                <a:solidFill>
                  <a:srgbClr val="0070C0"/>
                </a:solidFill>
                <a:latin typeface="標楷體" panose="03000509000000000000" pitchFamily="65" charset="-120"/>
                <a:ea typeface="標楷體" panose="03000509000000000000" pitchFamily="65" charset="-120"/>
              </a:rPr>
              <a:t>日</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星期五</a:t>
            </a:r>
            <a:r>
              <a:rPr lang="en-US" altLang="zh-TW" sz="2600" b="1" dirty="0">
                <a:solidFill>
                  <a:srgbClr val="0070C0"/>
                </a:solidFill>
                <a:latin typeface="標楷體" panose="03000509000000000000" pitchFamily="65" charset="-120"/>
                <a:ea typeface="標楷體" panose="03000509000000000000" pitchFamily="65" charset="-120"/>
              </a:rPr>
              <a:t>)</a:t>
            </a:r>
          </a:p>
          <a:p>
            <a:r>
              <a:rPr lang="en-US" altLang="zh-TW" sz="2600" b="1" dirty="0">
                <a:solidFill>
                  <a:srgbClr val="0070C0"/>
                </a:solidFill>
                <a:latin typeface="標楷體" panose="03000509000000000000" pitchFamily="65" charset="-120"/>
                <a:ea typeface="標楷體" panose="03000509000000000000" pitchFamily="65" charset="-120"/>
              </a:rPr>
              <a:t>2.</a:t>
            </a:r>
            <a:r>
              <a:rPr lang="zh-TW" altLang="en-US" sz="2600" b="1" dirty="0">
                <a:solidFill>
                  <a:srgbClr val="FF0000"/>
                </a:solidFill>
                <a:latin typeface="標楷體" panose="03000509000000000000" pitchFamily="65" charset="-120"/>
                <a:ea typeface="標楷體" panose="03000509000000000000" pitchFamily="65" charset="-120"/>
              </a:rPr>
              <a:t>課程</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以國</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英</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數</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自</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社學科輔導內容為主，若為非學科的多元輔，學校</a:t>
            </a:r>
            <a:endParaRPr lang="en-US" altLang="zh-TW" sz="2600" b="1" dirty="0">
              <a:solidFill>
                <a:srgbClr val="0070C0"/>
              </a:solidFill>
              <a:latin typeface="標楷體" panose="03000509000000000000" pitchFamily="65" charset="-120"/>
              <a:ea typeface="標楷體" panose="03000509000000000000" pitchFamily="65" charset="-120"/>
            </a:endParaRPr>
          </a:p>
          <a:p>
            <a:r>
              <a:rPr lang="zh-TW" altLang="en-US" sz="2600" b="1" dirty="0">
                <a:solidFill>
                  <a:srgbClr val="0070C0"/>
                </a:solidFill>
                <a:latin typeface="標楷體" panose="03000509000000000000" pitchFamily="65" charset="-120"/>
                <a:ea typeface="標楷體" panose="03000509000000000000" pitchFamily="65" charset="-120"/>
              </a:rPr>
              <a:t>       會提供至少</a:t>
            </a:r>
            <a:r>
              <a:rPr lang="en-US" altLang="zh-TW" sz="2600" b="1" dirty="0">
                <a:solidFill>
                  <a:srgbClr val="0070C0"/>
                </a:solidFill>
                <a:latin typeface="標楷體" panose="03000509000000000000" pitchFamily="65" charset="-120"/>
                <a:ea typeface="標楷體" panose="03000509000000000000" pitchFamily="65" charset="-120"/>
              </a:rPr>
              <a:t>3</a:t>
            </a:r>
            <a:r>
              <a:rPr lang="zh-TW" altLang="en-US" sz="2600" b="1" dirty="0">
                <a:solidFill>
                  <a:srgbClr val="0070C0"/>
                </a:solidFill>
                <a:latin typeface="標楷體" panose="03000509000000000000" pitchFamily="65" charset="-120"/>
                <a:ea typeface="標楷體" panose="03000509000000000000" pitchFamily="65" charset="-120"/>
              </a:rPr>
              <a:t>科合併的練習卷加強精熟。九年級為兼顧升學需求，會</a:t>
            </a:r>
            <a:endParaRPr lang="en-US" altLang="zh-TW" sz="2600" b="1" dirty="0">
              <a:solidFill>
                <a:srgbClr val="0070C0"/>
              </a:solidFill>
              <a:latin typeface="標楷體" panose="03000509000000000000" pitchFamily="65" charset="-120"/>
              <a:ea typeface="標楷體" panose="03000509000000000000" pitchFamily="65" charset="-120"/>
            </a:endParaRPr>
          </a:p>
          <a:p>
            <a:r>
              <a:rPr lang="zh-TW" altLang="en-US" sz="2600" b="1" dirty="0">
                <a:solidFill>
                  <a:srgbClr val="0070C0"/>
                </a:solidFill>
                <a:latin typeface="標楷體" panose="03000509000000000000" pitchFamily="65" charset="-120"/>
                <a:ea typeface="標楷體" panose="03000509000000000000" pitchFamily="65" charset="-120"/>
              </a:rPr>
              <a:t>       適時以各科題本提供勤練。</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highlight>
                  <a:srgbClr val="FFFF00"/>
                </a:highlight>
                <a:latin typeface="標楷體" panose="03000509000000000000" pitchFamily="65" charset="-120"/>
                <a:ea typeface="標楷體" panose="03000509000000000000" pitchFamily="65" charset="-120"/>
              </a:rPr>
              <a:t>段考日與校慶運動會不上課</a:t>
            </a:r>
            <a:r>
              <a:rPr lang="en-US" altLang="zh-TW" sz="2600" b="1" dirty="0">
                <a:solidFill>
                  <a:srgbClr val="0070C0"/>
                </a:solidFill>
                <a:latin typeface="標楷體" panose="03000509000000000000" pitchFamily="65" charset="-120"/>
                <a:ea typeface="標楷體" panose="03000509000000000000" pitchFamily="65" charset="-120"/>
              </a:rPr>
              <a:t>)</a:t>
            </a:r>
          </a:p>
          <a:p>
            <a:r>
              <a:rPr lang="en-US" altLang="zh-TW" sz="2600" b="1" dirty="0">
                <a:solidFill>
                  <a:srgbClr val="0070C0"/>
                </a:solidFill>
                <a:latin typeface="標楷體" panose="03000509000000000000" pitchFamily="65" charset="-120"/>
                <a:ea typeface="標楷體" panose="03000509000000000000" pitchFamily="65" charset="-120"/>
              </a:rPr>
              <a:t>3.</a:t>
            </a:r>
            <a:r>
              <a:rPr lang="zh-TW" altLang="en-US" sz="2600" b="1" dirty="0">
                <a:solidFill>
                  <a:srgbClr val="FF0000"/>
                </a:solidFill>
                <a:latin typeface="標楷體" panose="03000509000000000000" pitchFamily="65" charset="-120"/>
                <a:ea typeface="標楷體" panose="03000509000000000000" pitchFamily="65" charset="-120"/>
              </a:rPr>
              <a:t>師資</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校內與校外學科師資</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部分校內非學科師資。</a:t>
            </a:r>
            <a:endParaRPr lang="en-US" altLang="zh-TW" sz="2600" b="1" dirty="0">
              <a:solidFill>
                <a:srgbClr val="0070C0"/>
              </a:solidFill>
              <a:latin typeface="標楷體" panose="03000509000000000000" pitchFamily="65" charset="-120"/>
              <a:ea typeface="標楷體" panose="03000509000000000000" pitchFamily="65" charset="-120"/>
            </a:endParaRPr>
          </a:p>
          <a:p>
            <a:r>
              <a:rPr lang="en-US" altLang="zh-TW" sz="2600" b="1" dirty="0">
                <a:solidFill>
                  <a:srgbClr val="0070C0"/>
                </a:solidFill>
                <a:latin typeface="標楷體" panose="03000509000000000000" pitchFamily="65" charset="-120"/>
                <a:ea typeface="標楷體" panose="03000509000000000000" pitchFamily="65" charset="-120"/>
              </a:rPr>
              <a:t>4.</a:t>
            </a:r>
            <a:r>
              <a:rPr lang="zh-TW" altLang="en-US" sz="2600" b="1" dirty="0">
                <a:solidFill>
                  <a:srgbClr val="FF0000"/>
                </a:solidFill>
                <a:latin typeface="標楷體" panose="03000509000000000000" pitchFamily="65" charset="-120"/>
                <a:ea typeface="標楷體" panose="03000509000000000000" pitchFamily="65" charset="-120"/>
              </a:rPr>
              <a:t>收費</a:t>
            </a:r>
            <a:r>
              <a:rPr lang="en-US" altLang="zh-TW" sz="2600" b="1" dirty="0">
                <a:solidFill>
                  <a:srgbClr val="0070C0"/>
                </a:solidFill>
                <a:latin typeface="標楷體" panose="03000509000000000000" pitchFamily="65" charset="-120"/>
                <a:ea typeface="標楷體" panose="03000509000000000000" pitchFamily="65" charset="-120"/>
              </a:rPr>
              <a:t>:9</a:t>
            </a:r>
            <a:r>
              <a:rPr lang="zh-TW" altLang="en-US" sz="2600" b="1" dirty="0">
                <a:solidFill>
                  <a:srgbClr val="0070C0"/>
                </a:solidFill>
                <a:latin typeface="標楷體" panose="03000509000000000000" pitchFamily="65" charset="-120"/>
                <a:ea typeface="標楷體" panose="03000509000000000000" pitchFamily="65" charset="-120"/>
              </a:rPr>
              <a:t>年級</a:t>
            </a:r>
            <a:r>
              <a:rPr lang="en-US" altLang="zh-TW" sz="2600" b="1" dirty="0">
                <a:solidFill>
                  <a:srgbClr val="0070C0"/>
                </a:solidFill>
                <a:latin typeface="標楷體" panose="03000509000000000000" pitchFamily="65" charset="-120"/>
                <a:ea typeface="標楷體" panose="03000509000000000000" pitchFamily="65" charset="-120"/>
              </a:rPr>
              <a:t>:1820</a:t>
            </a:r>
            <a:r>
              <a:rPr lang="zh-TW" altLang="en-US" sz="2600" b="1" dirty="0">
                <a:solidFill>
                  <a:srgbClr val="0070C0"/>
                </a:solidFill>
                <a:latin typeface="標楷體" panose="03000509000000000000" pitchFamily="65" charset="-120"/>
                <a:ea typeface="標楷體" panose="03000509000000000000" pitchFamily="65" charset="-120"/>
              </a:rPr>
              <a:t>元。</a:t>
            </a:r>
            <a:endParaRPr lang="en-US" altLang="zh-TW" sz="2600" b="1" dirty="0">
              <a:solidFill>
                <a:srgbClr val="0070C0"/>
              </a:solidFill>
              <a:latin typeface="標楷體" panose="03000509000000000000" pitchFamily="65" charset="-120"/>
              <a:ea typeface="標楷體" panose="03000509000000000000" pitchFamily="65" charset="-120"/>
            </a:endParaRPr>
          </a:p>
          <a:p>
            <a:r>
              <a:rPr lang="en-US" altLang="zh-TW" sz="2600" b="1" dirty="0">
                <a:solidFill>
                  <a:srgbClr val="0070C0"/>
                </a:solidFill>
                <a:latin typeface="標楷體" panose="03000509000000000000" pitchFamily="65" charset="-120"/>
                <a:ea typeface="標楷體" panose="03000509000000000000" pitchFamily="65" charset="-120"/>
              </a:rPr>
              <a:t>5.</a:t>
            </a:r>
            <a:r>
              <a:rPr lang="zh-TW" altLang="en-US" sz="2600" b="1" dirty="0">
                <a:solidFill>
                  <a:srgbClr val="FF0000"/>
                </a:solidFill>
                <a:latin typeface="標楷體" panose="03000509000000000000" pitchFamily="65" charset="-120"/>
                <a:ea typeface="標楷體" panose="03000509000000000000" pitchFamily="65" charset="-120"/>
              </a:rPr>
              <a:t>段考或模擬考前會督促課輔教師，加強班內學生題目精熟</a:t>
            </a:r>
            <a:r>
              <a:rPr lang="zh-TW" altLang="en-US" sz="2600" b="1" dirty="0">
                <a:solidFill>
                  <a:srgbClr val="0070C0"/>
                </a:solidFill>
                <a:latin typeface="標楷體" panose="03000509000000000000" pitchFamily="65" charset="-120"/>
                <a:ea typeface="標楷體" panose="03000509000000000000" pitchFamily="65" charset="-120"/>
              </a:rPr>
              <a:t>。</a:t>
            </a:r>
            <a:endParaRPr lang="en-US" altLang="zh-TW" sz="2600" b="1" dirty="0">
              <a:solidFill>
                <a:srgbClr val="0070C0"/>
              </a:solidFill>
              <a:latin typeface="標楷體" panose="03000509000000000000" pitchFamily="65" charset="-120"/>
              <a:ea typeface="標楷體" panose="03000509000000000000" pitchFamily="65" charset="-120"/>
            </a:endParaRPr>
          </a:p>
          <a:p>
            <a:r>
              <a:rPr lang="en-US" altLang="zh-TW" sz="2600" b="1" dirty="0">
                <a:solidFill>
                  <a:srgbClr val="0070C0"/>
                </a:solidFill>
                <a:latin typeface="標楷體" panose="03000509000000000000" pitchFamily="65" charset="-120"/>
                <a:ea typeface="標楷體" panose="03000509000000000000" pitchFamily="65" charset="-120"/>
              </a:rPr>
              <a:t>6.</a:t>
            </a:r>
            <a:r>
              <a:rPr lang="zh-TW" altLang="en-US" sz="2600" b="1" dirty="0">
                <a:solidFill>
                  <a:srgbClr val="0070C0"/>
                </a:solidFill>
                <a:latin typeface="標楷體" panose="03000509000000000000" pitchFamily="65" charset="-120"/>
                <a:ea typeface="標楷體" panose="03000509000000000000" pitchFamily="65" charset="-120"/>
              </a:rPr>
              <a:t>截至</a:t>
            </a:r>
            <a:r>
              <a:rPr lang="en-US" altLang="zh-TW" sz="2600" b="1" dirty="0">
                <a:solidFill>
                  <a:srgbClr val="0070C0"/>
                </a:solidFill>
                <a:latin typeface="標楷體" panose="03000509000000000000" pitchFamily="65" charset="-120"/>
                <a:ea typeface="標楷體" panose="03000509000000000000" pitchFamily="65" charset="-120"/>
              </a:rPr>
              <a:t>114.9.15</a:t>
            </a:r>
            <a:r>
              <a:rPr lang="zh-TW" altLang="en-US" sz="2600" b="1" dirty="0">
                <a:solidFill>
                  <a:srgbClr val="0070C0"/>
                </a:solidFill>
                <a:latin typeface="標楷體" panose="03000509000000000000" pitchFamily="65" charset="-120"/>
                <a:ea typeface="標楷體" panose="03000509000000000000" pitchFamily="65" charset="-120"/>
              </a:rPr>
              <a:t>星期一前未參加人數</a:t>
            </a:r>
            <a:r>
              <a:rPr lang="en-US" altLang="zh-TW" sz="2600" b="1" dirty="0">
                <a:solidFill>
                  <a:srgbClr val="0070C0"/>
                </a:solidFill>
                <a:latin typeface="標楷體" panose="03000509000000000000" pitchFamily="65" charset="-120"/>
                <a:ea typeface="標楷體" panose="03000509000000000000" pitchFamily="65" charset="-120"/>
              </a:rPr>
              <a:t>:</a:t>
            </a:r>
          </a:p>
          <a:p>
            <a:r>
              <a:rPr lang="zh-TW" altLang="en-US" sz="2600" b="1" dirty="0">
                <a:solidFill>
                  <a:srgbClr val="0070C0"/>
                </a:solidFill>
                <a:latin typeface="標楷體" panose="03000509000000000000" pitchFamily="65" charset="-120"/>
                <a:ea typeface="標楷體" panose="03000509000000000000" pitchFamily="65" charset="-120"/>
              </a:rPr>
              <a:t>  </a:t>
            </a:r>
            <a:r>
              <a:rPr lang="en-US" altLang="zh-TW" sz="2600" b="1" dirty="0">
                <a:solidFill>
                  <a:srgbClr val="FF0000"/>
                </a:solidFill>
                <a:latin typeface="標楷體" panose="03000509000000000000" pitchFamily="65" charset="-120"/>
                <a:ea typeface="標楷體" panose="03000509000000000000" pitchFamily="65" charset="-120"/>
              </a:rPr>
              <a:t>9</a:t>
            </a:r>
            <a:r>
              <a:rPr lang="zh-TW" altLang="en-US" sz="2600" b="1" dirty="0">
                <a:solidFill>
                  <a:srgbClr val="FF0000"/>
                </a:solidFill>
                <a:latin typeface="標楷體" panose="03000509000000000000" pitchFamily="65" charset="-120"/>
                <a:ea typeface="標楷體" panose="03000509000000000000" pitchFamily="65" charset="-120"/>
              </a:rPr>
              <a:t>年級</a:t>
            </a:r>
            <a:r>
              <a:rPr lang="en-US" altLang="zh-TW" sz="2600" b="1" dirty="0">
                <a:solidFill>
                  <a:srgbClr val="0070C0"/>
                </a:solidFill>
                <a:latin typeface="標楷體" panose="03000509000000000000" pitchFamily="65" charset="-120"/>
                <a:ea typeface="標楷體" panose="03000509000000000000" pitchFamily="65" charset="-120"/>
              </a:rPr>
              <a:t>:64</a:t>
            </a:r>
            <a:r>
              <a:rPr lang="zh-TW" altLang="en-US" sz="2600" b="1" dirty="0">
                <a:solidFill>
                  <a:srgbClr val="0070C0"/>
                </a:solidFill>
                <a:latin typeface="標楷體" panose="03000509000000000000" pitchFamily="65" charset="-120"/>
                <a:ea typeface="標楷體" panose="03000509000000000000" pitchFamily="65" charset="-120"/>
              </a:rPr>
              <a:t>名</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學生總數</a:t>
            </a:r>
            <a:r>
              <a:rPr lang="en-US" altLang="zh-TW" sz="2600" b="1" dirty="0">
                <a:solidFill>
                  <a:srgbClr val="0070C0"/>
                </a:solidFill>
                <a:latin typeface="標楷體" panose="03000509000000000000" pitchFamily="65" charset="-120"/>
                <a:ea typeface="標楷體" panose="03000509000000000000" pitchFamily="65" charset="-120"/>
              </a:rPr>
              <a:t>364</a:t>
            </a:r>
            <a:r>
              <a:rPr lang="zh-TW" altLang="en-US" sz="2600" b="1" dirty="0">
                <a:solidFill>
                  <a:srgbClr val="0070C0"/>
                </a:solidFill>
                <a:latin typeface="標楷體" panose="03000509000000000000" pitchFamily="65" charset="-120"/>
                <a:ea typeface="標楷體" panose="03000509000000000000" pitchFamily="65" charset="-120"/>
              </a:rPr>
              <a:t>人</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 ，目前積極勸導參加中。</a:t>
            </a:r>
            <a:endParaRPr lang="en-US" altLang="zh-TW" sz="2600" b="1" dirty="0">
              <a:solidFill>
                <a:srgbClr val="0070C0"/>
              </a:solidFill>
              <a:latin typeface="標楷體" panose="03000509000000000000" pitchFamily="65" charset="-120"/>
              <a:ea typeface="標楷體" panose="03000509000000000000" pitchFamily="65" charset="-120"/>
            </a:endParaRPr>
          </a:p>
          <a:p>
            <a:r>
              <a:rPr lang="en-US" altLang="zh-TW" sz="2600" b="1" dirty="0">
                <a:solidFill>
                  <a:srgbClr val="0070C0"/>
                </a:solidFill>
                <a:latin typeface="標楷體" panose="03000509000000000000" pitchFamily="65" charset="-120"/>
                <a:ea typeface="標楷體" panose="03000509000000000000" pitchFamily="65" charset="-120"/>
              </a:rPr>
              <a:t>7.</a:t>
            </a:r>
            <a:r>
              <a:rPr lang="zh-TW" altLang="en-US" sz="2600" b="1" dirty="0">
                <a:solidFill>
                  <a:srgbClr val="FF0000"/>
                </a:solidFill>
                <a:latin typeface="標楷體" panose="03000509000000000000" pitchFamily="65" charset="-120"/>
                <a:ea typeface="標楷體" panose="03000509000000000000" pitchFamily="65" charset="-120"/>
              </a:rPr>
              <a:t>本校</a:t>
            </a:r>
            <a:r>
              <a:rPr lang="en-US" altLang="zh-TW" sz="2600" b="1" dirty="0">
                <a:solidFill>
                  <a:srgbClr val="FF0000"/>
                </a:solidFill>
                <a:latin typeface="標楷體" panose="03000509000000000000" pitchFamily="65" charset="-120"/>
                <a:ea typeface="標楷體" panose="03000509000000000000" pitchFamily="65" charset="-120"/>
              </a:rPr>
              <a:t>80%</a:t>
            </a:r>
            <a:r>
              <a:rPr lang="zh-TW" altLang="en-US" sz="2600" b="1" dirty="0">
                <a:solidFill>
                  <a:srgbClr val="FF0000"/>
                </a:solidFill>
                <a:latin typeface="標楷體" panose="03000509000000000000" pitchFamily="65" charset="-120"/>
                <a:ea typeface="標楷體" panose="03000509000000000000" pitchFamily="65" charset="-120"/>
              </a:rPr>
              <a:t>考上公立學校與</a:t>
            </a:r>
            <a:r>
              <a:rPr lang="en-US" altLang="zh-TW" sz="2600" b="1" dirty="0">
                <a:solidFill>
                  <a:srgbClr val="FF0000"/>
                </a:solidFill>
                <a:latin typeface="標楷體" panose="03000509000000000000" pitchFamily="65" charset="-120"/>
                <a:ea typeface="標楷體" panose="03000509000000000000" pitchFamily="65" charset="-120"/>
              </a:rPr>
              <a:t>15</a:t>
            </a:r>
            <a:r>
              <a:rPr lang="zh-TW" altLang="en-US" sz="2600" b="1" dirty="0">
                <a:solidFill>
                  <a:srgbClr val="FF0000"/>
                </a:solidFill>
                <a:latin typeface="標楷體" panose="03000509000000000000" pitchFamily="65" charset="-120"/>
                <a:ea typeface="標楷體" panose="03000509000000000000" pitchFamily="65" charset="-120"/>
              </a:rPr>
              <a:t>名會考</a:t>
            </a:r>
            <a:r>
              <a:rPr lang="en-US" altLang="zh-TW" sz="2600" b="1" dirty="0" err="1">
                <a:solidFill>
                  <a:srgbClr val="FF0000"/>
                </a:solidFill>
                <a:latin typeface="標楷體" panose="03000509000000000000" pitchFamily="65" charset="-120"/>
                <a:ea typeface="標楷體" panose="03000509000000000000" pitchFamily="65" charset="-120"/>
              </a:rPr>
              <a:t>5A</a:t>
            </a:r>
            <a:r>
              <a:rPr lang="zh-TW" altLang="en-US" sz="2600" b="1" dirty="0">
                <a:solidFill>
                  <a:srgbClr val="FF0000"/>
                </a:solidFill>
                <a:latin typeface="標楷體" panose="03000509000000000000" pitchFamily="65" charset="-120"/>
                <a:ea typeface="標楷體" panose="03000509000000000000" pitchFamily="65" charset="-120"/>
              </a:rPr>
              <a:t>以上學生，都有參加第</a:t>
            </a:r>
            <a:r>
              <a:rPr lang="en-US" altLang="zh-TW" sz="2600" b="1" dirty="0">
                <a:solidFill>
                  <a:srgbClr val="FF0000"/>
                </a:solidFill>
                <a:latin typeface="標楷體" panose="03000509000000000000" pitchFamily="65" charset="-120"/>
                <a:ea typeface="標楷體" panose="03000509000000000000" pitchFamily="65" charset="-120"/>
              </a:rPr>
              <a:t>8</a:t>
            </a:r>
            <a:r>
              <a:rPr lang="zh-TW" altLang="en-US" sz="2600" b="1" dirty="0">
                <a:solidFill>
                  <a:srgbClr val="FF0000"/>
                </a:solidFill>
                <a:latin typeface="標楷體" panose="03000509000000000000" pitchFamily="65" charset="-120"/>
                <a:ea typeface="標楷體" panose="03000509000000000000" pitchFamily="65" charset="-120"/>
              </a:rPr>
              <a:t>節課輔，勸</a:t>
            </a:r>
            <a:endParaRPr lang="en-US" altLang="zh-TW" sz="2600" b="1" dirty="0">
              <a:solidFill>
                <a:srgbClr val="FF0000"/>
              </a:solidFill>
              <a:latin typeface="標楷體" panose="03000509000000000000" pitchFamily="65" charset="-120"/>
              <a:ea typeface="標楷體" panose="03000509000000000000" pitchFamily="65" charset="-120"/>
            </a:endParaRPr>
          </a:p>
          <a:p>
            <a:r>
              <a:rPr lang="zh-TW" altLang="en-US" sz="2600" b="1" dirty="0">
                <a:solidFill>
                  <a:srgbClr val="FF0000"/>
                </a:solidFill>
                <a:latin typeface="標楷體" panose="03000509000000000000" pitchFamily="65" charset="-120"/>
                <a:ea typeface="標楷體" panose="03000509000000000000" pitchFamily="65" charset="-120"/>
              </a:rPr>
              <a:t>  導各位家長鼓勵孩子參加，以精進課業。</a:t>
            </a:r>
            <a:endParaRPr lang="en-US" altLang="zh-TW" sz="2600" b="1" dirty="0">
              <a:solidFill>
                <a:srgbClr val="FF0000"/>
              </a:solidFill>
              <a:latin typeface="標楷體" panose="03000509000000000000" pitchFamily="65" charset="-120"/>
              <a:ea typeface="標楷體" panose="03000509000000000000" pitchFamily="65" charset="-120"/>
            </a:endParaRPr>
          </a:p>
          <a:p>
            <a:r>
              <a:rPr lang="en-US" altLang="zh-TW" sz="2600" b="1" dirty="0">
                <a:solidFill>
                  <a:srgbClr val="0070C0"/>
                </a:solidFill>
                <a:latin typeface="標楷體" panose="03000509000000000000" pitchFamily="65" charset="-120"/>
                <a:ea typeface="標楷體" panose="03000509000000000000" pitchFamily="65" charset="-120"/>
              </a:rPr>
              <a:t>8.</a:t>
            </a:r>
            <a:r>
              <a:rPr lang="zh-TW" altLang="en-US" sz="2600" b="1" dirty="0">
                <a:solidFill>
                  <a:srgbClr val="FF0000"/>
                </a:solidFill>
                <a:latin typeface="標楷體" panose="03000509000000000000" pitchFamily="65" charset="-120"/>
                <a:ea typeface="標楷體" panose="03000509000000000000" pitchFamily="65" charset="-120"/>
              </a:rPr>
              <a:t>後續都可補報名參加，會扣除先前沒參加的日期來收費。</a:t>
            </a:r>
            <a:endParaRPr lang="en-US" altLang="zh-TW" sz="2600" b="1" dirty="0">
              <a:solidFill>
                <a:srgbClr val="0070C0"/>
              </a:solidFill>
              <a:latin typeface="標楷體" panose="03000509000000000000" pitchFamily="65" charset="-120"/>
              <a:ea typeface="標楷體" panose="03000509000000000000" pitchFamily="65" charset="-120"/>
            </a:endParaRPr>
          </a:p>
          <a:p>
            <a:endParaRPr lang="en-US" altLang="zh-TW" sz="3200"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1276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
            <a:extLst>
              <a:ext uri="{FF2B5EF4-FFF2-40B4-BE49-F238E27FC236}">
                <a16:creationId xmlns:a16="http://schemas.microsoft.com/office/drawing/2014/main" id="{F38159E8-3D07-4077-B37A-19988327EF76}"/>
              </a:ext>
            </a:extLst>
          </p:cNvPr>
          <p:cNvSpPr txBox="1"/>
          <p:nvPr/>
        </p:nvSpPr>
        <p:spPr>
          <a:xfrm>
            <a:off x="8673088" y="172864"/>
            <a:ext cx="3518912" cy="492443"/>
          </a:xfrm>
          <a:prstGeom prst="rect">
            <a:avLst/>
          </a:prstGeom>
          <a:noFill/>
        </p:spPr>
        <p:txBody>
          <a:bodyPr wrap="none" rtlCol="0">
            <a:spAutoFit/>
          </a:bodyPr>
          <a:lstStyle>
            <a:defPPr>
              <a:defRPr lang="zh-CN"/>
            </a:defPPr>
            <a:lvl1pPr>
              <a:defRPr sz="4000" b="1">
                <a:solidFill>
                  <a:srgbClr val="865B3E"/>
                </a:solidFill>
                <a:latin typeface="微软雅黑" panose="020B0503020204020204" pitchFamily="34" charset="-122"/>
                <a:ea typeface="微软雅黑" panose="020B0503020204020204" pitchFamily="34" charset="-122"/>
              </a:defRPr>
            </a:lvl1pPr>
          </a:lstStyle>
          <a:p>
            <a:r>
              <a:rPr lang="zh-TW" altLang="en-US" sz="2600" b="0" dirty="0">
                <a:solidFill>
                  <a:srgbClr val="00B0F0"/>
                </a:solidFill>
                <a:latin typeface="華康楷書體W5" panose="02010609010101010101" pitchFamily="49" charset="-120"/>
                <a:ea typeface="華康楷書體W5" panose="02010609010101010101" pitchFamily="49" charset="-120"/>
              </a:rPr>
              <a:t>桃園市立楊梅國民中學</a:t>
            </a:r>
            <a:endParaRPr lang="zh-CN" altLang="en-US" sz="2600" b="0" dirty="0">
              <a:solidFill>
                <a:srgbClr val="00B0F0"/>
              </a:solidFill>
              <a:latin typeface="華康楷書體W5" panose="02010609010101010101" pitchFamily="49" charset="-120"/>
              <a:ea typeface="華康楷書體W5" panose="02010609010101010101" pitchFamily="49" charset="-120"/>
            </a:endParaRPr>
          </a:p>
        </p:txBody>
      </p:sp>
      <p:sp>
        <p:nvSpPr>
          <p:cNvPr id="3" name="矩形 2">
            <a:extLst>
              <a:ext uri="{FF2B5EF4-FFF2-40B4-BE49-F238E27FC236}">
                <a16:creationId xmlns:a16="http://schemas.microsoft.com/office/drawing/2014/main" id="{3F72203F-72A0-4E86-83BB-77056752E8F6}"/>
              </a:ext>
            </a:extLst>
          </p:cNvPr>
          <p:cNvSpPr/>
          <p:nvPr/>
        </p:nvSpPr>
        <p:spPr>
          <a:xfrm>
            <a:off x="2524917" y="80532"/>
            <a:ext cx="5288627" cy="584775"/>
          </a:xfrm>
          <a:prstGeom prst="rect">
            <a:avLst/>
          </a:prstGeom>
        </p:spPr>
        <p:txBody>
          <a:bodyPr wrap="none">
            <a:spAutoFit/>
          </a:bodyPr>
          <a:lstStyle/>
          <a:p>
            <a:pPr algn="ctr"/>
            <a:r>
              <a:rPr lang="zh-TW" altLang="en-US" sz="3200" b="1" dirty="0">
                <a:solidFill>
                  <a:srgbClr val="0070C0"/>
                </a:solidFill>
                <a:latin typeface="微软雅黑" panose="020B0503020204020204" pitchFamily="34" charset="-122"/>
                <a:ea typeface="微软雅黑" panose="020B0503020204020204" pitchFamily="34" charset="-122"/>
              </a:rPr>
              <a:t>九年級重要事項宣導</a:t>
            </a:r>
            <a:r>
              <a:rPr lang="en-US" altLang="zh-TW" sz="3200" b="1" dirty="0">
                <a:solidFill>
                  <a:srgbClr val="0070C0"/>
                </a:solidFill>
                <a:latin typeface="微软雅黑" panose="020B0503020204020204" pitchFamily="34" charset="-122"/>
                <a:ea typeface="微软雅黑" panose="020B0503020204020204" pitchFamily="34" charset="-122"/>
              </a:rPr>
              <a:t>-</a:t>
            </a:r>
            <a:r>
              <a:rPr lang="zh-TW" altLang="en-US" sz="3200" b="1" dirty="0">
                <a:solidFill>
                  <a:srgbClr val="0070C0"/>
                </a:solidFill>
                <a:latin typeface="微软雅黑" panose="020B0503020204020204" pitchFamily="34" charset="-122"/>
                <a:ea typeface="微软雅黑" panose="020B0503020204020204" pitchFamily="34" charset="-122"/>
              </a:rPr>
              <a:t>教務處</a:t>
            </a:r>
          </a:p>
        </p:txBody>
      </p:sp>
      <p:sp>
        <p:nvSpPr>
          <p:cNvPr id="5" name="文本框 11">
            <a:extLst>
              <a:ext uri="{FF2B5EF4-FFF2-40B4-BE49-F238E27FC236}">
                <a16:creationId xmlns:a16="http://schemas.microsoft.com/office/drawing/2014/main" id="{09794429-9C0E-445F-BE37-44389E414F64}"/>
              </a:ext>
            </a:extLst>
          </p:cNvPr>
          <p:cNvSpPr txBox="1"/>
          <p:nvPr/>
        </p:nvSpPr>
        <p:spPr>
          <a:xfrm>
            <a:off x="606288" y="548580"/>
            <a:ext cx="11211338" cy="6309420"/>
          </a:xfrm>
          <a:prstGeom prst="rect">
            <a:avLst/>
          </a:prstGeom>
          <a:noFill/>
        </p:spPr>
        <p:txBody>
          <a:bodyPr wrap="square" rtlCol="0">
            <a:spAutoFit/>
          </a:bodyPr>
          <a:lstStyle/>
          <a:p>
            <a:r>
              <a:rPr lang="zh-TW" altLang="en-US" sz="3200" b="1" u="sng" dirty="0">
                <a:solidFill>
                  <a:srgbClr val="C00000"/>
                </a:solidFill>
                <a:latin typeface="標楷體" panose="03000509000000000000" pitchFamily="65" charset="-120"/>
                <a:ea typeface="標楷體" panose="03000509000000000000" pitchFamily="65" charset="-120"/>
              </a:rPr>
              <a:t>本校</a:t>
            </a:r>
            <a:r>
              <a:rPr lang="en-US" altLang="zh-TW" sz="3200" b="1" u="sng" dirty="0">
                <a:solidFill>
                  <a:srgbClr val="C00000"/>
                </a:solidFill>
                <a:latin typeface="標楷體" panose="03000509000000000000" pitchFamily="65" charset="-120"/>
                <a:ea typeface="標楷體" panose="03000509000000000000" pitchFamily="65" charset="-120"/>
              </a:rPr>
              <a:t>9</a:t>
            </a:r>
            <a:r>
              <a:rPr lang="zh-TW" altLang="en-US" sz="3200" b="1" u="sng" dirty="0">
                <a:solidFill>
                  <a:srgbClr val="C00000"/>
                </a:solidFill>
                <a:latin typeface="標楷體" panose="03000509000000000000" pitchFamily="65" charset="-120"/>
                <a:ea typeface="標楷體" panose="03000509000000000000" pitchFamily="65" charset="-120"/>
              </a:rPr>
              <a:t>年級夜自習</a:t>
            </a:r>
            <a:r>
              <a:rPr lang="en-US" altLang="zh-TW"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時間</a:t>
            </a:r>
            <a:r>
              <a:rPr lang="en-US" altLang="zh-TW"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:17</a:t>
            </a:r>
            <a:r>
              <a:rPr lang="zh-TW" altLang="en-US"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時至</a:t>
            </a:r>
            <a:r>
              <a:rPr lang="en-US" altLang="zh-TW"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20</a:t>
            </a:r>
            <a:r>
              <a:rPr lang="zh-TW" altLang="en-US"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時</a:t>
            </a:r>
            <a:r>
              <a:rPr lang="en-US" altLang="zh-TW"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3200" b="1" dirty="0">
                <a:solidFill>
                  <a:srgbClr val="0070C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日期</a:t>
            </a:r>
            <a:r>
              <a:rPr lang="en-US" altLang="zh-TW" sz="3200" b="1" dirty="0">
                <a:solidFill>
                  <a:srgbClr val="0070C0"/>
                </a:solidFill>
                <a:latin typeface="標楷體" panose="03000509000000000000" pitchFamily="65" charset="-120"/>
                <a:ea typeface="標楷體" panose="03000509000000000000" pitchFamily="65" charset="-120"/>
              </a:rPr>
              <a:t>:114</a:t>
            </a:r>
            <a:r>
              <a:rPr lang="zh-TW" altLang="en-US" sz="3200" b="1" dirty="0">
                <a:solidFill>
                  <a:srgbClr val="0070C0"/>
                </a:solidFill>
                <a:latin typeface="標楷體" panose="03000509000000000000" pitchFamily="65" charset="-120"/>
                <a:ea typeface="標楷體" panose="03000509000000000000" pitchFamily="65" charset="-120"/>
              </a:rPr>
              <a:t>年</a:t>
            </a:r>
            <a:r>
              <a:rPr lang="en-US" altLang="zh-TW" sz="3200" b="1" dirty="0">
                <a:solidFill>
                  <a:srgbClr val="0070C0"/>
                </a:solidFill>
                <a:latin typeface="標楷體" panose="03000509000000000000" pitchFamily="65" charset="-120"/>
                <a:ea typeface="標楷體" panose="03000509000000000000" pitchFamily="65" charset="-120"/>
              </a:rPr>
              <a:t>9</a:t>
            </a:r>
            <a:r>
              <a:rPr lang="zh-TW" altLang="en-US" sz="3200" b="1" dirty="0">
                <a:solidFill>
                  <a:srgbClr val="0070C0"/>
                </a:solidFill>
                <a:latin typeface="標楷體" panose="03000509000000000000" pitchFamily="65" charset="-120"/>
                <a:ea typeface="標楷體" panose="03000509000000000000" pitchFamily="65" charset="-120"/>
              </a:rPr>
              <a:t>月</a:t>
            </a:r>
            <a:r>
              <a:rPr lang="en-US" altLang="zh-TW" sz="3200" b="1" dirty="0">
                <a:solidFill>
                  <a:srgbClr val="0070C0"/>
                </a:solidFill>
                <a:latin typeface="標楷體" panose="03000509000000000000" pitchFamily="65" charset="-120"/>
                <a:ea typeface="標楷體" panose="03000509000000000000" pitchFamily="65" charset="-120"/>
              </a:rPr>
              <a:t>15</a:t>
            </a:r>
            <a:r>
              <a:rPr lang="zh-TW" altLang="en-US" sz="3200" b="1" dirty="0">
                <a:solidFill>
                  <a:srgbClr val="0070C0"/>
                </a:solidFill>
                <a:latin typeface="標楷體" panose="03000509000000000000" pitchFamily="65" charset="-120"/>
                <a:ea typeface="標楷體" panose="03000509000000000000" pitchFamily="65" charset="-120"/>
              </a:rPr>
              <a:t>日</a:t>
            </a:r>
            <a:r>
              <a:rPr lang="en-US" altLang="zh-TW" sz="3200" b="1" dirty="0">
                <a:solidFill>
                  <a:srgbClr val="0070C0"/>
                </a:solidFill>
                <a:latin typeface="標楷體" panose="03000509000000000000" pitchFamily="65" charset="-120"/>
                <a:ea typeface="標楷體" panose="03000509000000000000" pitchFamily="65" charset="-120"/>
              </a:rPr>
              <a:t>(</a:t>
            </a:r>
            <a:r>
              <a:rPr lang="zh-TW" altLang="en-US" sz="3200" b="1" dirty="0">
                <a:solidFill>
                  <a:srgbClr val="0070C0"/>
                </a:solidFill>
                <a:latin typeface="標楷體" panose="03000509000000000000" pitchFamily="65" charset="-120"/>
                <a:ea typeface="標楷體" panose="03000509000000000000" pitchFamily="65" charset="-120"/>
              </a:rPr>
              <a:t>一</a:t>
            </a:r>
            <a:r>
              <a:rPr lang="en-US" altLang="zh-TW" sz="3200" b="1" dirty="0">
                <a:solidFill>
                  <a:srgbClr val="0070C0"/>
                </a:solidFill>
                <a:latin typeface="標楷體" panose="03000509000000000000" pitchFamily="65" charset="-120"/>
                <a:ea typeface="標楷體" panose="03000509000000000000" pitchFamily="65" charset="-120"/>
              </a:rPr>
              <a:t>)</a:t>
            </a:r>
            <a:r>
              <a:rPr lang="zh-TW" altLang="en-US" sz="3200" b="1" dirty="0">
                <a:solidFill>
                  <a:srgbClr val="0070C0"/>
                </a:solidFill>
                <a:latin typeface="標楷體" panose="03000509000000000000" pitchFamily="65" charset="-120"/>
                <a:ea typeface="標楷體" panose="03000509000000000000" pitchFamily="65" charset="-120"/>
              </a:rPr>
              <a:t>至</a:t>
            </a:r>
            <a:r>
              <a:rPr lang="en-US" altLang="zh-TW" sz="3200" b="1" dirty="0">
                <a:solidFill>
                  <a:srgbClr val="0070C0"/>
                </a:solidFill>
                <a:latin typeface="標楷體" panose="03000509000000000000" pitchFamily="65" charset="-120"/>
                <a:ea typeface="標楷體" panose="03000509000000000000" pitchFamily="65" charset="-120"/>
              </a:rPr>
              <a:t>114</a:t>
            </a:r>
            <a:r>
              <a:rPr lang="zh-TW" altLang="en-US" sz="3200" b="1" dirty="0">
                <a:solidFill>
                  <a:srgbClr val="0070C0"/>
                </a:solidFill>
                <a:latin typeface="標楷體" panose="03000509000000000000" pitchFamily="65" charset="-120"/>
                <a:ea typeface="標楷體" panose="03000509000000000000" pitchFamily="65" charset="-120"/>
              </a:rPr>
              <a:t>年</a:t>
            </a:r>
            <a:r>
              <a:rPr lang="en-US" altLang="zh-TW" sz="3200" b="1" dirty="0">
                <a:solidFill>
                  <a:srgbClr val="0070C0"/>
                </a:solidFill>
                <a:latin typeface="標楷體" panose="03000509000000000000" pitchFamily="65" charset="-120"/>
                <a:ea typeface="標楷體" panose="03000509000000000000" pitchFamily="65" charset="-120"/>
              </a:rPr>
              <a:t>12</a:t>
            </a:r>
            <a:r>
              <a:rPr lang="zh-TW" altLang="en-US" sz="3200" b="1" dirty="0">
                <a:solidFill>
                  <a:srgbClr val="0070C0"/>
                </a:solidFill>
                <a:latin typeface="標楷體" panose="03000509000000000000" pitchFamily="65" charset="-120"/>
                <a:ea typeface="標楷體" panose="03000509000000000000" pitchFamily="65" charset="-120"/>
              </a:rPr>
              <a:t>月</a:t>
            </a:r>
            <a:r>
              <a:rPr lang="en-US" altLang="zh-TW" sz="3200" b="1" dirty="0">
                <a:solidFill>
                  <a:srgbClr val="0070C0"/>
                </a:solidFill>
                <a:latin typeface="標楷體" panose="03000509000000000000" pitchFamily="65" charset="-120"/>
                <a:ea typeface="標楷體" panose="03000509000000000000" pitchFamily="65" charset="-120"/>
              </a:rPr>
              <a:t>31</a:t>
            </a:r>
            <a:r>
              <a:rPr lang="zh-TW" altLang="en-US" sz="3200" b="1" dirty="0">
                <a:solidFill>
                  <a:srgbClr val="0070C0"/>
                </a:solidFill>
                <a:latin typeface="標楷體" panose="03000509000000000000" pitchFamily="65" charset="-120"/>
                <a:ea typeface="標楷體" panose="03000509000000000000" pitchFamily="65" charset="-120"/>
              </a:rPr>
              <a:t>日</a:t>
            </a:r>
            <a:r>
              <a:rPr lang="en-US" altLang="zh-TW" sz="3200" b="1" dirty="0">
                <a:solidFill>
                  <a:srgbClr val="0070C0"/>
                </a:solidFill>
                <a:latin typeface="標楷體" panose="03000509000000000000" pitchFamily="65" charset="-120"/>
                <a:ea typeface="標楷體" panose="03000509000000000000" pitchFamily="65" charset="-120"/>
              </a:rPr>
              <a:t>(</a:t>
            </a:r>
            <a:r>
              <a:rPr lang="zh-TW" altLang="en-US" sz="3200" b="1" dirty="0">
                <a:solidFill>
                  <a:srgbClr val="0070C0"/>
                </a:solidFill>
                <a:latin typeface="標楷體" panose="03000509000000000000" pitchFamily="65" charset="-120"/>
                <a:ea typeface="標楷體" panose="03000509000000000000" pitchFamily="65" charset="-120"/>
              </a:rPr>
              <a:t>星期三</a:t>
            </a:r>
            <a:r>
              <a:rPr lang="en-US" altLang="zh-TW" sz="3200" b="1" dirty="0">
                <a:solidFill>
                  <a:srgbClr val="0070C0"/>
                </a:solidFill>
                <a:latin typeface="標楷體" panose="03000509000000000000" pitchFamily="65" charset="-120"/>
                <a:ea typeface="標楷體" panose="03000509000000000000" pitchFamily="65" charset="-120"/>
              </a:rPr>
              <a:t>)</a:t>
            </a:r>
          </a:p>
          <a:p>
            <a:r>
              <a:rPr lang="en-US" altLang="zh-TW" sz="3200" b="1" dirty="0">
                <a:solidFill>
                  <a:srgbClr val="0070C0"/>
                </a:solidFill>
                <a:latin typeface="標楷體" panose="03000509000000000000" pitchFamily="65" charset="-120"/>
                <a:ea typeface="標楷體" panose="03000509000000000000" pitchFamily="65" charset="-120"/>
              </a:rPr>
              <a:t>2.</a:t>
            </a:r>
            <a:r>
              <a:rPr lang="zh-TW" altLang="en-US" sz="3200" b="1" dirty="0">
                <a:solidFill>
                  <a:srgbClr val="FF0000"/>
                </a:solidFill>
                <a:latin typeface="標楷體" panose="03000509000000000000" pitchFamily="65" charset="-120"/>
                <a:ea typeface="標楷體" panose="03000509000000000000" pitchFamily="65" charset="-120"/>
              </a:rPr>
              <a:t>地點</a:t>
            </a:r>
            <a:r>
              <a:rPr lang="en-US" altLang="zh-TW" sz="3200" b="1" dirty="0">
                <a:solidFill>
                  <a:srgbClr val="0070C0"/>
                </a:solidFill>
                <a:latin typeface="標楷體" panose="03000509000000000000" pitchFamily="65" charset="-120"/>
                <a:ea typeface="標楷體" panose="03000509000000000000" pitchFamily="65" charset="-120"/>
              </a:rPr>
              <a:t>:</a:t>
            </a:r>
            <a:r>
              <a:rPr lang="zh-TW" altLang="en-US" sz="3200" b="1" dirty="0">
                <a:solidFill>
                  <a:srgbClr val="0070C0"/>
                </a:solidFill>
                <a:latin typeface="標楷體" panose="03000509000000000000" pitchFamily="65" charset="-120"/>
                <a:ea typeface="標楷體" panose="03000509000000000000" pitchFamily="65" charset="-120"/>
              </a:rPr>
              <a:t>圖書館。</a:t>
            </a:r>
            <a:r>
              <a:rPr lang="en-US" altLang="zh-TW" sz="3200" b="1" dirty="0">
                <a:solidFill>
                  <a:srgbClr val="0070C0"/>
                </a:solidFill>
                <a:latin typeface="標楷體" panose="03000509000000000000" pitchFamily="65" charset="-120"/>
                <a:ea typeface="標楷體" panose="03000509000000000000" pitchFamily="65" charset="-120"/>
              </a:rPr>
              <a:t>(</a:t>
            </a:r>
            <a:r>
              <a:rPr lang="zh-TW" altLang="en-US" sz="3200" b="1" dirty="0">
                <a:solidFill>
                  <a:srgbClr val="0070C0"/>
                </a:solidFill>
                <a:latin typeface="標楷體" panose="03000509000000000000" pitchFamily="65" charset="-120"/>
                <a:ea typeface="標楷體" panose="03000509000000000000" pitchFamily="65" charset="-120"/>
              </a:rPr>
              <a:t>手機統一保管與學校安排固定座位</a:t>
            </a:r>
            <a:r>
              <a:rPr lang="en-US" altLang="zh-TW" sz="3200" b="1" dirty="0">
                <a:solidFill>
                  <a:srgbClr val="0070C0"/>
                </a:solidFill>
                <a:latin typeface="標楷體" panose="03000509000000000000" pitchFamily="65" charset="-120"/>
                <a:ea typeface="標楷體" panose="03000509000000000000" pitchFamily="65" charset="-120"/>
              </a:rPr>
              <a:t>)</a:t>
            </a:r>
          </a:p>
          <a:p>
            <a:r>
              <a:rPr lang="en-US" altLang="zh-TW" sz="3200" b="1" dirty="0">
                <a:solidFill>
                  <a:srgbClr val="0070C0"/>
                </a:solidFill>
                <a:latin typeface="標楷體" panose="03000509000000000000" pitchFamily="65" charset="-120"/>
                <a:ea typeface="標楷體" panose="03000509000000000000" pitchFamily="65" charset="-120"/>
              </a:rPr>
              <a:t>3.</a:t>
            </a:r>
            <a:r>
              <a:rPr lang="zh-TW" altLang="en-US" sz="3200" b="1" dirty="0">
                <a:solidFill>
                  <a:srgbClr val="FF0000"/>
                </a:solidFill>
                <a:latin typeface="標楷體" panose="03000509000000000000" pitchFamily="65" charset="-120"/>
                <a:ea typeface="標楷體" panose="03000509000000000000" pitchFamily="65" charset="-120"/>
              </a:rPr>
              <a:t>安排監督教師每日管理學生自習活動。</a:t>
            </a:r>
            <a:r>
              <a:rPr lang="en-US" altLang="zh-TW" sz="3200" b="1" dirty="0">
                <a:solidFill>
                  <a:srgbClr val="FF0000"/>
                </a:solidFill>
                <a:latin typeface="標楷體" panose="03000509000000000000" pitchFamily="65" charset="-120"/>
                <a:ea typeface="標楷體" panose="03000509000000000000" pitchFamily="65" charset="-120"/>
              </a:rPr>
              <a:t>(</a:t>
            </a:r>
            <a:r>
              <a:rPr lang="zh-TW" altLang="en-US" sz="3200" b="1" dirty="0">
                <a:solidFill>
                  <a:srgbClr val="FF0000"/>
                </a:solidFill>
                <a:latin typeface="標楷體" panose="03000509000000000000" pitchFamily="65" charset="-120"/>
                <a:ea typeface="標楷體" panose="03000509000000000000" pitchFamily="65" charset="-120"/>
              </a:rPr>
              <a:t>手機統一保管</a:t>
            </a:r>
            <a:r>
              <a:rPr lang="en-US" altLang="zh-TW" sz="3200" b="1" dirty="0">
                <a:solidFill>
                  <a:srgbClr val="FF0000"/>
                </a:solidFill>
                <a:latin typeface="標楷體" panose="03000509000000000000" pitchFamily="65" charset="-120"/>
                <a:ea typeface="標楷體" panose="03000509000000000000" pitchFamily="65" charset="-120"/>
              </a:rPr>
              <a:t>)</a:t>
            </a:r>
          </a:p>
          <a:p>
            <a:r>
              <a:rPr lang="zh-TW" altLang="en-US" sz="3200" b="1" dirty="0">
                <a:solidFill>
                  <a:srgbClr val="0070C0"/>
                </a:solidFill>
                <a:latin typeface="標楷體" panose="03000509000000000000" pitchFamily="65" charset="-120"/>
                <a:ea typeface="標楷體" panose="03000509000000000000" pitchFamily="65" charset="-120"/>
              </a:rPr>
              <a:t>  </a:t>
            </a:r>
            <a:r>
              <a:rPr lang="en-US" altLang="zh-TW" sz="2800" dirty="0">
                <a:solidFill>
                  <a:srgbClr val="0070C0"/>
                </a:solidFill>
                <a:latin typeface="標楷體" panose="03000509000000000000" pitchFamily="65" charset="-120"/>
                <a:ea typeface="標楷體" panose="03000509000000000000" pitchFamily="65" charset="-120"/>
              </a:rPr>
              <a:t>(1)17:30</a:t>
            </a:r>
            <a:r>
              <a:rPr lang="zh-TW" altLang="en-US" sz="2800" dirty="0">
                <a:solidFill>
                  <a:srgbClr val="0070C0"/>
                </a:solidFill>
                <a:latin typeface="標楷體" panose="03000509000000000000" pitchFamily="65" charset="-120"/>
                <a:ea typeface="標楷體" panose="03000509000000000000" pitchFamily="65" charset="-120"/>
              </a:rPr>
              <a:t>至</a:t>
            </a:r>
            <a:r>
              <a:rPr lang="en-US" altLang="zh-TW" sz="2800" dirty="0">
                <a:solidFill>
                  <a:srgbClr val="0070C0"/>
                </a:solidFill>
                <a:latin typeface="標楷體" panose="03000509000000000000" pitchFamily="65" charset="-120"/>
                <a:ea typeface="標楷體" panose="03000509000000000000" pitchFamily="65" charset="-120"/>
              </a:rPr>
              <a:t>17:55</a:t>
            </a:r>
            <a:r>
              <a:rPr lang="zh-TW" altLang="en-US" sz="2800" dirty="0">
                <a:solidFill>
                  <a:srgbClr val="0070C0"/>
                </a:solidFill>
                <a:latin typeface="標楷體" panose="03000509000000000000" pitchFamily="65" charset="-120"/>
                <a:ea typeface="標楷體" panose="03000509000000000000" pitchFamily="65" charset="-120"/>
              </a:rPr>
              <a:t>晚餐  </a:t>
            </a:r>
            <a:r>
              <a:rPr lang="en-US" altLang="zh-TW" sz="2800" dirty="0">
                <a:solidFill>
                  <a:srgbClr val="0070C0"/>
                </a:solidFill>
                <a:latin typeface="標楷體" panose="03000509000000000000" pitchFamily="65" charset="-120"/>
                <a:ea typeface="標楷體" panose="03000509000000000000" pitchFamily="65" charset="-120"/>
              </a:rPr>
              <a:t>(2)18:00</a:t>
            </a:r>
            <a:r>
              <a:rPr lang="zh-TW" altLang="en-US" sz="2800" dirty="0">
                <a:solidFill>
                  <a:srgbClr val="0070C0"/>
                </a:solidFill>
                <a:latin typeface="標楷體" panose="03000509000000000000" pitchFamily="65" charset="-120"/>
                <a:ea typeface="標楷體" panose="03000509000000000000" pitchFamily="65" charset="-120"/>
              </a:rPr>
              <a:t>至</a:t>
            </a:r>
            <a:r>
              <a:rPr lang="en-US" altLang="zh-TW" sz="2800" dirty="0">
                <a:solidFill>
                  <a:srgbClr val="0070C0"/>
                </a:solidFill>
                <a:latin typeface="標楷體" panose="03000509000000000000" pitchFamily="65" charset="-120"/>
                <a:ea typeface="標楷體" panose="03000509000000000000" pitchFamily="65" charset="-120"/>
              </a:rPr>
              <a:t>18:20</a:t>
            </a:r>
            <a:r>
              <a:rPr lang="zh-TW" altLang="en-US" sz="2800" dirty="0">
                <a:solidFill>
                  <a:srgbClr val="0070C0"/>
                </a:solidFill>
                <a:latin typeface="標楷體" panose="03000509000000000000" pitchFamily="65" charset="-120"/>
                <a:ea typeface="標楷體" panose="03000509000000000000" pitchFamily="65" charset="-120"/>
              </a:rPr>
              <a:t>趴睡</a:t>
            </a:r>
            <a:endParaRPr lang="en-US" altLang="zh-TW" sz="2800" dirty="0">
              <a:solidFill>
                <a:srgbClr val="0070C0"/>
              </a:solidFill>
              <a:latin typeface="標楷體" panose="03000509000000000000" pitchFamily="65" charset="-120"/>
              <a:ea typeface="標楷體" panose="03000509000000000000" pitchFamily="65" charset="-120"/>
            </a:endParaRPr>
          </a:p>
          <a:p>
            <a:r>
              <a:rPr lang="zh-TW" altLang="en-US" sz="2800" b="1" dirty="0">
                <a:solidFill>
                  <a:srgbClr val="0070C0"/>
                </a:solidFill>
                <a:latin typeface="標楷體" panose="03000509000000000000" pitchFamily="65" charset="-120"/>
                <a:ea typeface="標楷體" panose="03000509000000000000" pitchFamily="65" charset="-120"/>
              </a:rPr>
              <a:t>  </a:t>
            </a:r>
            <a:r>
              <a:rPr lang="en-US" altLang="zh-TW" sz="2800" b="1" dirty="0">
                <a:solidFill>
                  <a:srgbClr val="0070C0"/>
                </a:solidFill>
                <a:latin typeface="標楷體" panose="03000509000000000000" pitchFamily="65" charset="-120"/>
                <a:ea typeface="標楷體" panose="03000509000000000000" pitchFamily="65" charset="-120"/>
              </a:rPr>
              <a:t>(</a:t>
            </a:r>
            <a:r>
              <a:rPr lang="en-US" altLang="zh-TW" sz="2800" dirty="0">
                <a:solidFill>
                  <a:srgbClr val="0070C0"/>
                </a:solidFill>
                <a:latin typeface="標楷體" panose="03000509000000000000" pitchFamily="65" charset="-120"/>
                <a:ea typeface="標楷體" panose="03000509000000000000" pitchFamily="65" charset="-120"/>
              </a:rPr>
              <a:t>3)2</a:t>
            </a:r>
            <a:r>
              <a:rPr lang="zh-TW" altLang="en-US" sz="2800" dirty="0">
                <a:solidFill>
                  <a:srgbClr val="0070C0"/>
                </a:solidFill>
                <a:latin typeface="標楷體" panose="03000509000000000000" pitchFamily="65" charset="-120"/>
                <a:ea typeface="標楷體" panose="03000509000000000000" pitchFamily="65" charset="-120"/>
              </a:rPr>
              <a:t>次各</a:t>
            </a:r>
            <a:r>
              <a:rPr lang="en-US" altLang="zh-TW" sz="2800" dirty="0">
                <a:solidFill>
                  <a:srgbClr val="0070C0"/>
                </a:solidFill>
                <a:latin typeface="標楷體" panose="03000509000000000000" pitchFamily="65" charset="-120"/>
                <a:ea typeface="標楷體" panose="03000509000000000000" pitchFamily="65" charset="-120"/>
              </a:rPr>
              <a:t>10</a:t>
            </a:r>
            <a:r>
              <a:rPr lang="zh-TW" altLang="en-US" sz="2800" dirty="0">
                <a:solidFill>
                  <a:srgbClr val="0070C0"/>
                </a:solidFill>
                <a:latin typeface="標楷體" panose="03000509000000000000" pitchFamily="65" charset="-120"/>
                <a:ea typeface="標楷體" panose="03000509000000000000" pitchFamily="65" charset="-120"/>
              </a:rPr>
              <a:t>分鐘休息</a:t>
            </a:r>
            <a:endParaRPr lang="en-US" altLang="zh-TW" sz="2800" dirty="0">
              <a:solidFill>
                <a:srgbClr val="0070C0"/>
              </a:solidFill>
              <a:latin typeface="標楷體" panose="03000509000000000000" pitchFamily="65" charset="-120"/>
              <a:ea typeface="標楷體" panose="03000509000000000000" pitchFamily="65" charset="-120"/>
            </a:endParaRPr>
          </a:p>
          <a:p>
            <a:r>
              <a:rPr lang="zh-TW" altLang="en-US" sz="2800" dirty="0">
                <a:solidFill>
                  <a:srgbClr val="0070C0"/>
                </a:solidFill>
                <a:latin typeface="標楷體" panose="03000509000000000000" pitchFamily="65" charset="-120"/>
                <a:ea typeface="標楷體" panose="03000509000000000000" pitchFamily="65" charset="-120"/>
              </a:rPr>
              <a:t>  </a:t>
            </a:r>
            <a:r>
              <a:rPr lang="en-US" altLang="zh-TW" sz="2800" dirty="0">
                <a:solidFill>
                  <a:srgbClr val="0070C0"/>
                </a:solidFill>
                <a:latin typeface="標楷體" panose="03000509000000000000" pitchFamily="65" charset="-120"/>
                <a:ea typeface="標楷體" panose="03000509000000000000" pitchFamily="65" charset="-120"/>
              </a:rPr>
              <a:t>(4)</a:t>
            </a:r>
            <a:r>
              <a:rPr lang="zh-TW" altLang="en-US" sz="2800" dirty="0">
                <a:solidFill>
                  <a:srgbClr val="0070C0"/>
                </a:solidFill>
                <a:latin typeface="標楷體" panose="03000509000000000000" pitchFamily="65" charset="-120"/>
                <a:ea typeface="標楷體" panose="03000509000000000000" pitchFamily="65" charset="-120"/>
              </a:rPr>
              <a:t>夜自習時間教務處印編各科題本</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每日</a:t>
            </a:r>
            <a:r>
              <a:rPr lang="en-US" altLang="zh-TW" sz="2800" dirty="0">
                <a:solidFill>
                  <a:srgbClr val="0070C0"/>
                </a:solidFill>
                <a:latin typeface="標楷體" panose="03000509000000000000" pitchFamily="65" charset="-120"/>
                <a:ea typeface="標楷體" panose="03000509000000000000" pitchFamily="65" charset="-120"/>
              </a:rPr>
              <a:t>1</a:t>
            </a:r>
            <a:r>
              <a:rPr lang="zh-TW" altLang="en-US" sz="2800" dirty="0">
                <a:solidFill>
                  <a:srgbClr val="0070C0"/>
                </a:solidFill>
                <a:latin typeface="標楷體" panose="03000509000000000000" pitchFamily="65" charset="-120"/>
                <a:ea typeface="標楷體" panose="03000509000000000000" pitchFamily="65" charset="-120"/>
              </a:rPr>
              <a:t>科</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，提供學生練習。</a:t>
            </a:r>
            <a:endParaRPr lang="en-US" altLang="zh-TW" sz="2800" dirty="0">
              <a:solidFill>
                <a:srgbClr val="0070C0"/>
              </a:solidFill>
              <a:latin typeface="標楷體" panose="03000509000000000000" pitchFamily="65" charset="-120"/>
              <a:ea typeface="標楷體" panose="03000509000000000000" pitchFamily="65" charset="-120"/>
            </a:endParaRPr>
          </a:p>
          <a:p>
            <a:r>
              <a:rPr lang="en-US" altLang="zh-TW" sz="3200" b="1" dirty="0">
                <a:solidFill>
                  <a:srgbClr val="0070C0"/>
                </a:solidFill>
                <a:latin typeface="標楷體" panose="03000509000000000000" pitchFamily="65" charset="-120"/>
                <a:ea typeface="標楷體" panose="03000509000000000000" pitchFamily="65" charset="-120"/>
              </a:rPr>
              <a:t>4.</a:t>
            </a:r>
            <a:r>
              <a:rPr lang="zh-TW" altLang="en-US" sz="3200" b="1" dirty="0">
                <a:solidFill>
                  <a:srgbClr val="0070C0"/>
                </a:solidFill>
                <a:latin typeface="標楷體" panose="03000509000000000000" pitchFamily="65" charset="-120"/>
                <a:ea typeface="標楷體" panose="03000509000000000000" pitchFamily="65" charset="-120"/>
              </a:rPr>
              <a:t>學校可代訂晚餐，如豐禾或福隆便當等，採月結方式辦理。</a:t>
            </a:r>
            <a:endParaRPr lang="en-US" altLang="zh-TW" sz="3200" b="1" dirty="0">
              <a:solidFill>
                <a:srgbClr val="0070C0"/>
              </a:solidFill>
              <a:latin typeface="標楷體" panose="03000509000000000000" pitchFamily="65" charset="-120"/>
              <a:ea typeface="標楷體" panose="03000509000000000000" pitchFamily="65" charset="-120"/>
            </a:endParaRPr>
          </a:p>
          <a:p>
            <a:r>
              <a:rPr lang="en-US" altLang="zh-TW" sz="3200" b="1" dirty="0">
                <a:solidFill>
                  <a:srgbClr val="0070C0"/>
                </a:solidFill>
                <a:latin typeface="標楷體" panose="03000509000000000000" pitchFamily="65" charset="-120"/>
                <a:ea typeface="標楷體" panose="03000509000000000000" pitchFamily="65" charset="-120"/>
              </a:rPr>
              <a:t>5.</a:t>
            </a:r>
            <a:r>
              <a:rPr lang="zh-TW" altLang="en-US" sz="3200" b="1" dirty="0">
                <a:solidFill>
                  <a:srgbClr val="0070C0"/>
                </a:solidFill>
                <a:latin typeface="標楷體" panose="03000509000000000000" pitchFamily="65" charset="-120"/>
                <a:ea typeface="標楷體" panose="03000509000000000000" pitchFamily="65" charset="-120"/>
              </a:rPr>
              <a:t>目前</a:t>
            </a:r>
            <a:r>
              <a:rPr lang="en-US" altLang="zh-TW" sz="3200" b="1" dirty="0">
                <a:solidFill>
                  <a:srgbClr val="0070C0"/>
                </a:solidFill>
                <a:latin typeface="標楷體" panose="03000509000000000000" pitchFamily="65" charset="-120"/>
                <a:ea typeface="標楷體" panose="03000509000000000000" pitchFamily="65" charset="-120"/>
              </a:rPr>
              <a:t>9</a:t>
            </a:r>
            <a:r>
              <a:rPr lang="zh-TW" altLang="en-US" sz="3200" b="1" dirty="0">
                <a:solidFill>
                  <a:srgbClr val="0070C0"/>
                </a:solidFill>
                <a:latin typeface="標楷體" panose="03000509000000000000" pitchFamily="65" charset="-120"/>
                <a:ea typeface="標楷體" panose="03000509000000000000" pitchFamily="65" charset="-120"/>
              </a:rPr>
              <a:t>年級已有</a:t>
            </a:r>
            <a:r>
              <a:rPr lang="en-US" altLang="zh-TW" sz="3200" b="1" dirty="0">
                <a:solidFill>
                  <a:srgbClr val="0070C0"/>
                </a:solidFill>
                <a:latin typeface="標楷體" panose="03000509000000000000" pitchFamily="65" charset="-120"/>
                <a:ea typeface="標楷體" panose="03000509000000000000" pitchFamily="65" charset="-120"/>
              </a:rPr>
              <a:t>35</a:t>
            </a:r>
            <a:r>
              <a:rPr lang="zh-TW" altLang="en-US" sz="3200" b="1" dirty="0">
                <a:solidFill>
                  <a:srgbClr val="0070C0"/>
                </a:solidFill>
                <a:latin typeface="標楷體" panose="03000509000000000000" pitchFamily="65" charset="-120"/>
                <a:ea typeface="標楷體" panose="03000509000000000000" pitchFamily="65" charset="-120"/>
              </a:rPr>
              <a:t>位學生參加，尚有名額，私校都留</a:t>
            </a:r>
            <a:r>
              <a:rPr lang="en-US" altLang="zh-TW" sz="3200" b="1" dirty="0">
                <a:solidFill>
                  <a:srgbClr val="0070C0"/>
                </a:solidFill>
                <a:latin typeface="標楷體" panose="03000509000000000000" pitchFamily="65" charset="-120"/>
                <a:ea typeface="標楷體" panose="03000509000000000000" pitchFamily="65" charset="-120"/>
              </a:rPr>
              <a:t>9</a:t>
            </a:r>
            <a:r>
              <a:rPr lang="zh-TW" altLang="en-US" sz="3200" b="1" dirty="0">
                <a:solidFill>
                  <a:srgbClr val="0070C0"/>
                </a:solidFill>
                <a:latin typeface="標楷體" panose="03000509000000000000" pitchFamily="65" charset="-120"/>
                <a:ea typeface="標楷體" panose="03000509000000000000" pitchFamily="65" charset="-120"/>
              </a:rPr>
              <a:t>年級</a:t>
            </a:r>
            <a:endParaRPr lang="en-US" altLang="zh-TW" sz="3200" b="1" dirty="0">
              <a:solidFill>
                <a:srgbClr val="0070C0"/>
              </a:solidFill>
              <a:latin typeface="標楷體" panose="03000509000000000000" pitchFamily="65" charset="-120"/>
              <a:ea typeface="標楷體" panose="03000509000000000000" pitchFamily="65" charset="-120"/>
            </a:endParaRPr>
          </a:p>
          <a:p>
            <a:r>
              <a:rPr lang="zh-TW" altLang="en-US" sz="3200" b="1" dirty="0">
                <a:solidFill>
                  <a:srgbClr val="0070C0"/>
                </a:solidFill>
                <a:latin typeface="標楷體" panose="03000509000000000000" pitchFamily="65" charset="-120"/>
                <a:ea typeface="標楷體" panose="03000509000000000000" pitchFamily="65" charset="-120"/>
              </a:rPr>
              <a:t>  學生到</a:t>
            </a:r>
            <a:r>
              <a:rPr lang="en-US" altLang="zh-TW" sz="3200" b="1" dirty="0">
                <a:solidFill>
                  <a:srgbClr val="0070C0"/>
                </a:solidFill>
                <a:latin typeface="標楷體" panose="03000509000000000000" pitchFamily="65" charset="-120"/>
                <a:ea typeface="標楷體" panose="03000509000000000000" pitchFamily="65" charset="-120"/>
              </a:rPr>
              <a:t>9</a:t>
            </a:r>
            <a:r>
              <a:rPr lang="zh-TW" altLang="en-US" sz="3200" b="1" dirty="0">
                <a:solidFill>
                  <a:srgbClr val="0070C0"/>
                </a:solidFill>
                <a:latin typeface="標楷體" panose="03000509000000000000" pitchFamily="65" charset="-120"/>
                <a:ea typeface="標楷體" panose="03000509000000000000" pitchFamily="65" charset="-120"/>
              </a:rPr>
              <a:t>點夜自習，都會區的競爭公校更是不遑多讓，本校</a:t>
            </a:r>
            <a:endParaRPr lang="en-US" altLang="zh-TW" sz="3200" b="1" dirty="0">
              <a:solidFill>
                <a:srgbClr val="0070C0"/>
              </a:solidFill>
              <a:latin typeface="標楷體" panose="03000509000000000000" pitchFamily="65" charset="-120"/>
              <a:ea typeface="標楷體" panose="03000509000000000000" pitchFamily="65" charset="-120"/>
            </a:endParaRPr>
          </a:p>
          <a:p>
            <a:r>
              <a:rPr lang="zh-TW" altLang="en-US" sz="3200" b="1" dirty="0">
                <a:solidFill>
                  <a:srgbClr val="0070C0"/>
                </a:solidFill>
                <a:latin typeface="標楷體" panose="03000509000000000000" pitchFamily="65" charset="-120"/>
                <a:ea typeface="標楷體" panose="03000509000000000000" pitchFamily="65" charset="-120"/>
              </a:rPr>
              <a:t>  會考</a:t>
            </a:r>
            <a:r>
              <a:rPr lang="en-US" altLang="zh-TW" sz="3200" b="1" dirty="0" err="1">
                <a:solidFill>
                  <a:srgbClr val="0070C0"/>
                </a:solidFill>
                <a:latin typeface="標楷體" panose="03000509000000000000" pitchFamily="65" charset="-120"/>
                <a:ea typeface="標楷體" panose="03000509000000000000" pitchFamily="65" charset="-120"/>
              </a:rPr>
              <a:t>5A</a:t>
            </a:r>
            <a:r>
              <a:rPr lang="zh-TW" altLang="en-US" sz="3200" b="1" dirty="0">
                <a:solidFill>
                  <a:srgbClr val="0070C0"/>
                </a:solidFill>
                <a:latin typeface="標楷體" panose="03000509000000000000" pitchFamily="65" charset="-120"/>
                <a:ea typeface="標楷體" panose="03000509000000000000" pitchFamily="65" charset="-120"/>
              </a:rPr>
              <a:t>的</a:t>
            </a:r>
            <a:r>
              <a:rPr lang="en-US" altLang="zh-TW" sz="3200" b="1" dirty="0">
                <a:solidFill>
                  <a:srgbClr val="0070C0"/>
                </a:solidFill>
                <a:latin typeface="標楷體" panose="03000509000000000000" pitchFamily="65" charset="-120"/>
                <a:ea typeface="標楷體" panose="03000509000000000000" pitchFamily="65" charset="-120"/>
              </a:rPr>
              <a:t>15</a:t>
            </a:r>
            <a:r>
              <a:rPr lang="zh-TW" altLang="en-US" sz="3200" b="1" dirty="0">
                <a:solidFill>
                  <a:srgbClr val="0070C0"/>
                </a:solidFill>
                <a:latin typeface="標楷體" panose="03000509000000000000" pitchFamily="65" charset="-120"/>
                <a:ea typeface="標楷體" panose="03000509000000000000" pitchFamily="65" charset="-120"/>
              </a:rPr>
              <a:t>名學生與</a:t>
            </a:r>
            <a:r>
              <a:rPr lang="en-US" altLang="zh-TW" sz="3200" b="1" dirty="0">
                <a:solidFill>
                  <a:srgbClr val="0070C0"/>
                </a:solidFill>
                <a:latin typeface="標楷體" panose="03000509000000000000" pitchFamily="65" charset="-120"/>
                <a:ea typeface="標楷體" panose="03000509000000000000" pitchFamily="65" charset="-120"/>
              </a:rPr>
              <a:t>80%</a:t>
            </a:r>
            <a:r>
              <a:rPr lang="zh-TW" altLang="en-US" sz="3200" b="1" dirty="0">
                <a:solidFill>
                  <a:srgbClr val="0070C0"/>
                </a:solidFill>
                <a:latin typeface="標楷體" panose="03000509000000000000" pitchFamily="65" charset="-120"/>
                <a:ea typeface="標楷體" panose="03000509000000000000" pitchFamily="65" charset="-120"/>
              </a:rPr>
              <a:t>考上公校學生，多半都有參加，</a:t>
            </a:r>
            <a:endParaRPr lang="en-US" altLang="zh-TW" sz="3200" b="1" dirty="0">
              <a:solidFill>
                <a:srgbClr val="0070C0"/>
              </a:solidFill>
              <a:latin typeface="標楷體" panose="03000509000000000000" pitchFamily="65" charset="-120"/>
              <a:ea typeface="標楷體" panose="03000509000000000000" pitchFamily="65" charset="-120"/>
            </a:endParaRPr>
          </a:p>
          <a:p>
            <a:r>
              <a:rPr lang="zh-TW" altLang="en-US" sz="3200" b="1" dirty="0">
                <a:solidFill>
                  <a:srgbClr val="0070C0"/>
                </a:solidFill>
                <a:latin typeface="標楷體" panose="03000509000000000000" pitchFamily="65" charset="-120"/>
                <a:ea typeface="標楷體" panose="03000509000000000000" pitchFamily="65" charset="-120"/>
              </a:rPr>
              <a:t>  效果非常好而顯著。請家長們多鼓勵孩子利用時間精進。</a:t>
            </a:r>
            <a:endParaRPr lang="en-US" altLang="zh-TW" sz="3200" b="1" dirty="0">
              <a:solidFill>
                <a:srgbClr val="FF0000"/>
              </a:solidFill>
              <a:latin typeface="標楷體" panose="03000509000000000000" pitchFamily="65" charset="-120"/>
              <a:ea typeface="標楷體" panose="03000509000000000000" pitchFamily="65" charset="-120"/>
            </a:endParaRPr>
          </a:p>
          <a:p>
            <a:endParaRPr lang="en-US" altLang="zh-TW" sz="3200"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645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00F85AB-A336-4C22-8656-2170CBEE0547}"/>
              </a:ext>
            </a:extLst>
          </p:cNvPr>
          <p:cNvSpPr/>
          <p:nvPr/>
        </p:nvSpPr>
        <p:spPr>
          <a:xfrm>
            <a:off x="2555558" y="43458"/>
            <a:ext cx="5660524" cy="584775"/>
          </a:xfrm>
          <a:prstGeom prst="rect">
            <a:avLst/>
          </a:prstGeom>
        </p:spPr>
        <p:txBody>
          <a:bodyPr wrap="none">
            <a:spAutoFit/>
          </a:bodyPr>
          <a:lstStyle/>
          <a:p>
            <a:pPr algn="ctr"/>
            <a:r>
              <a:rPr lang="en-US" altLang="zh-TW" sz="3200" b="1" dirty="0">
                <a:solidFill>
                  <a:srgbClr val="0070C0"/>
                </a:solidFill>
                <a:latin typeface="微软雅黑" panose="020B0503020204020204" pitchFamily="34" charset="-122"/>
                <a:ea typeface="微软雅黑" panose="020B0503020204020204" pitchFamily="34" charset="-122"/>
              </a:rPr>
              <a:t>114-1</a:t>
            </a:r>
            <a:r>
              <a:rPr lang="zh-TW" altLang="en-US" sz="3200" b="1" dirty="0">
                <a:solidFill>
                  <a:srgbClr val="0070C0"/>
                </a:solidFill>
                <a:latin typeface="微软雅黑" panose="020B0503020204020204" pitchFamily="34" charset="-122"/>
                <a:ea typeface="微软雅黑" panose="020B0503020204020204" pitchFamily="34" charset="-122"/>
              </a:rPr>
              <a:t>學期重要行事曆</a:t>
            </a:r>
            <a:r>
              <a:rPr lang="en-US" altLang="zh-TW" sz="3200" b="1" dirty="0">
                <a:solidFill>
                  <a:srgbClr val="0070C0"/>
                </a:solidFill>
                <a:latin typeface="微软雅黑" panose="020B0503020204020204" pitchFamily="34" charset="-122"/>
                <a:ea typeface="微软雅黑" panose="020B0503020204020204" pitchFamily="34" charset="-122"/>
              </a:rPr>
              <a:t>-</a:t>
            </a:r>
            <a:r>
              <a:rPr lang="zh-TW" altLang="en-US" sz="3200" b="1" dirty="0">
                <a:solidFill>
                  <a:srgbClr val="0070C0"/>
                </a:solidFill>
                <a:latin typeface="微软雅黑" panose="020B0503020204020204" pitchFamily="34" charset="-122"/>
                <a:ea typeface="微软雅黑" panose="020B0503020204020204" pitchFamily="34" charset="-122"/>
              </a:rPr>
              <a:t>教務處</a:t>
            </a:r>
          </a:p>
        </p:txBody>
      </p:sp>
      <p:sp>
        <p:nvSpPr>
          <p:cNvPr id="3" name="文字方塊 2">
            <a:extLst>
              <a:ext uri="{FF2B5EF4-FFF2-40B4-BE49-F238E27FC236}">
                <a16:creationId xmlns:a16="http://schemas.microsoft.com/office/drawing/2014/main" id="{00FEA729-8B42-43F9-8374-A0FCD155677D}"/>
              </a:ext>
            </a:extLst>
          </p:cNvPr>
          <p:cNvSpPr txBox="1"/>
          <p:nvPr/>
        </p:nvSpPr>
        <p:spPr>
          <a:xfrm>
            <a:off x="1035603" y="498827"/>
            <a:ext cx="10872717" cy="6186309"/>
          </a:xfrm>
          <a:prstGeom prst="rect">
            <a:avLst/>
          </a:prstGeom>
          <a:noFill/>
        </p:spPr>
        <p:txBody>
          <a:bodyPr wrap="square" rtlCol="0">
            <a:spAutoFit/>
          </a:bodyPr>
          <a:lstStyle/>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開學日：</a:t>
            </a:r>
            <a:r>
              <a:rPr lang="en-US" altLang="zh-TW" sz="3600" dirty="0">
                <a:solidFill>
                  <a:srgbClr val="FF0000"/>
                </a:solidFill>
                <a:latin typeface="華康仿宋體W6" panose="02010609010101010101" pitchFamily="49" charset="-120"/>
                <a:ea typeface="華康仿宋體W6" panose="02010609010101010101" pitchFamily="49" charset="-120"/>
              </a:rPr>
              <a:t>114/9/1(</a:t>
            </a:r>
            <a:r>
              <a:rPr lang="zh-TW" altLang="en-US" sz="3600" dirty="0">
                <a:solidFill>
                  <a:srgbClr val="FF0000"/>
                </a:solidFill>
                <a:latin typeface="華康仿宋體W6" panose="02010609010101010101" pitchFamily="49" charset="-120"/>
                <a:ea typeface="華康仿宋體W6" panose="02010609010101010101" pitchFamily="49" charset="-120"/>
              </a:rPr>
              <a:t>一</a:t>
            </a:r>
            <a:r>
              <a:rPr lang="en-US" altLang="zh-TW" sz="3600" dirty="0">
                <a:solidFill>
                  <a:srgbClr val="FF0000"/>
                </a:solidFill>
                <a:latin typeface="華康仿宋體W6" panose="02010609010101010101" pitchFamily="49" charset="-120"/>
                <a:ea typeface="華康仿宋體W6" panose="02010609010101010101" pitchFamily="49" charset="-120"/>
              </a:rPr>
              <a:t>)</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校外教學</a:t>
            </a:r>
            <a:r>
              <a:rPr lang="en-US" altLang="zh-TW" sz="3600" dirty="0">
                <a:latin typeface="Microsoft YaHei" panose="020B0503020204020204" pitchFamily="34" charset="-122"/>
                <a:ea typeface="Microsoft YaHei" panose="020B0503020204020204" pitchFamily="34" charset="-122"/>
              </a:rPr>
              <a:t>:</a:t>
            </a:r>
            <a:r>
              <a:rPr lang="zh-TW" altLang="en-US" sz="3600" dirty="0">
                <a:solidFill>
                  <a:srgbClr val="0070C0"/>
                </a:solidFill>
                <a:latin typeface="華康仿宋體W6" panose="02010609010101010101" pitchFamily="49" charset="-120"/>
                <a:ea typeface="華康仿宋體W6" panose="02010609010101010101" pitchFamily="49" charset="-120"/>
              </a:rPr>
              <a:t>八年級隔宿露營</a:t>
            </a:r>
            <a:r>
              <a:rPr lang="en-US" altLang="zh-TW" sz="3600" dirty="0">
                <a:solidFill>
                  <a:srgbClr val="FF0000"/>
                </a:solidFill>
                <a:latin typeface="華康仿宋體W6" panose="02010609010101010101" pitchFamily="49" charset="-120"/>
                <a:ea typeface="華康仿宋體W6" panose="02010609010101010101" pitchFamily="49" charset="-120"/>
              </a:rPr>
              <a:t>114/</a:t>
            </a:r>
            <a:r>
              <a:rPr lang="en-US" altLang="zh-TW" sz="3600" u="sng" dirty="0">
                <a:solidFill>
                  <a:srgbClr val="FF0000"/>
                </a:solidFill>
                <a:latin typeface="華康仿宋體W6" panose="02010609010101010101" pitchFamily="49" charset="-120"/>
                <a:ea typeface="華康仿宋體W6" panose="02010609010101010101" pitchFamily="49" charset="-120"/>
              </a:rPr>
              <a:t>9/11(</a:t>
            </a:r>
            <a:r>
              <a:rPr lang="zh-TW" altLang="en-US" sz="3600" u="sng" dirty="0">
                <a:solidFill>
                  <a:srgbClr val="FF0000"/>
                </a:solidFill>
                <a:latin typeface="華康仿宋體W6" panose="02010609010101010101" pitchFamily="49" charset="-120"/>
                <a:ea typeface="華康仿宋體W6" panose="02010609010101010101" pitchFamily="49" charset="-120"/>
              </a:rPr>
              <a:t>四</a:t>
            </a:r>
            <a:r>
              <a:rPr lang="en-US" altLang="zh-TW" sz="3600" u="sng" dirty="0">
                <a:solidFill>
                  <a:srgbClr val="FF0000"/>
                </a:solidFill>
                <a:latin typeface="華康仿宋體W6" panose="02010609010101010101" pitchFamily="49" charset="-120"/>
                <a:ea typeface="華康仿宋體W6" panose="02010609010101010101" pitchFamily="49" charset="-120"/>
              </a:rPr>
              <a:t>)-9/12(</a:t>
            </a:r>
            <a:r>
              <a:rPr lang="zh-TW" altLang="en-US" sz="3600" u="sng" dirty="0">
                <a:solidFill>
                  <a:srgbClr val="FF0000"/>
                </a:solidFill>
                <a:latin typeface="華康仿宋體W6" panose="02010609010101010101" pitchFamily="49" charset="-120"/>
                <a:ea typeface="華康仿宋體W6" panose="02010609010101010101" pitchFamily="49" charset="-120"/>
              </a:rPr>
              <a:t>五</a:t>
            </a:r>
            <a:r>
              <a:rPr lang="en-US" altLang="zh-TW" sz="3600" u="sng" dirty="0">
                <a:solidFill>
                  <a:srgbClr val="FF0000"/>
                </a:solidFill>
                <a:latin typeface="華康仿宋體W6" panose="02010609010101010101" pitchFamily="49" charset="-120"/>
                <a:ea typeface="華康仿宋體W6" panose="02010609010101010101" pitchFamily="49" charset="-120"/>
              </a:rPr>
              <a:t>)</a:t>
            </a:r>
          </a:p>
          <a:p>
            <a:r>
              <a:rPr lang="zh-TW" altLang="en-US" sz="3600" dirty="0">
                <a:latin typeface="華康仿宋體W6" panose="02010609010101010101" pitchFamily="49" charset="-120"/>
                <a:ea typeface="華康仿宋體W6" panose="02010609010101010101" pitchFamily="49" charset="-120"/>
              </a:rPr>
              <a:t>           </a:t>
            </a:r>
            <a:r>
              <a:rPr lang="zh-TW" altLang="en-US" sz="3600" dirty="0">
                <a:solidFill>
                  <a:srgbClr val="7030A0"/>
                </a:solidFill>
                <a:latin typeface="華康仿宋體W6" panose="02010609010101010101" pitchFamily="49" charset="-120"/>
                <a:ea typeface="華康仿宋體W6" panose="02010609010101010101" pitchFamily="49" charset="-120"/>
              </a:rPr>
              <a:t>九年級畢業旅行</a:t>
            </a:r>
            <a:r>
              <a:rPr lang="en-US" altLang="zh-TW" sz="3600" dirty="0">
                <a:solidFill>
                  <a:srgbClr val="FF0000"/>
                </a:solidFill>
                <a:latin typeface="華康仿宋體W6" panose="02010609010101010101" pitchFamily="49" charset="-120"/>
                <a:ea typeface="華康仿宋體W6" panose="02010609010101010101" pitchFamily="49" charset="-120"/>
              </a:rPr>
              <a:t>114/</a:t>
            </a:r>
            <a:r>
              <a:rPr lang="en-US" altLang="zh-TW" sz="3600" u="sng" dirty="0">
                <a:solidFill>
                  <a:srgbClr val="FF0000"/>
                </a:solidFill>
                <a:latin typeface="華康仿宋體W6" panose="02010609010101010101" pitchFamily="49" charset="-120"/>
                <a:ea typeface="華康仿宋體W6" panose="02010609010101010101" pitchFamily="49" charset="-120"/>
              </a:rPr>
              <a:t>9/24(</a:t>
            </a:r>
            <a:r>
              <a:rPr lang="zh-TW" altLang="en-US" sz="3600" u="sng" dirty="0">
                <a:solidFill>
                  <a:srgbClr val="FF0000"/>
                </a:solidFill>
                <a:latin typeface="華康仿宋體W6" panose="02010609010101010101" pitchFamily="49" charset="-120"/>
                <a:ea typeface="華康仿宋體W6" panose="02010609010101010101" pitchFamily="49" charset="-120"/>
              </a:rPr>
              <a:t>三</a:t>
            </a:r>
            <a:r>
              <a:rPr lang="en-US" altLang="zh-TW" sz="3600" u="sng" dirty="0">
                <a:solidFill>
                  <a:srgbClr val="FF0000"/>
                </a:solidFill>
                <a:latin typeface="華康仿宋體W6" panose="02010609010101010101" pitchFamily="49" charset="-120"/>
                <a:ea typeface="華康仿宋體W6" panose="02010609010101010101" pitchFamily="49" charset="-120"/>
              </a:rPr>
              <a:t>)-9/26(</a:t>
            </a:r>
            <a:r>
              <a:rPr lang="zh-TW" altLang="en-US" sz="3600" u="sng" dirty="0">
                <a:solidFill>
                  <a:srgbClr val="FF0000"/>
                </a:solidFill>
                <a:latin typeface="華康仿宋體W6" panose="02010609010101010101" pitchFamily="49" charset="-120"/>
                <a:ea typeface="華康仿宋體W6" panose="02010609010101010101" pitchFamily="49" charset="-120"/>
              </a:rPr>
              <a:t>五</a:t>
            </a:r>
            <a:r>
              <a:rPr lang="en-US" altLang="zh-TW" sz="3600" u="sng" dirty="0">
                <a:solidFill>
                  <a:srgbClr val="FF0000"/>
                </a:solidFill>
                <a:latin typeface="華康仿宋體W6" panose="02010609010101010101" pitchFamily="49" charset="-120"/>
                <a:ea typeface="華康仿宋體W6" panose="02010609010101010101" pitchFamily="49" charset="-120"/>
              </a:rPr>
              <a:t>)</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第八節</a:t>
            </a:r>
            <a:r>
              <a:rPr lang="zh-TW" altLang="en-US" sz="3600" dirty="0">
                <a:solidFill>
                  <a:schemeClr val="accent2">
                    <a:lumMod val="75000"/>
                  </a:schemeClr>
                </a:solidFill>
                <a:latin typeface="Microsoft YaHei" panose="020B0503020204020204" pitchFamily="34" charset="-122"/>
                <a:ea typeface="Microsoft YaHei" panose="020B0503020204020204" pitchFamily="34" charset="-122"/>
              </a:rPr>
              <a:t>課後輔導</a:t>
            </a:r>
            <a:r>
              <a:rPr lang="zh-TW" altLang="en-US" sz="3600" dirty="0">
                <a:latin typeface="Microsoft YaHei" panose="020B0503020204020204" pitchFamily="34" charset="-122"/>
                <a:ea typeface="Microsoft YaHei" panose="020B0503020204020204" pitchFamily="34" charset="-122"/>
              </a:rPr>
              <a:t>：</a:t>
            </a:r>
            <a:r>
              <a:rPr lang="en-US" altLang="zh-TW" sz="3600" u="sng" dirty="0">
                <a:solidFill>
                  <a:srgbClr val="002060"/>
                </a:solidFill>
                <a:latin typeface="華康仿宋體W6" panose="02010609010101010101" pitchFamily="49" charset="-120"/>
                <a:ea typeface="華康仿宋體W6" panose="02010609010101010101" pitchFamily="49" charset="-120"/>
              </a:rPr>
              <a:t>114/9/8(</a:t>
            </a:r>
            <a:r>
              <a:rPr lang="zh-TW" altLang="en-US" sz="3600" u="sng" dirty="0">
                <a:solidFill>
                  <a:srgbClr val="002060"/>
                </a:solidFill>
                <a:latin typeface="華康仿宋體W6" panose="02010609010101010101" pitchFamily="49" charset="-120"/>
                <a:ea typeface="華康仿宋體W6" panose="02010609010101010101" pitchFamily="49" charset="-120"/>
              </a:rPr>
              <a:t>一</a:t>
            </a:r>
            <a:r>
              <a:rPr lang="en-US" altLang="zh-TW" sz="3600" u="sng" dirty="0">
                <a:solidFill>
                  <a:srgbClr val="002060"/>
                </a:solidFill>
                <a:latin typeface="華康仿宋體W6" panose="02010609010101010101" pitchFamily="49" charset="-120"/>
                <a:ea typeface="華康仿宋體W6" panose="02010609010101010101" pitchFamily="49" charset="-120"/>
              </a:rPr>
              <a:t>)</a:t>
            </a:r>
            <a:r>
              <a:rPr lang="zh-TW" altLang="en-US" sz="3600" u="sng" dirty="0">
                <a:solidFill>
                  <a:srgbClr val="002060"/>
                </a:solidFill>
                <a:latin typeface="華康仿宋體W6" panose="02010609010101010101" pitchFamily="49" charset="-120"/>
                <a:ea typeface="華康仿宋體W6" panose="02010609010101010101" pitchFamily="49" charset="-120"/>
              </a:rPr>
              <a:t>至</a:t>
            </a:r>
            <a:r>
              <a:rPr lang="en-US" altLang="zh-TW" sz="3600" u="sng" dirty="0">
                <a:solidFill>
                  <a:srgbClr val="002060"/>
                </a:solidFill>
                <a:latin typeface="華康仿宋體W6" panose="02010609010101010101" pitchFamily="49" charset="-120"/>
                <a:ea typeface="華康仿宋體W6" panose="02010609010101010101" pitchFamily="49" charset="-120"/>
              </a:rPr>
              <a:t>115/1/9(</a:t>
            </a:r>
            <a:r>
              <a:rPr lang="zh-TW" altLang="en-US" sz="3600" u="sng" dirty="0">
                <a:solidFill>
                  <a:srgbClr val="002060"/>
                </a:solidFill>
                <a:latin typeface="華康仿宋體W6" panose="02010609010101010101" pitchFamily="49" charset="-120"/>
                <a:ea typeface="華康仿宋體W6" panose="02010609010101010101" pitchFamily="49" charset="-120"/>
              </a:rPr>
              <a:t>五</a:t>
            </a:r>
            <a:r>
              <a:rPr lang="en-US" altLang="zh-TW" sz="3600" u="sng" dirty="0">
                <a:solidFill>
                  <a:srgbClr val="002060"/>
                </a:solidFill>
                <a:latin typeface="華康仿宋體W6" panose="02010609010101010101" pitchFamily="49" charset="-120"/>
                <a:ea typeface="華康仿宋體W6" panose="02010609010101010101" pitchFamily="49" charset="-120"/>
              </a:rPr>
              <a:t>)</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九年級</a:t>
            </a:r>
            <a:r>
              <a:rPr lang="zh-TW" altLang="en-US" sz="3600" dirty="0">
                <a:solidFill>
                  <a:schemeClr val="accent2">
                    <a:lumMod val="75000"/>
                  </a:schemeClr>
                </a:solidFill>
                <a:latin typeface="Microsoft YaHei" panose="020B0503020204020204" pitchFamily="34" charset="-122"/>
                <a:ea typeface="Microsoft YaHei" panose="020B0503020204020204" pitchFamily="34" charset="-122"/>
              </a:rPr>
              <a:t>晚自習</a:t>
            </a:r>
            <a:r>
              <a:rPr lang="zh-TW" altLang="en-US" sz="3600" dirty="0">
                <a:latin typeface="Microsoft YaHei" panose="020B0503020204020204" pitchFamily="34" charset="-122"/>
                <a:ea typeface="Microsoft YaHei" panose="020B0503020204020204" pitchFamily="34" charset="-122"/>
              </a:rPr>
              <a:t>：</a:t>
            </a:r>
            <a:r>
              <a:rPr lang="en-US" altLang="zh-TW" sz="3600" u="sng" dirty="0">
                <a:solidFill>
                  <a:srgbClr val="002060"/>
                </a:solidFill>
                <a:latin typeface="華康仿宋體W6" panose="02010609010101010101" pitchFamily="49" charset="-120"/>
                <a:ea typeface="華康仿宋體W6" panose="02010609010101010101" pitchFamily="49" charset="-120"/>
              </a:rPr>
              <a:t>114/9/15(</a:t>
            </a:r>
            <a:r>
              <a:rPr lang="zh-TW" altLang="en-US" sz="3600" u="sng" dirty="0">
                <a:solidFill>
                  <a:srgbClr val="002060"/>
                </a:solidFill>
                <a:latin typeface="華康仿宋體W6" panose="02010609010101010101" pitchFamily="49" charset="-120"/>
                <a:ea typeface="華康仿宋體W6" panose="02010609010101010101" pitchFamily="49" charset="-120"/>
              </a:rPr>
              <a:t>一</a:t>
            </a:r>
            <a:r>
              <a:rPr lang="en-US" altLang="zh-TW" sz="3600" u="sng" dirty="0">
                <a:solidFill>
                  <a:srgbClr val="002060"/>
                </a:solidFill>
                <a:latin typeface="華康仿宋體W6" panose="02010609010101010101" pitchFamily="49" charset="-120"/>
                <a:ea typeface="華康仿宋體W6" panose="02010609010101010101" pitchFamily="49" charset="-120"/>
              </a:rPr>
              <a:t>)</a:t>
            </a:r>
            <a:r>
              <a:rPr lang="zh-TW" altLang="en-US" sz="3600" u="sng" dirty="0">
                <a:solidFill>
                  <a:srgbClr val="002060"/>
                </a:solidFill>
                <a:latin typeface="華康仿宋體W6" panose="02010609010101010101" pitchFamily="49" charset="-120"/>
                <a:ea typeface="華康仿宋體W6" panose="02010609010101010101" pitchFamily="49" charset="-120"/>
              </a:rPr>
              <a:t>至</a:t>
            </a:r>
            <a:r>
              <a:rPr lang="en-US" altLang="zh-TW" sz="3600" u="sng" dirty="0">
                <a:solidFill>
                  <a:srgbClr val="002060"/>
                </a:solidFill>
                <a:latin typeface="華康仿宋體W6" panose="02010609010101010101" pitchFamily="49" charset="-120"/>
                <a:ea typeface="華康仿宋體W6" panose="02010609010101010101" pitchFamily="49" charset="-120"/>
              </a:rPr>
              <a:t>114/12/31(</a:t>
            </a:r>
            <a:r>
              <a:rPr lang="zh-TW" altLang="en-US" sz="3600" u="sng" dirty="0">
                <a:solidFill>
                  <a:srgbClr val="002060"/>
                </a:solidFill>
                <a:latin typeface="華康仿宋體W6" panose="02010609010101010101" pitchFamily="49" charset="-120"/>
                <a:ea typeface="華康仿宋體W6" panose="02010609010101010101" pitchFamily="49" charset="-120"/>
              </a:rPr>
              <a:t>三</a:t>
            </a:r>
            <a:r>
              <a:rPr lang="en-US" altLang="zh-TW" sz="3600" u="sng" dirty="0">
                <a:solidFill>
                  <a:srgbClr val="002060"/>
                </a:solidFill>
                <a:latin typeface="華康仿宋體W6" panose="02010609010101010101" pitchFamily="49" charset="-120"/>
                <a:ea typeface="華康仿宋體W6" panose="02010609010101010101" pitchFamily="49" charset="-120"/>
              </a:rPr>
              <a:t>)</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九年級全市</a:t>
            </a:r>
            <a:r>
              <a:rPr lang="zh-TW" altLang="en-US" sz="3600" dirty="0">
                <a:solidFill>
                  <a:schemeClr val="accent2">
                    <a:lumMod val="75000"/>
                  </a:schemeClr>
                </a:solidFill>
                <a:latin typeface="Microsoft YaHei" panose="020B0503020204020204" pitchFamily="34" charset="-122"/>
                <a:ea typeface="Microsoft YaHei" panose="020B0503020204020204" pitchFamily="34" charset="-122"/>
              </a:rPr>
              <a:t>試模擬</a:t>
            </a:r>
            <a:r>
              <a:rPr lang="en-US" altLang="zh-TW" sz="3600" dirty="0">
                <a:solidFill>
                  <a:schemeClr val="accent2">
                    <a:lumMod val="75000"/>
                  </a:schemeClr>
                </a:solidFill>
                <a:latin typeface="Microsoft YaHei" panose="020B0503020204020204" pitchFamily="34" charset="-122"/>
                <a:ea typeface="Microsoft YaHei" panose="020B0503020204020204" pitchFamily="34" charset="-122"/>
              </a:rPr>
              <a:t>:</a:t>
            </a:r>
            <a:r>
              <a:rPr lang="en-US" altLang="zh-TW" sz="3200" u="sng" dirty="0">
                <a:solidFill>
                  <a:srgbClr val="FF0000"/>
                </a:solidFill>
                <a:latin typeface="華康仿宋體W6" panose="02010609010101010101" pitchFamily="49" charset="-120"/>
                <a:ea typeface="華康仿宋體W6" panose="02010609010101010101" pitchFamily="49" charset="-120"/>
              </a:rPr>
              <a:t>114</a:t>
            </a:r>
            <a:r>
              <a:rPr lang="zh-TW" altLang="en-US" sz="3200" u="sng" dirty="0">
                <a:solidFill>
                  <a:srgbClr val="FF0000"/>
                </a:solidFill>
                <a:latin typeface="華康仿宋體W6" panose="02010609010101010101" pitchFamily="49" charset="-120"/>
                <a:ea typeface="華康仿宋體W6" panose="02010609010101010101" pitchFamily="49" charset="-120"/>
              </a:rPr>
              <a:t>年</a:t>
            </a:r>
            <a:r>
              <a:rPr lang="en-US" altLang="zh-TW" sz="3200" u="sng" dirty="0">
                <a:solidFill>
                  <a:srgbClr val="FF0000"/>
                </a:solidFill>
                <a:latin typeface="華康仿宋體W6" panose="02010609010101010101" pitchFamily="49" charset="-120"/>
                <a:ea typeface="華康仿宋體W6" panose="02010609010101010101" pitchFamily="49" charset="-120"/>
              </a:rPr>
              <a:t>12</a:t>
            </a:r>
            <a:r>
              <a:rPr lang="zh-TW" altLang="en-US" sz="3200" u="sng" dirty="0">
                <a:solidFill>
                  <a:srgbClr val="FF0000"/>
                </a:solidFill>
                <a:latin typeface="華康仿宋體W6" panose="02010609010101010101" pitchFamily="49" charset="-120"/>
                <a:ea typeface="華康仿宋體W6" panose="02010609010101010101" pitchFamily="49" charset="-120"/>
              </a:rPr>
              <a:t>月</a:t>
            </a:r>
            <a:r>
              <a:rPr lang="en-US" altLang="zh-TW" sz="3200" u="sng" dirty="0">
                <a:solidFill>
                  <a:srgbClr val="FF0000"/>
                </a:solidFill>
                <a:latin typeface="華康仿宋體W6" panose="02010609010101010101" pitchFamily="49" charset="-120"/>
                <a:ea typeface="華康仿宋體W6" panose="02010609010101010101" pitchFamily="49" charset="-120"/>
              </a:rPr>
              <a:t>18-19</a:t>
            </a:r>
            <a:r>
              <a:rPr lang="zh-TW" altLang="en-US" sz="3200" u="sng" dirty="0">
                <a:solidFill>
                  <a:srgbClr val="FF0000"/>
                </a:solidFill>
                <a:latin typeface="華康仿宋體W6" panose="02010609010101010101" pitchFamily="49" charset="-120"/>
                <a:ea typeface="華康仿宋體W6" panose="02010609010101010101" pitchFamily="49" charset="-120"/>
              </a:rPr>
              <a:t>日</a:t>
            </a:r>
            <a:r>
              <a:rPr lang="zh-TW" altLang="en-US" sz="3200" dirty="0">
                <a:solidFill>
                  <a:srgbClr val="FF0000"/>
                </a:solidFill>
                <a:latin typeface="華康仿宋體W6" panose="02010609010101010101" pitchFamily="49" charset="-120"/>
                <a:ea typeface="華康仿宋體W6" panose="02010609010101010101" pitchFamily="49" charset="-120"/>
              </a:rPr>
              <a:t>辦理。</a:t>
            </a:r>
            <a:endParaRPr lang="en-US" altLang="zh-TW" sz="3200" dirty="0">
              <a:solidFill>
                <a:srgbClr val="FF0000"/>
              </a:solidFill>
              <a:latin typeface="華康仿宋體W6" panose="02010609010101010101" pitchFamily="49" charset="-120"/>
              <a:ea typeface="華康仿宋體W6" panose="02010609010101010101" pitchFamily="49" charset="-120"/>
            </a:endParaRP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第一次段考：</a:t>
            </a:r>
            <a:r>
              <a:rPr lang="en-US" altLang="zh-TW" sz="3600" u="sng" dirty="0">
                <a:solidFill>
                  <a:srgbClr val="00B050"/>
                </a:solidFill>
                <a:latin typeface="華康仿宋體W6" panose="02010609010101010101" pitchFamily="49" charset="-120"/>
                <a:ea typeface="華康仿宋體W6" panose="02010609010101010101" pitchFamily="49" charset="-120"/>
              </a:rPr>
              <a:t>10/15(</a:t>
            </a:r>
            <a:r>
              <a:rPr lang="zh-TW" altLang="en-US" sz="3600" u="sng" dirty="0">
                <a:solidFill>
                  <a:srgbClr val="00B050"/>
                </a:solidFill>
                <a:latin typeface="華康仿宋體W6" panose="02010609010101010101" pitchFamily="49" charset="-120"/>
                <a:ea typeface="華康仿宋體W6" panose="02010609010101010101" pitchFamily="49" charset="-120"/>
              </a:rPr>
              <a:t>三</a:t>
            </a:r>
            <a:r>
              <a:rPr lang="en-US" altLang="zh-TW" sz="3600" u="sng" dirty="0">
                <a:solidFill>
                  <a:srgbClr val="00B050"/>
                </a:solidFill>
                <a:latin typeface="華康仿宋體W6" panose="02010609010101010101" pitchFamily="49" charset="-120"/>
                <a:ea typeface="華康仿宋體W6" panose="02010609010101010101" pitchFamily="49" charset="-120"/>
              </a:rPr>
              <a:t>)</a:t>
            </a:r>
            <a:r>
              <a:rPr lang="zh-TW" altLang="en-US" sz="3600" u="sng" dirty="0">
                <a:solidFill>
                  <a:srgbClr val="00B050"/>
                </a:solidFill>
                <a:latin typeface="華康仿宋體W6" panose="02010609010101010101" pitchFamily="49" charset="-120"/>
                <a:ea typeface="華康仿宋體W6" panose="02010609010101010101" pitchFamily="49" charset="-120"/>
              </a:rPr>
              <a:t>、</a:t>
            </a:r>
            <a:r>
              <a:rPr lang="en-US" altLang="zh-TW" sz="3600" u="sng" dirty="0">
                <a:solidFill>
                  <a:srgbClr val="00B050"/>
                </a:solidFill>
                <a:latin typeface="華康仿宋體W6" panose="02010609010101010101" pitchFamily="49" charset="-120"/>
                <a:ea typeface="華康仿宋體W6" panose="02010609010101010101" pitchFamily="49" charset="-120"/>
              </a:rPr>
              <a:t>10/16(</a:t>
            </a:r>
            <a:r>
              <a:rPr lang="zh-TW" altLang="en-US" sz="3600" u="sng" dirty="0">
                <a:solidFill>
                  <a:srgbClr val="00B050"/>
                </a:solidFill>
                <a:latin typeface="華康仿宋體W6" panose="02010609010101010101" pitchFamily="49" charset="-120"/>
                <a:ea typeface="華康仿宋體W6" panose="02010609010101010101" pitchFamily="49" charset="-120"/>
              </a:rPr>
              <a:t>四</a:t>
            </a:r>
            <a:r>
              <a:rPr lang="en-US" altLang="zh-TW" sz="3600" u="sng" dirty="0">
                <a:solidFill>
                  <a:srgbClr val="00B050"/>
                </a:solidFill>
                <a:latin typeface="華康仿宋體W6" panose="02010609010101010101" pitchFamily="49" charset="-120"/>
                <a:ea typeface="華康仿宋體W6" panose="02010609010101010101" pitchFamily="49" charset="-120"/>
              </a:rPr>
              <a:t>)</a:t>
            </a:r>
          </a:p>
          <a:p>
            <a:r>
              <a:rPr lang="zh-TW" altLang="en-US" sz="3600" dirty="0">
                <a:latin typeface="Microsoft YaHei" panose="020B0503020204020204" pitchFamily="34" charset="-122"/>
                <a:ea typeface="Microsoft YaHei" panose="020B0503020204020204" pitchFamily="34" charset="-122"/>
              </a:rPr>
              <a:t>    第二次段考：</a:t>
            </a:r>
            <a:r>
              <a:rPr lang="en-US" altLang="zh-TW" sz="3600" u="sng" dirty="0">
                <a:solidFill>
                  <a:srgbClr val="00B050"/>
                </a:solidFill>
                <a:latin typeface="華康仿宋體W6" panose="02010609010101010101" pitchFamily="49" charset="-120"/>
                <a:ea typeface="華康仿宋體W6" panose="02010609010101010101" pitchFamily="49" charset="-120"/>
              </a:rPr>
              <a:t>12/2(</a:t>
            </a:r>
            <a:r>
              <a:rPr lang="zh-TW" altLang="en-US" sz="3600" u="sng" dirty="0">
                <a:solidFill>
                  <a:srgbClr val="00B050"/>
                </a:solidFill>
                <a:latin typeface="華康仿宋體W6" panose="02010609010101010101" pitchFamily="49" charset="-120"/>
                <a:ea typeface="華康仿宋體W6" panose="02010609010101010101" pitchFamily="49" charset="-120"/>
              </a:rPr>
              <a:t>二</a:t>
            </a:r>
            <a:r>
              <a:rPr lang="en-US" altLang="zh-TW" sz="3600" u="sng" dirty="0">
                <a:solidFill>
                  <a:srgbClr val="00B050"/>
                </a:solidFill>
                <a:latin typeface="華康仿宋體W6" panose="02010609010101010101" pitchFamily="49" charset="-120"/>
                <a:ea typeface="華康仿宋體W6" panose="02010609010101010101" pitchFamily="49" charset="-120"/>
              </a:rPr>
              <a:t>)</a:t>
            </a:r>
            <a:r>
              <a:rPr lang="zh-TW" altLang="en-US" sz="3600" u="sng" dirty="0">
                <a:solidFill>
                  <a:srgbClr val="00B050"/>
                </a:solidFill>
                <a:latin typeface="華康仿宋體W6" panose="02010609010101010101" pitchFamily="49" charset="-120"/>
                <a:ea typeface="華康仿宋體W6" panose="02010609010101010101" pitchFamily="49" charset="-120"/>
              </a:rPr>
              <a:t>、</a:t>
            </a:r>
            <a:r>
              <a:rPr lang="en-US" altLang="zh-TW" sz="3600" u="sng" dirty="0">
                <a:solidFill>
                  <a:srgbClr val="00B050"/>
                </a:solidFill>
                <a:latin typeface="華康仿宋體W6" panose="02010609010101010101" pitchFamily="49" charset="-120"/>
                <a:ea typeface="華康仿宋體W6" panose="02010609010101010101" pitchFamily="49" charset="-120"/>
              </a:rPr>
              <a:t>12/3(</a:t>
            </a:r>
            <a:r>
              <a:rPr lang="zh-TW" altLang="en-US" sz="3600" u="sng" dirty="0">
                <a:solidFill>
                  <a:srgbClr val="00B050"/>
                </a:solidFill>
                <a:latin typeface="華康仿宋體W6" panose="02010609010101010101" pitchFamily="49" charset="-120"/>
                <a:ea typeface="華康仿宋體W6" panose="02010609010101010101" pitchFamily="49" charset="-120"/>
              </a:rPr>
              <a:t>三</a:t>
            </a:r>
            <a:r>
              <a:rPr lang="en-US" altLang="zh-TW" sz="3600" u="sng" dirty="0">
                <a:solidFill>
                  <a:srgbClr val="00B050"/>
                </a:solidFill>
                <a:latin typeface="華康仿宋體W6" panose="02010609010101010101" pitchFamily="49" charset="-120"/>
                <a:ea typeface="華康仿宋體W6" panose="02010609010101010101" pitchFamily="49" charset="-120"/>
              </a:rPr>
              <a:t>)</a:t>
            </a:r>
          </a:p>
          <a:p>
            <a:r>
              <a:rPr lang="zh-TW" altLang="en-US" sz="3600" dirty="0">
                <a:latin typeface="Microsoft YaHei" panose="020B0503020204020204" pitchFamily="34" charset="-122"/>
                <a:ea typeface="Microsoft YaHei" panose="020B0503020204020204" pitchFamily="34" charset="-122"/>
              </a:rPr>
              <a:t>    第三次段考：</a:t>
            </a:r>
            <a:r>
              <a:rPr lang="en-US" altLang="zh-TW" sz="3600" u="sng" dirty="0">
                <a:solidFill>
                  <a:srgbClr val="00B050"/>
                </a:solidFill>
                <a:latin typeface="華康仿宋體W6" panose="02010609010101010101" pitchFamily="49" charset="-120"/>
                <a:ea typeface="華康仿宋體W6" panose="02010609010101010101" pitchFamily="49" charset="-120"/>
              </a:rPr>
              <a:t>1/19(</a:t>
            </a:r>
            <a:r>
              <a:rPr lang="zh-TW" altLang="en-US" sz="3600" u="sng" dirty="0">
                <a:solidFill>
                  <a:srgbClr val="00B050"/>
                </a:solidFill>
                <a:latin typeface="華康仿宋體W6" panose="02010609010101010101" pitchFamily="49" charset="-120"/>
                <a:ea typeface="華康仿宋體W6" panose="02010609010101010101" pitchFamily="49" charset="-120"/>
              </a:rPr>
              <a:t>一</a:t>
            </a:r>
            <a:r>
              <a:rPr lang="en-US" altLang="zh-TW" sz="3600" u="sng" dirty="0">
                <a:solidFill>
                  <a:srgbClr val="00B050"/>
                </a:solidFill>
                <a:latin typeface="華康仿宋體W6" panose="02010609010101010101" pitchFamily="49" charset="-120"/>
                <a:ea typeface="華康仿宋體W6" panose="02010609010101010101" pitchFamily="49" charset="-120"/>
              </a:rPr>
              <a:t>)</a:t>
            </a:r>
            <a:r>
              <a:rPr lang="zh-TW" altLang="en-US" sz="3600" u="sng" dirty="0">
                <a:solidFill>
                  <a:srgbClr val="00B050"/>
                </a:solidFill>
                <a:latin typeface="華康仿宋體W6" panose="02010609010101010101" pitchFamily="49" charset="-120"/>
                <a:ea typeface="華康仿宋體W6" panose="02010609010101010101" pitchFamily="49" charset="-120"/>
              </a:rPr>
              <a:t>、</a:t>
            </a:r>
            <a:r>
              <a:rPr lang="en-US" altLang="zh-TW" sz="3600" u="sng" dirty="0">
                <a:solidFill>
                  <a:srgbClr val="00B050"/>
                </a:solidFill>
                <a:latin typeface="華康仿宋體W6" panose="02010609010101010101" pitchFamily="49" charset="-120"/>
                <a:ea typeface="華康仿宋體W6" panose="02010609010101010101" pitchFamily="49" charset="-120"/>
              </a:rPr>
              <a:t>1/20(</a:t>
            </a:r>
            <a:r>
              <a:rPr lang="zh-TW" altLang="en-US" sz="3600" u="sng" dirty="0">
                <a:solidFill>
                  <a:srgbClr val="00B050"/>
                </a:solidFill>
                <a:latin typeface="華康仿宋體W6" panose="02010609010101010101" pitchFamily="49" charset="-120"/>
                <a:ea typeface="華康仿宋體W6" panose="02010609010101010101" pitchFamily="49" charset="-120"/>
              </a:rPr>
              <a:t>二</a:t>
            </a:r>
            <a:r>
              <a:rPr lang="en-US" altLang="zh-TW" sz="3600" u="sng" dirty="0">
                <a:solidFill>
                  <a:srgbClr val="00B050"/>
                </a:solidFill>
                <a:latin typeface="華康仿宋體W6" panose="02010609010101010101" pitchFamily="49" charset="-120"/>
                <a:ea typeface="華康仿宋體W6" panose="02010609010101010101" pitchFamily="49" charset="-120"/>
              </a:rPr>
              <a:t>)</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結業式：</a:t>
            </a:r>
            <a:r>
              <a:rPr lang="en-US" altLang="zh-TW" sz="3600" dirty="0">
                <a:solidFill>
                  <a:srgbClr val="FF0000"/>
                </a:solidFill>
                <a:latin typeface="華康仿宋體W6" panose="02010609010101010101" pitchFamily="49" charset="-120"/>
                <a:ea typeface="華康仿宋體W6" panose="02010609010101010101" pitchFamily="49" charset="-120"/>
              </a:rPr>
              <a:t>115/1/20(</a:t>
            </a:r>
            <a:r>
              <a:rPr lang="zh-TW" altLang="en-US" sz="3600" dirty="0">
                <a:solidFill>
                  <a:srgbClr val="FF0000"/>
                </a:solidFill>
                <a:latin typeface="華康仿宋體W6" panose="02010609010101010101" pitchFamily="49" charset="-120"/>
                <a:ea typeface="華康仿宋體W6" panose="02010609010101010101" pitchFamily="49" charset="-120"/>
              </a:rPr>
              <a:t>二</a:t>
            </a:r>
            <a:r>
              <a:rPr lang="en-US" altLang="zh-TW" sz="3600" dirty="0">
                <a:solidFill>
                  <a:srgbClr val="FF0000"/>
                </a:solidFill>
                <a:latin typeface="華康仿宋體W6" panose="02010609010101010101" pitchFamily="49" charset="-120"/>
                <a:ea typeface="華康仿宋體W6" panose="02010609010101010101" pitchFamily="49" charset="-120"/>
              </a:rPr>
              <a:t>)</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第</a:t>
            </a:r>
            <a:r>
              <a:rPr lang="en-US" altLang="zh-TW" sz="3600" dirty="0">
                <a:latin typeface="Microsoft YaHei" panose="020B0503020204020204" pitchFamily="34" charset="-122"/>
                <a:ea typeface="Microsoft YaHei" panose="020B0503020204020204" pitchFamily="34" charset="-122"/>
              </a:rPr>
              <a:t>2</a:t>
            </a:r>
            <a:r>
              <a:rPr lang="zh-TW" altLang="en-US" sz="3600" dirty="0">
                <a:latin typeface="Microsoft YaHei" panose="020B0503020204020204" pitchFamily="34" charset="-122"/>
                <a:ea typeface="Microsoft YaHei" panose="020B0503020204020204" pitchFamily="34" charset="-122"/>
              </a:rPr>
              <a:t>學期補課：</a:t>
            </a:r>
            <a:r>
              <a:rPr lang="en-US" altLang="zh-TW" sz="3600" u="sng" dirty="0">
                <a:solidFill>
                  <a:srgbClr val="FF0000"/>
                </a:solidFill>
                <a:latin typeface="Microsoft YaHei" panose="020B0503020204020204" pitchFamily="34" charset="-122"/>
                <a:ea typeface="Microsoft YaHei" panose="020B0503020204020204" pitchFamily="34" charset="-122"/>
              </a:rPr>
              <a:t>1/21(</a:t>
            </a:r>
            <a:r>
              <a:rPr lang="zh-TW" altLang="en-US" sz="3600" u="sng" dirty="0">
                <a:solidFill>
                  <a:srgbClr val="FF0000"/>
                </a:solidFill>
                <a:latin typeface="Microsoft YaHei" panose="020B0503020204020204" pitchFamily="34" charset="-122"/>
                <a:ea typeface="Microsoft YaHei" panose="020B0503020204020204" pitchFamily="34" charset="-122"/>
              </a:rPr>
              <a:t>三</a:t>
            </a:r>
            <a:r>
              <a:rPr lang="en-US" altLang="zh-TW" sz="3600" u="sng" dirty="0">
                <a:solidFill>
                  <a:srgbClr val="FF0000"/>
                </a:solidFill>
                <a:latin typeface="Microsoft YaHei" panose="020B0503020204020204" pitchFamily="34" charset="-122"/>
                <a:ea typeface="Microsoft YaHei" panose="020B0503020204020204" pitchFamily="34" charset="-122"/>
              </a:rPr>
              <a:t>)</a:t>
            </a:r>
            <a:r>
              <a:rPr lang="zh-TW" altLang="en-US" sz="3600" u="sng" dirty="0">
                <a:solidFill>
                  <a:srgbClr val="FF0000"/>
                </a:solidFill>
                <a:latin typeface="Microsoft YaHei" panose="020B0503020204020204" pitchFamily="34" charset="-122"/>
                <a:ea typeface="Microsoft YaHei" panose="020B0503020204020204" pitchFamily="34" charset="-122"/>
              </a:rPr>
              <a:t>至</a:t>
            </a:r>
            <a:r>
              <a:rPr lang="en-US" altLang="zh-TW" sz="3600" u="sng" dirty="0">
                <a:solidFill>
                  <a:srgbClr val="FF0000"/>
                </a:solidFill>
                <a:latin typeface="Microsoft YaHei" panose="020B0503020204020204" pitchFamily="34" charset="-122"/>
                <a:ea typeface="Microsoft YaHei" panose="020B0503020204020204" pitchFamily="34" charset="-122"/>
              </a:rPr>
              <a:t>1/23(</a:t>
            </a:r>
            <a:r>
              <a:rPr lang="zh-TW" altLang="en-US" sz="3600" u="sng" dirty="0">
                <a:solidFill>
                  <a:srgbClr val="FF0000"/>
                </a:solidFill>
                <a:latin typeface="Microsoft YaHei" panose="020B0503020204020204" pitchFamily="34" charset="-122"/>
                <a:ea typeface="Microsoft YaHei" panose="020B0503020204020204" pitchFamily="34" charset="-122"/>
              </a:rPr>
              <a:t>五</a:t>
            </a:r>
            <a:r>
              <a:rPr lang="en-US" altLang="zh-TW" sz="3600" u="sng" dirty="0">
                <a:solidFill>
                  <a:srgbClr val="FF0000"/>
                </a:solidFill>
                <a:latin typeface="Microsoft YaHei" panose="020B0503020204020204" pitchFamily="34" charset="-122"/>
                <a:ea typeface="Microsoft YaHei" panose="020B0503020204020204" pitchFamily="34" charset="-122"/>
              </a:rPr>
              <a:t>)</a:t>
            </a:r>
            <a:endParaRPr lang="en-US" altLang="zh-TW" sz="3600" u="sng" dirty="0">
              <a:solidFill>
                <a:srgbClr val="FF0000"/>
              </a:solidFill>
              <a:latin typeface="華康仿宋體W6" panose="02010609010101010101" pitchFamily="49" charset="-120"/>
              <a:ea typeface="華康仿宋體W6" panose="02010609010101010101" pitchFamily="49" charset="-120"/>
            </a:endParaRPr>
          </a:p>
        </p:txBody>
      </p:sp>
      <p:sp>
        <p:nvSpPr>
          <p:cNvPr id="4" name="文本框 14">
            <a:extLst>
              <a:ext uri="{FF2B5EF4-FFF2-40B4-BE49-F238E27FC236}">
                <a16:creationId xmlns:a16="http://schemas.microsoft.com/office/drawing/2014/main" id="{40439315-453A-4C14-BE77-CFF3156BD974}"/>
              </a:ext>
            </a:extLst>
          </p:cNvPr>
          <p:cNvSpPr txBox="1"/>
          <p:nvPr/>
        </p:nvSpPr>
        <p:spPr>
          <a:xfrm>
            <a:off x="8673088" y="172864"/>
            <a:ext cx="3518912" cy="492443"/>
          </a:xfrm>
          <a:prstGeom prst="rect">
            <a:avLst/>
          </a:prstGeom>
          <a:noFill/>
        </p:spPr>
        <p:txBody>
          <a:bodyPr wrap="none" rtlCol="0">
            <a:spAutoFit/>
          </a:bodyPr>
          <a:lstStyle>
            <a:defPPr>
              <a:defRPr lang="zh-CN"/>
            </a:defPPr>
            <a:lvl1pPr>
              <a:defRPr sz="4000" b="1">
                <a:solidFill>
                  <a:srgbClr val="865B3E"/>
                </a:solidFill>
                <a:latin typeface="微软雅黑" panose="020B0503020204020204" pitchFamily="34" charset="-122"/>
                <a:ea typeface="微软雅黑" panose="020B0503020204020204" pitchFamily="34" charset="-122"/>
              </a:defRPr>
            </a:lvl1pPr>
          </a:lstStyle>
          <a:p>
            <a:r>
              <a:rPr lang="zh-TW" altLang="en-US" sz="2600" b="0" dirty="0">
                <a:solidFill>
                  <a:srgbClr val="00B0F0"/>
                </a:solidFill>
                <a:latin typeface="華康楷書體W5" panose="02010609010101010101" pitchFamily="49" charset="-120"/>
                <a:ea typeface="華康楷書體W5" panose="02010609010101010101" pitchFamily="49" charset="-120"/>
              </a:rPr>
              <a:t>桃園市立楊梅國民中學</a:t>
            </a:r>
            <a:endParaRPr lang="zh-CN" altLang="en-US" sz="2600" b="0" dirty="0">
              <a:solidFill>
                <a:srgbClr val="00B0F0"/>
              </a:solidFill>
              <a:latin typeface="華康楷書體W5" panose="02010609010101010101" pitchFamily="49" charset="-120"/>
              <a:ea typeface="華康楷書體W5" panose="02010609010101010101" pitchFamily="49" charset="-120"/>
            </a:endParaRPr>
          </a:p>
        </p:txBody>
      </p:sp>
    </p:spTree>
    <p:extLst>
      <p:ext uri="{BB962C8B-B14F-4D97-AF65-F5344CB8AC3E}">
        <p14:creationId xmlns:p14="http://schemas.microsoft.com/office/powerpoint/2010/main" val="13583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2" name="camera.wav"/>
                                        </p:tgtEl>
                                      </p:cMediaNode>
                                    </p:audio>
                                  </p:sub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camera.wav"/>
                                        </p:tgtEl>
                                      </p:cMediaNode>
                                    </p:audio>
                                  </p:sub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camera.wav"/>
                                        </p:tgtEl>
                                      </p:cMediaNode>
                                    </p:audio>
                                  </p:sub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2" name="camera.wav"/>
                                        </p:tgtEl>
                                      </p:cMediaNode>
                                    </p:audio>
                                  </p:sub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par>
                                <p:cTn id="32" presetID="16" presetClass="entr" presetSubtype="21"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2" name="camera.wav"/>
                                        </p:tgtEl>
                                      </p:cMediaNode>
                                    </p:audio>
                                  </p:subTnLst>
                                </p:cTn>
                              </p:par>
                              <p:par>
                                <p:cTn id="35" presetID="16" presetClass="entr" presetSubtype="21"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arn(inVertical)">
                                      <p:cBhvr>
                                        <p:cTn id="37" dur="500"/>
                                        <p:tgtEl>
                                          <p:spTgt spid="3">
                                            <p:txEl>
                                              <p:pRg st="10" end="10"/>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 y="42204"/>
            <a:ext cx="15450095" cy="633453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042" y="3732325"/>
            <a:ext cx="1221693" cy="195324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18" y="379335"/>
            <a:ext cx="2584188" cy="6478665"/>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6" y="2919516"/>
            <a:ext cx="12192000" cy="3980688"/>
          </a:xfrm>
          <a:prstGeom prst="rect">
            <a:avLst/>
          </a:prstGeom>
        </p:spPr>
      </p:pic>
      <p:sp>
        <p:nvSpPr>
          <p:cNvPr id="12" name="文本框 11"/>
          <p:cNvSpPr txBox="1"/>
          <p:nvPr/>
        </p:nvSpPr>
        <p:spPr>
          <a:xfrm>
            <a:off x="2899305" y="1514190"/>
            <a:ext cx="6266459" cy="1015663"/>
          </a:xfrm>
          <a:prstGeom prst="rect">
            <a:avLst/>
          </a:prstGeom>
          <a:noFill/>
        </p:spPr>
        <p:txBody>
          <a:bodyPr wrap="none" rtlCol="0">
            <a:spAutoFit/>
          </a:bodyPr>
          <a:lstStyle/>
          <a:p>
            <a:r>
              <a:rPr lang="en-US" altLang="zh-TW" sz="6000" b="1" dirty="0">
                <a:solidFill>
                  <a:srgbClr val="865B3E"/>
                </a:solidFill>
                <a:latin typeface="微软雅黑" panose="020B0503020204020204" pitchFamily="34" charset="-122"/>
                <a:ea typeface="微软雅黑" panose="020B0503020204020204" pitchFamily="34" charset="-122"/>
              </a:rPr>
              <a:t>114-1</a:t>
            </a:r>
            <a:r>
              <a:rPr lang="zh-TW" altLang="en-US" sz="6000" b="1" dirty="0">
                <a:solidFill>
                  <a:srgbClr val="865B3E"/>
                </a:solidFill>
                <a:latin typeface="微软雅黑" panose="020B0503020204020204" pitchFamily="34" charset="-122"/>
                <a:ea typeface="微软雅黑" panose="020B0503020204020204" pitchFamily="34" charset="-122"/>
              </a:rPr>
              <a:t>親職教育日</a:t>
            </a:r>
            <a:endParaRPr lang="zh-CN" altLang="en-US" sz="6000" b="1" dirty="0">
              <a:solidFill>
                <a:srgbClr val="865B3E"/>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812347" y="348480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043259" y="346904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sp>
        <p:nvSpPr>
          <p:cNvPr id="16" name="文本框 11"/>
          <p:cNvSpPr txBox="1"/>
          <p:nvPr/>
        </p:nvSpPr>
        <p:spPr>
          <a:xfrm>
            <a:off x="3961182" y="2976973"/>
            <a:ext cx="4031873" cy="1015663"/>
          </a:xfrm>
          <a:prstGeom prst="rect">
            <a:avLst/>
          </a:prstGeom>
          <a:noFill/>
        </p:spPr>
        <p:txBody>
          <a:bodyPr wrap="none" rtlCol="0">
            <a:spAutoFit/>
          </a:bodyPr>
          <a:lstStyle/>
          <a:p>
            <a:r>
              <a:rPr lang="zh-TW" altLang="en-US" sz="6000" b="1" dirty="0">
                <a:solidFill>
                  <a:srgbClr val="0070C0"/>
                </a:solidFill>
                <a:latin typeface="微软雅黑" panose="020B0503020204020204" pitchFamily="34" charset="-122"/>
                <a:ea typeface="微软雅黑" panose="020B0503020204020204" pitchFamily="34" charset="-122"/>
              </a:rPr>
              <a:t>學務處報告</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sp>
        <p:nvSpPr>
          <p:cNvPr id="17" name="文本框 11"/>
          <p:cNvSpPr txBox="1"/>
          <p:nvPr/>
        </p:nvSpPr>
        <p:spPr>
          <a:xfrm>
            <a:off x="4956244" y="4758418"/>
            <a:ext cx="1938351" cy="523220"/>
          </a:xfrm>
          <a:prstGeom prst="rect">
            <a:avLst/>
          </a:prstGeom>
          <a:noFill/>
        </p:spPr>
        <p:txBody>
          <a:bodyPr wrap="none" rtlCol="0">
            <a:spAutoFit/>
          </a:bodyPr>
          <a:lstStyle/>
          <a:p>
            <a:r>
              <a:rPr lang="en-US" altLang="zh-TW" sz="2800" b="1" dirty="0">
                <a:latin typeface="微软雅黑" panose="020B0503020204020204" pitchFamily="34" charset="-122"/>
                <a:ea typeface="微软雅黑" panose="020B0503020204020204" pitchFamily="34" charset="-122"/>
              </a:rPr>
              <a:t>114.09.19</a:t>
            </a:r>
            <a:endParaRPr lang="zh-CN" altLang="en-US" sz="2800" b="1" dirty="0">
              <a:latin typeface="微软雅黑" panose="020B0503020204020204" pitchFamily="34" charset="-122"/>
              <a:ea typeface="微软雅黑" panose="020B0503020204020204" pitchFamily="34" charset="-122"/>
            </a:endParaRPr>
          </a:p>
        </p:txBody>
      </p:sp>
      <p:pic>
        <p:nvPicPr>
          <p:cNvPr id="3" name="圖片 2">
            <a:extLst>
              <a:ext uri="{FF2B5EF4-FFF2-40B4-BE49-F238E27FC236}">
                <a16:creationId xmlns:a16="http://schemas.microsoft.com/office/drawing/2014/main" id="{826ED872-B169-4896-BFDF-D6D14E2E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extLst>
      <p:ext uri="{BB962C8B-B14F-4D97-AF65-F5344CB8AC3E}">
        <p14:creationId xmlns:p14="http://schemas.microsoft.com/office/powerpoint/2010/main" val="1936245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par>
                          <p:cTn id="15" fill="hold">
                            <p:stCondLst>
                              <p:cond delay="1500"/>
                            </p:stCondLst>
                            <p:childTnLst>
                              <p:par>
                                <p:cTn id="16" presetID="23" presetClass="entr" presetSubtype="16"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childTnLst>
                          </p:cTn>
                        </p:par>
                        <p:par>
                          <p:cTn id="20" fill="hold">
                            <p:stCondLst>
                              <p:cond delay="2450"/>
                            </p:stCondLst>
                            <p:childTnLst>
                              <p:par>
                                <p:cTn id="21" presetID="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295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3450"/>
                            </p:stCondLst>
                            <p:childTnLst>
                              <p:par>
                                <p:cTn id="31" presetID="23" presetClass="entr" presetSubtype="16" fill="hold" grpId="0" nodeType="after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childTnLst>
                          </p:cTn>
                        </p:par>
                        <p:par>
                          <p:cTn id="35" fill="hold">
                            <p:stCondLst>
                              <p:cond delay="4150"/>
                            </p:stCondLst>
                            <p:childTnLst>
                              <p:par>
                                <p:cTn id="36" presetID="23" presetClass="entr" presetSubtype="16" fill="hold" grpId="0" nodeType="afterEffect">
                                  <p:stCondLst>
                                    <p:cond delay="0"/>
                                  </p:stCondLst>
                                  <p:iterate type="lt">
                                    <p:tmPct val="10000"/>
                                  </p:iterate>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29" y="-104594"/>
            <a:ext cx="15450095" cy="6334539"/>
          </a:xfrm>
          <a:prstGeom prst="rect">
            <a:avLst/>
          </a:prstGeom>
        </p:spPr>
      </p:pic>
      <p:sp>
        <p:nvSpPr>
          <p:cNvPr id="71" name="矩形 70"/>
          <p:cNvSpPr/>
          <p:nvPr/>
        </p:nvSpPr>
        <p:spPr>
          <a:xfrm>
            <a:off x="3995233" y="126699"/>
            <a:ext cx="4057521" cy="584775"/>
          </a:xfrm>
          <a:prstGeom prst="rect">
            <a:avLst/>
          </a:prstGeom>
        </p:spPr>
        <p:txBody>
          <a:bodyPr wrap="none">
            <a:spAutoFit/>
          </a:bodyPr>
          <a:lstStyle/>
          <a:p>
            <a:pPr algn="ctr"/>
            <a:r>
              <a:rPr lang="zh-TW" altLang="en-US" sz="3200" b="1" dirty="0">
                <a:solidFill>
                  <a:srgbClr val="865B3E"/>
                </a:solidFill>
                <a:latin typeface="微软雅黑" panose="020B0503020204020204" pitchFamily="34" charset="-122"/>
                <a:ea typeface="微软雅黑" panose="020B0503020204020204" pitchFamily="34" charset="-122"/>
              </a:rPr>
              <a:t>重要事項宣導</a:t>
            </a:r>
            <a:r>
              <a:rPr lang="en-US" altLang="zh-TW" sz="3200" b="1" dirty="0">
                <a:solidFill>
                  <a:srgbClr val="865B3E"/>
                </a:solidFill>
                <a:latin typeface="微软雅黑" panose="020B0503020204020204" pitchFamily="34" charset="-122"/>
                <a:ea typeface="微软雅黑" panose="020B0503020204020204" pitchFamily="34" charset="-122"/>
              </a:rPr>
              <a:t>-</a:t>
            </a:r>
            <a:r>
              <a:rPr lang="zh-TW" altLang="en-US" sz="3200" b="1" dirty="0">
                <a:solidFill>
                  <a:srgbClr val="865B3E"/>
                </a:solidFill>
                <a:latin typeface="微软雅黑" panose="020B0503020204020204" pitchFamily="34" charset="-122"/>
                <a:ea typeface="微软雅黑" panose="020B0503020204020204" pitchFamily="34" charset="-122"/>
              </a:rPr>
              <a:t>學務處</a:t>
            </a:r>
          </a:p>
        </p:txBody>
      </p:sp>
      <p:sp>
        <p:nvSpPr>
          <p:cNvPr id="2" name="文字方塊 1">
            <a:extLst>
              <a:ext uri="{FF2B5EF4-FFF2-40B4-BE49-F238E27FC236}">
                <a16:creationId xmlns:a16="http://schemas.microsoft.com/office/drawing/2014/main" id="{2E1488CC-5183-4F07-81CE-618234C77E30}"/>
              </a:ext>
            </a:extLst>
          </p:cNvPr>
          <p:cNvSpPr txBox="1"/>
          <p:nvPr/>
        </p:nvSpPr>
        <p:spPr>
          <a:xfrm>
            <a:off x="3369296" y="1298267"/>
            <a:ext cx="5155313" cy="646331"/>
          </a:xfrm>
          <a:prstGeom prst="rect">
            <a:avLst/>
          </a:prstGeom>
          <a:noFill/>
        </p:spPr>
        <p:txBody>
          <a:bodyPr wrap="square" rtlCol="0">
            <a:spAutoFit/>
          </a:bodyPr>
          <a:lstStyle/>
          <a:p>
            <a:r>
              <a:rPr lang="zh-TW" altLang="en-US" sz="3600" b="1" dirty="0">
                <a:latin typeface="標楷體" panose="03000509000000000000" pitchFamily="65" charset="-120"/>
                <a:ea typeface="標楷體" panose="03000509000000000000" pitchFamily="65" charset="-120"/>
              </a:rPr>
              <a:t>生教組上放學動線宣導</a:t>
            </a:r>
          </a:p>
        </p:txBody>
      </p:sp>
      <p:pic>
        <p:nvPicPr>
          <p:cNvPr id="5" name="圖片 4">
            <a:extLst>
              <a:ext uri="{FF2B5EF4-FFF2-40B4-BE49-F238E27FC236}">
                <a16:creationId xmlns:a16="http://schemas.microsoft.com/office/drawing/2014/main" id="{9C577F3B-70B2-4558-B3EB-46B1CB120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29" y="2183049"/>
            <a:ext cx="5723802" cy="4402477"/>
          </a:xfrm>
          <a:prstGeom prst="rect">
            <a:avLst/>
          </a:prstGeom>
          <a:ln>
            <a:noFill/>
          </a:ln>
          <a:effectLst>
            <a:outerShdw blurRad="190500" algn="tl" rotWithShape="0">
              <a:srgbClr val="000000">
                <a:alpha val="70000"/>
              </a:srgbClr>
            </a:outerShdw>
          </a:effectLst>
        </p:spPr>
      </p:pic>
      <p:pic>
        <p:nvPicPr>
          <p:cNvPr id="6" name="圖片 5">
            <a:extLst>
              <a:ext uri="{FF2B5EF4-FFF2-40B4-BE49-F238E27FC236}">
                <a16:creationId xmlns:a16="http://schemas.microsoft.com/office/drawing/2014/main" id="{E97906ED-B60F-484D-95F3-1523C2CDB7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6953" y="2183050"/>
            <a:ext cx="6146796" cy="4402477"/>
          </a:xfrm>
          <a:prstGeom prst="rect">
            <a:avLst/>
          </a:prstGeom>
          <a:ln>
            <a:noFill/>
          </a:ln>
          <a:effectLst>
            <a:outerShdw blurRad="190500" algn="tl" rotWithShape="0">
              <a:srgbClr val="000000">
                <a:alpha val="70000"/>
              </a:srgbClr>
            </a:outerShdw>
          </a:effectLst>
        </p:spPr>
      </p:pic>
      <p:sp>
        <p:nvSpPr>
          <p:cNvPr id="3" name="箭號: 彎曲 2">
            <a:extLst>
              <a:ext uri="{FF2B5EF4-FFF2-40B4-BE49-F238E27FC236}">
                <a16:creationId xmlns:a16="http://schemas.microsoft.com/office/drawing/2014/main" id="{7EA7BBDA-510F-4569-A820-A2F980D6F579}"/>
              </a:ext>
            </a:extLst>
          </p:cNvPr>
          <p:cNvSpPr/>
          <p:nvPr/>
        </p:nvSpPr>
        <p:spPr>
          <a:xfrm rot="16200000">
            <a:off x="3832120" y="3929478"/>
            <a:ext cx="326225" cy="646693"/>
          </a:xfrm>
          <a:prstGeom prst="bentArrow">
            <a:avLst/>
          </a:prstGeom>
          <a:solidFill>
            <a:srgbClr val="FF000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8" name="箭號: 彎曲 7">
            <a:extLst>
              <a:ext uri="{FF2B5EF4-FFF2-40B4-BE49-F238E27FC236}">
                <a16:creationId xmlns:a16="http://schemas.microsoft.com/office/drawing/2014/main" id="{493CBA6C-0711-477A-A606-B3849812ED10}"/>
              </a:ext>
            </a:extLst>
          </p:cNvPr>
          <p:cNvSpPr/>
          <p:nvPr/>
        </p:nvSpPr>
        <p:spPr>
          <a:xfrm rot="5400000">
            <a:off x="2507542" y="3233944"/>
            <a:ext cx="326225" cy="2002460"/>
          </a:xfrm>
          <a:prstGeom prst="bentArrow">
            <a:avLst/>
          </a:prstGeom>
          <a:solidFill>
            <a:srgbClr val="FF00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4" name="文字方塊 3">
            <a:extLst>
              <a:ext uri="{FF2B5EF4-FFF2-40B4-BE49-F238E27FC236}">
                <a16:creationId xmlns:a16="http://schemas.microsoft.com/office/drawing/2014/main" id="{74680477-BAA5-4A50-942C-20791CCBE6A4}"/>
              </a:ext>
            </a:extLst>
          </p:cNvPr>
          <p:cNvSpPr txBox="1"/>
          <p:nvPr/>
        </p:nvSpPr>
        <p:spPr>
          <a:xfrm>
            <a:off x="4225046" y="4147217"/>
            <a:ext cx="1107996" cy="369332"/>
          </a:xfrm>
          <a:prstGeom prst="rect">
            <a:avLst/>
          </a:prstGeom>
          <a:noFill/>
        </p:spPr>
        <p:txBody>
          <a:bodyPr wrap="none" rtlCol="0">
            <a:spAutoFit/>
          </a:bodyPr>
          <a:lstStyle/>
          <a:p>
            <a:r>
              <a:rPr lang="zh-TW" altLang="en-US" b="1" dirty="0">
                <a:latin typeface="標楷體" panose="03000509000000000000" pitchFamily="65" charset="-120"/>
                <a:ea typeface="標楷體" panose="03000509000000000000" pitchFamily="65" charset="-120"/>
              </a:rPr>
              <a:t>學生行人</a:t>
            </a:r>
          </a:p>
        </p:txBody>
      </p:sp>
      <p:sp>
        <p:nvSpPr>
          <p:cNvPr id="10" name="文字方塊 9">
            <a:extLst>
              <a:ext uri="{FF2B5EF4-FFF2-40B4-BE49-F238E27FC236}">
                <a16:creationId xmlns:a16="http://schemas.microsoft.com/office/drawing/2014/main" id="{21F11483-9556-414A-95D2-D2AED5BC5425}"/>
              </a:ext>
            </a:extLst>
          </p:cNvPr>
          <p:cNvSpPr txBox="1"/>
          <p:nvPr/>
        </p:nvSpPr>
        <p:spPr>
          <a:xfrm>
            <a:off x="546285" y="4147217"/>
            <a:ext cx="1107996" cy="369332"/>
          </a:xfrm>
          <a:prstGeom prst="rect">
            <a:avLst/>
          </a:prstGeom>
          <a:noFill/>
        </p:spPr>
        <p:txBody>
          <a:bodyPr wrap="none" rtlCol="0">
            <a:spAutoFit/>
          </a:bodyPr>
          <a:lstStyle/>
          <a:p>
            <a:r>
              <a:rPr lang="zh-TW" altLang="en-US" b="1" dirty="0">
                <a:latin typeface="標楷體" panose="03000509000000000000" pitchFamily="65" charset="-120"/>
                <a:ea typeface="標楷體" panose="03000509000000000000" pitchFamily="65" charset="-120"/>
              </a:rPr>
              <a:t>學生行人</a:t>
            </a:r>
          </a:p>
        </p:txBody>
      </p:sp>
      <p:sp>
        <p:nvSpPr>
          <p:cNvPr id="11" name="文字方塊 10">
            <a:extLst>
              <a:ext uri="{FF2B5EF4-FFF2-40B4-BE49-F238E27FC236}">
                <a16:creationId xmlns:a16="http://schemas.microsoft.com/office/drawing/2014/main" id="{725A2A96-BFB8-4683-8192-180F2CBFE272}"/>
              </a:ext>
            </a:extLst>
          </p:cNvPr>
          <p:cNvSpPr txBox="1"/>
          <p:nvPr/>
        </p:nvSpPr>
        <p:spPr>
          <a:xfrm>
            <a:off x="2492356" y="5375067"/>
            <a:ext cx="2262158" cy="369332"/>
          </a:xfrm>
          <a:prstGeom prst="rect">
            <a:avLst/>
          </a:prstGeom>
          <a:noFill/>
        </p:spPr>
        <p:txBody>
          <a:bodyPr wrap="none" rtlCol="0">
            <a:spAutoFit/>
          </a:bodyPr>
          <a:lstStyle/>
          <a:p>
            <a:r>
              <a:rPr lang="zh-TW" altLang="en-US" b="1" dirty="0">
                <a:latin typeface="標楷體" panose="03000509000000000000" pitchFamily="65" charset="-120"/>
                <a:ea typeface="標楷體" panose="03000509000000000000" pitchFamily="65" charset="-120"/>
              </a:rPr>
              <a:t>學生行人</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要過馬路</a:t>
            </a:r>
            <a:r>
              <a:rPr lang="en-US" altLang="zh-TW" b="1" dirty="0">
                <a:latin typeface="標楷體" panose="03000509000000000000" pitchFamily="65" charset="-120"/>
                <a:ea typeface="標楷體" panose="03000509000000000000" pitchFamily="65" charset="-120"/>
              </a:rPr>
              <a:t>)</a:t>
            </a:r>
            <a:endParaRPr lang="zh-TW" altLang="en-US" b="1" dirty="0">
              <a:latin typeface="標楷體" panose="03000509000000000000" pitchFamily="65" charset="-120"/>
              <a:ea typeface="標楷體" panose="03000509000000000000" pitchFamily="65" charset="-120"/>
            </a:endParaRPr>
          </a:p>
        </p:txBody>
      </p:sp>
      <p:sp>
        <p:nvSpPr>
          <p:cNvPr id="7" name="文字方塊 6">
            <a:extLst>
              <a:ext uri="{FF2B5EF4-FFF2-40B4-BE49-F238E27FC236}">
                <a16:creationId xmlns:a16="http://schemas.microsoft.com/office/drawing/2014/main" id="{0FCD4ECE-D943-4CFB-9509-651E6654432E}"/>
              </a:ext>
            </a:extLst>
          </p:cNvPr>
          <p:cNvSpPr txBox="1"/>
          <p:nvPr/>
        </p:nvSpPr>
        <p:spPr>
          <a:xfrm>
            <a:off x="2565548" y="3594392"/>
            <a:ext cx="877163" cy="369332"/>
          </a:xfrm>
          <a:prstGeom prst="rect">
            <a:avLst/>
          </a:prstGeom>
          <a:noFill/>
        </p:spPr>
        <p:txBody>
          <a:bodyPr wrap="none" rtlCol="0">
            <a:spAutoFit/>
          </a:bodyPr>
          <a:lstStyle/>
          <a:p>
            <a:r>
              <a:rPr lang="zh-TW" altLang="en-US" dirty="0">
                <a:solidFill>
                  <a:srgbClr val="FF0000"/>
                </a:solidFill>
                <a:latin typeface="標楷體" panose="03000509000000000000" pitchFamily="65" charset="-120"/>
                <a:ea typeface="標楷體" panose="03000509000000000000" pitchFamily="65" charset="-120"/>
              </a:rPr>
              <a:t>校門口</a:t>
            </a:r>
          </a:p>
        </p:txBody>
      </p:sp>
      <p:sp>
        <p:nvSpPr>
          <p:cNvPr id="13" name="文字方塊 12">
            <a:extLst>
              <a:ext uri="{FF2B5EF4-FFF2-40B4-BE49-F238E27FC236}">
                <a16:creationId xmlns:a16="http://schemas.microsoft.com/office/drawing/2014/main" id="{19BF65DD-6C27-4EDE-A73E-49D259B9EF7A}"/>
              </a:ext>
            </a:extLst>
          </p:cNvPr>
          <p:cNvSpPr txBox="1"/>
          <p:nvPr/>
        </p:nvSpPr>
        <p:spPr>
          <a:xfrm>
            <a:off x="546285" y="4570334"/>
            <a:ext cx="646331" cy="369332"/>
          </a:xfrm>
          <a:prstGeom prst="rect">
            <a:avLst/>
          </a:prstGeom>
          <a:noFill/>
        </p:spPr>
        <p:txBody>
          <a:bodyPr wrap="none" rtlCol="0">
            <a:spAutoFit/>
          </a:bodyPr>
          <a:lstStyle/>
          <a:p>
            <a:r>
              <a:rPr lang="zh-TW" altLang="en-US" dirty="0">
                <a:solidFill>
                  <a:srgbClr val="FF0000"/>
                </a:solidFill>
                <a:latin typeface="標楷體" panose="03000509000000000000" pitchFamily="65" charset="-120"/>
                <a:ea typeface="標楷體" panose="03000509000000000000" pitchFamily="65" charset="-120"/>
              </a:rPr>
              <a:t>馬路</a:t>
            </a:r>
          </a:p>
        </p:txBody>
      </p:sp>
      <p:sp>
        <p:nvSpPr>
          <p:cNvPr id="9" name="矩形 8">
            <a:extLst>
              <a:ext uri="{FF2B5EF4-FFF2-40B4-BE49-F238E27FC236}">
                <a16:creationId xmlns:a16="http://schemas.microsoft.com/office/drawing/2014/main" id="{BDDA9EAB-64B0-4F2E-B9EF-FCE35CAECF24}"/>
              </a:ext>
            </a:extLst>
          </p:cNvPr>
          <p:cNvSpPr/>
          <p:nvPr/>
        </p:nvSpPr>
        <p:spPr>
          <a:xfrm>
            <a:off x="6975660" y="4755000"/>
            <a:ext cx="1339273" cy="3509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E23B77E2-3794-46F1-9FD3-502ADDEB534E}"/>
              </a:ext>
            </a:extLst>
          </p:cNvPr>
          <p:cNvSpPr/>
          <p:nvPr/>
        </p:nvSpPr>
        <p:spPr>
          <a:xfrm>
            <a:off x="9020350" y="4858327"/>
            <a:ext cx="2063285" cy="2736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B39228B3-C631-4DBC-B3CD-D437DDFC80AC}"/>
              </a:ext>
            </a:extLst>
          </p:cNvPr>
          <p:cNvSpPr txBox="1"/>
          <p:nvPr/>
        </p:nvSpPr>
        <p:spPr>
          <a:xfrm>
            <a:off x="8475065" y="4876799"/>
            <a:ext cx="517577" cy="276999"/>
          </a:xfrm>
          <a:prstGeom prst="rect">
            <a:avLst/>
          </a:prstGeom>
          <a:solidFill>
            <a:srgbClr val="FFFF00"/>
          </a:solidFill>
          <a:ln>
            <a:solidFill>
              <a:schemeClr val="tx1"/>
            </a:solidFill>
          </a:ln>
        </p:spPr>
        <p:txBody>
          <a:bodyPr wrap="square" rtlCol="0">
            <a:spAutoFit/>
          </a:bodyPr>
          <a:lstStyle/>
          <a:p>
            <a:r>
              <a:rPr lang="zh-TW" altLang="en-US" sz="1200" b="1" dirty="0">
                <a:latin typeface="標楷體" panose="03000509000000000000" pitchFamily="65" charset="-120"/>
                <a:ea typeface="標楷體" panose="03000509000000000000" pitchFamily="65" charset="-120"/>
              </a:rPr>
              <a:t>大門</a:t>
            </a:r>
          </a:p>
        </p:txBody>
      </p:sp>
    </p:spTree>
    <p:custDataLst>
      <p:tags r:id="rId1"/>
    </p:custDataLst>
    <p:extLst>
      <p:ext uri="{BB962C8B-B14F-4D97-AF65-F5344CB8AC3E}">
        <p14:creationId xmlns:p14="http://schemas.microsoft.com/office/powerpoint/2010/main" val="2426930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6F1C784-CD1E-416E-A0D3-EC8C48F8BEA3}"/>
              </a:ext>
            </a:extLst>
          </p:cNvPr>
          <p:cNvPicPr>
            <a:picLocks noChangeAspect="1"/>
          </p:cNvPicPr>
          <p:nvPr/>
        </p:nvPicPr>
        <p:blipFill>
          <a:blip r:embed="rId2"/>
          <a:stretch>
            <a:fillRect/>
          </a:stretch>
        </p:blipFill>
        <p:spPr>
          <a:xfrm>
            <a:off x="178344" y="2368168"/>
            <a:ext cx="2802467" cy="3389321"/>
          </a:xfrm>
          <a:prstGeom prst="rect">
            <a:avLst/>
          </a:prstGeom>
          <a:ln>
            <a:noFill/>
          </a:ln>
          <a:effectLst>
            <a:outerShdw blurRad="190500" algn="tl" rotWithShape="0">
              <a:srgbClr val="000000">
                <a:alpha val="70000"/>
              </a:srgbClr>
            </a:outerShdw>
          </a:effectLst>
        </p:spPr>
      </p:pic>
      <p:pic>
        <p:nvPicPr>
          <p:cNvPr id="5" name="圖片 4">
            <a:extLst>
              <a:ext uri="{FF2B5EF4-FFF2-40B4-BE49-F238E27FC236}">
                <a16:creationId xmlns:a16="http://schemas.microsoft.com/office/drawing/2014/main" id="{6499E492-B29E-4FBF-BC0A-89A4C1327FCB}"/>
              </a:ext>
            </a:extLst>
          </p:cNvPr>
          <p:cNvPicPr>
            <a:picLocks noChangeAspect="1"/>
          </p:cNvPicPr>
          <p:nvPr/>
        </p:nvPicPr>
        <p:blipFill>
          <a:blip r:embed="rId3"/>
          <a:stretch>
            <a:fillRect/>
          </a:stretch>
        </p:blipFill>
        <p:spPr>
          <a:xfrm>
            <a:off x="3141683" y="2368167"/>
            <a:ext cx="2677210" cy="3389321"/>
          </a:xfrm>
          <a:prstGeom prst="rect">
            <a:avLst/>
          </a:prstGeom>
          <a:ln>
            <a:noFill/>
          </a:ln>
          <a:effectLst>
            <a:outerShdw blurRad="190500" algn="tl" rotWithShape="0">
              <a:srgbClr val="000000">
                <a:alpha val="70000"/>
              </a:srgbClr>
            </a:outerShdw>
          </a:effectLst>
        </p:spPr>
      </p:pic>
      <p:pic>
        <p:nvPicPr>
          <p:cNvPr id="6" name="圖片 5">
            <a:extLst>
              <a:ext uri="{FF2B5EF4-FFF2-40B4-BE49-F238E27FC236}">
                <a16:creationId xmlns:a16="http://schemas.microsoft.com/office/drawing/2014/main" id="{5D66D1DA-4982-4817-9183-A2C50C059588}"/>
              </a:ext>
            </a:extLst>
          </p:cNvPr>
          <p:cNvPicPr>
            <a:picLocks noChangeAspect="1"/>
          </p:cNvPicPr>
          <p:nvPr/>
        </p:nvPicPr>
        <p:blipFill>
          <a:blip r:embed="rId4"/>
          <a:stretch>
            <a:fillRect/>
          </a:stretch>
        </p:blipFill>
        <p:spPr>
          <a:xfrm>
            <a:off x="6014243" y="2368168"/>
            <a:ext cx="2677210" cy="3389320"/>
          </a:xfrm>
          <a:prstGeom prst="rect">
            <a:avLst/>
          </a:prstGeom>
          <a:ln>
            <a:noFill/>
          </a:ln>
          <a:effectLst>
            <a:outerShdw blurRad="190500" algn="tl" rotWithShape="0">
              <a:srgbClr val="000000">
                <a:alpha val="70000"/>
              </a:srgbClr>
            </a:outerShdw>
          </a:effectLst>
        </p:spPr>
      </p:pic>
      <p:pic>
        <p:nvPicPr>
          <p:cNvPr id="7" name="圖片 6">
            <a:extLst>
              <a:ext uri="{FF2B5EF4-FFF2-40B4-BE49-F238E27FC236}">
                <a16:creationId xmlns:a16="http://schemas.microsoft.com/office/drawing/2014/main" id="{86B6EB91-227F-4C85-BD32-7E1AC6051246}"/>
              </a:ext>
            </a:extLst>
          </p:cNvPr>
          <p:cNvPicPr>
            <a:picLocks noChangeAspect="1"/>
          </p:cNvPicPr>
          <p:nvPr/>
        </p:nvPicPr>
        <p:blipFill>
          <a:blip r:embed="rId5"/>
          <a:stretch>
            <a:fillRect/>
          </a:stretch>
        </p:blipFill>
        <p:spPr>
          <a:xfrm>
            <a:off x="8863518" y="2368168"/>
            <a:ext cx="3244746" cy="3389320"/>
          </a:xfrm>
          <a:prstGeom prst="rect">
            <a:avLst/>
          </a:prstGeom>
          <a:ln>
            <a:noFill/>
          </a:ln>
          <a:effectLst>
            <a:outerShdw blurRad="190500" algn="tl" rotWithShape="0">
              <a:srgbClr val="000000">
                <a:alpha val="70000"/>
              </a:srgbClr>
            </a:outerShdw>
          </a:effectLst>
        </p:spPr>
      </p:pic>
      <p:sp>
        <p:nvSpPr>
          <p:cNvPr id="8" name="矩形 7">
            <a:extLst>
              <a:ext uri="{FF2B5EF4-FFF2-40B4-BE49-F238E27FC236}">
                <a16:creationId xmlns:a16="http://schemas.microsoft.com/office/drawing/2014/main" id="{06F3EE98-E071-466C-B3CD-83CAC2021D15}"/>
              </a:ext>
            </a:extLst>
          </p:cNvPr>
          <p:cNvSpPr/>
          <p:nvPr/>
        </p:nvSpPr>
        <p:spPr>
          <a:xfrm>
            <a:off x="3995233" y="126699"/>
            <a:ext cx="4057521" cy="584775"/>
          </a:xfrm>
          <a:prstGeom prst="rect">
            <a:avLst/>
          </a:prstGeom>
        </p:spPr>
        <p:txBody>
          <a:bodyPr wrap="none">
            <a:spAutoFit/>
          </a:bodyPr>
          <a:lstStyle/>
          <a:p>
            <a:pPr algn="ctr"/>
            <a:r>
              <a:rPr lang="zh-TW" altLang="en-US" sz="3200" b="1" dirty="0">
                <a:solidFill>
                  <a:srgbClr val="865B3E"/>
                </a:solidFill>
                <a:latin typeface="微软雅黑" panose="020B0503020204020204" pitchFamily="34" charset="-122"/>
                <a:ea typeface="微软雅黑" panose="020B0503020204020204" pitchFamily="34" charset="-122"/>
              </a:rPr>
              <a:t>重要事項宣導</a:t>
            </a:r>
            <a:r>
              <a:rPr lang="en-US" altLang="zh-TW" sz="3200" b="1" dirty="0">
                <a:solidFill>
                  <a:srgbClr val="865B3E"/>
                </a:solidFill>
                <a:latin typeface="微软雅黑" panose="020B0503020204020204" pitchFamily="34" charset="-122"/>
                <a:ea typeface="微软雅黑" panose="020B0503020204020204" pitchFamily="34" charset="-122"/>
              </a:rPr>
              <a:t>-</a:t>
            </a:r>
            <a:r>
              <a:rPr lang="zh-TW" altLang="en-US" sz="3200" b="1" dirty="0">
                <a:solidFill>
                  <a:srgbClr val="865B3E"/>
                </a:solidFill>
                <a:latin typeface="微软雅黑" panose="020B0503020204020204" pitchFamily="34" charset="-122"/>
                <a:ea typeface="微软雅黑" panose="020B0503020204020204" pitchFamily="34" charset="-122"/>
              </a:rPr>
              <a:t>學務處</a:t>
            </a:r>
          </a:p>
        </p:txBody>
      </p:sp>
      <p:sp>
        <p:nvSpPr>
          <p:cNvPr id="9" name="文字方塊 8">
            <a:extLst>
              <a:ext uri="{FF2B5EF4-FFF2-40B4-BE49-F238E27FC236}">
                <a16:creationId xmlns:a16="http://schemas.microsoft.com/office/drawing/2014/main" id="{0199B76D-E1C8-4313-9BC0-38CAA8B08ADF}"/>
              </a:ext>
            </a:extLst>
          </p:cNvPr>
          <p:cNvSpPr txBox="1"/>
          <p:nvPr/>
        </p:nvSpPr>
        <p:spPr>
          <a:xfrm>
            <a:off x="3807817" y="1318364"/>
            <a:ext cx="5285941" cy="646331"/>
          </a:xfrm>
          <a:prstGeom prst="rect">
            <a:avLst/>
          </a:prstGeom>
          <a:noFill/>
        </p:spPr>
        <p:txBody>
          <a:bodyPr wrap="square" rtlCol="0">
            <a:spAutoFit/>
          </a:bodyPr>
          <a:lstStyle/>
          <a:p>
            <a:r>
              <a:rPr lang="zh-TW" altLang="en-US" sz="3600" b="1" dirty="0">
                <a:latin typeface="標楷體" panose="03000509000000000000" pitchFamily="65" charset="-120"/>
                <a:ea typeface="標楷體" panose="03000509000000000000" pitchFamily="65" charset="-120"/>
              </a:rPr>
              <a:t>生教組藥物濫用宣導</a:t>
            </a:r>
          </a:p>
        </p:txBody>
      </p:sp>
      <p:pic>
        <p:nvPicPr>
          <p:cNvPr id="10" name="圖片 9">
            <a:extLst>
              <a:ext uri="{FF2B5EF4-FFF2-40B4-BE49-F238E27FC236}">
                <a16:creationId xmlns:a16="http://schemas.microsoft.com/office/drawing/2014/main" id="{D308E2FD-B4AB-4B7B-B52B-AE98B1754E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extLst>
      <p:ext uri="{BB962C8B-B14F-4D97-AF65-F5344CB8AC3E}">
        <p14:creationId xmlns:p14="http://schemas.microsoft.com/office/powerpoint/2010/main" val="381110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412" y="0"/>
            <a:ext cx="15450095" cy="6334539"/>
          </a:xfrm>
          <a:prstGeom prst="rect">
            <a:avLst/>
          </a:prstGeom>
        </p:spPr>
      </p:pic>
      <p:sp>
        <p:nvSpPr>
          <p:cNvPr id="71" name="矩形 70"/>
          <p:cNvSpPr/>
          <p:nvPr/>
        </p:nvSpPr>
        <p:spPr>
          <a:xfrm>
            <a:off x="3995233" y="126699"/>
            <a:ext cx="4057521" cy="584775"/>
          </a:xfrm>
          <a:prstGeom prst="rect">
            <a:avLst/>
          </a:prstGeom>
        </p:spPr>
        <p:txBody>
          <a:bodyPr wrap="none">
            <a:spAutoFit/>
          </a:bodyPr>
          <a:lstStyle/>
          <a:p>
            <a:pPr algn="ctr"/>
            <a:r>
              <a:rPr lang="zh-TW" altLang="en-US" sz="3200" b="1" dirty="0">
                <a:solidFill>
                  <a:srgbClr val="865B3E"/>
                </a:solidFill>
                <a:latin typeface="微软雅黑" panose="020B0503020204020204" pitchFamily="34" charset="-122"/>
                <a:ea typeface="微软雅黑" panose="020B0503020204020204" pitchFamily="34" charset="-122"/>
              </a:rPr>
              <a:t>重要事項宣導</a:t>
            </a:r>
            <a:r>
              <a:rPr lang="en-US" altLang="zh-TW" sz="3200" b="1" dirty="0">
                <a:solidFill>
                  <a:srgbClr val="865B3E"/>
                </a:solidFill>
                <a:latin typeface="微软雅黑" panose="020B0503020204020204" pitchFamily="34" charset="-122"/>
                <a:ea typeface="微软雅黑" panose="020B0503020204020204" pitchFamily="34" charset="-122"/>
              </a:rPr>
              <a:t>-</a:t>
            </a:r>
            <a:r>
              <a:rPr lang="zh-TW" altLang="en-US" sz="3200" b="1" dirty="0">
                <a:solidFill>
                  <a:srgbClr val="865B3E"/>
                </a:solidFill>
                <a:latin typeface="微软雅黑" panose="020B0503020204020204" pitchFamily="34" charset="-122"/>
                <a:ea typeface="微软雅黑" panose="020B0503020204020204" pitchFamily="34" charset="-122"/>
              </a:rPr>
              <a:t>學務處</a:t>
            </a:r>
          </a:p>
        </p:txBody>
      </p:sp>
      <p:sp>
        <p:nvSpPr>
          <p:cNvPr id="3" name="文字方塊 2">
            <a:extLst>
              <a:ext uri="{FF2B5EF4-FFF2-40B4-BE49-F238E27FC236}">
                <a16:creationId xmlns:a16="http://schemas.microsoft.com/office/drawing/2014/main" id="{7A3EEDBB-F387-4181-BE50-F0583D8BBF00}"/>
              </a:ext>
            </a:extLst>
          </p:cNvPr>
          <p:cNvSpPr txBox="1"/>
          <p:nvPr/>
        </p:nvSpPr>
        <p:spPr>
          <a:xfrm>
            <a:off x="834390" y="1058274"/>
            <a:ext cx="10847070" cy="3533531"/>
          </a:xfrm>
          <a:prstGeom prst="rect">
            <a:avLst/>
          </a:prstGeom>
          <a:noFill/>
        </p:spPr>
        <p:txBody>
          <a:bodyPr wrap="square">
            <a:spAutoFit/>
          </a:bodyPr>
          <a:lstStyle/>
          <a:p>
            <a:pPr marL="342900" lvl="0" indent="-342900" algn="just">
              <a:lnSpc>
                <a:spcPct val="115000"/>
              </a:lnSpc>
              <a:buFont typeface="+mj-lt"/>
              <a:buAutoNum type="arabicPeriod"/>
            </a:pPr>
            <a:r>
              <a:rPr lang="zh-TW"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九月底學生健康檢查後，請依矯治單所列的項目（如視力不良、齲齒、心電圖</a:t>
            </a:r>
            <a:r>
              <a:rPr lang="en-US"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），到附近的醫療院所進行複查並繳回簽章後的矯治單，以利學校後續追蹤，讓我們一起關心孩子的健康。青春期是孩子成長的另一個關鍵期，早期治療及衛教能維持健康，預防疾病發生。</a:t>
            </a:r>
          </a:p>
          <a:p>
            <a:pPr marL="342900" lvl="0" indent="-342900" algn="just">
              <a:lnSpc>
                <a:spcPct val="115000"/>
              </a:lnSpc>
              <a:spcAft>
                <a:spcPts val="800"/>
              </a:spcAft>
              <a:buFont typeface="+mj-lt"/>
              <a:buAutoNum type="arabicPeriod"/>
            </a:pPr>
            <a:r>
              <a:rPr lang="zh-TW"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今年是第一次</a:t>
            </a:r>
            <a:r>
              <a:rPr lang="en-US"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HPV</a:t>
            </a:r>
            <a:r>
              <a:rPr lang="zh-TW"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男女一起施打疫苗，現在國中男女生可免費接種</a:t>
            </a:r>
            <a:r>
              <a:rPr lang="en-US"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 HPV</a:t>
            </a:r>
            <a:r>
              <a:rPr lang="zh-TW"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疫苗</a:t>
            </a:r>
            <a:r>
              <a:rPr lang="en-US"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1+1</a:t>
            </a:r>
            <a:r>
              <a:rPr lang="zh-TW"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劑次，保護力更佳、接種更方便。</a:t>
            </a:r>
          </a:p>
        </p:txBody>
      </p:sp>
      <p:pic>
        <p:nvPicPr>
          <p:cNvPr id="5" name="圖片 4">
            <a:extLst>
              <a:ext uri="{FF2B5EF4-FFF2-40B4-BE49-F238E27FC236}">
                <a16:creationId xmlns:a16="http://schemas.microsoft.com/office/drawing/2014/main" id="{25B10578-1886-4B23-985E-7D9B58EEB4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34968346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8.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3295</TotalTime>
  <Words>1572</Words>
  <Application>Microsoft Office PowerPoint</Application>
  <PresentationFormat>寬螢幕</PresentationFormat>
  <Paragraphs>106</Paragraphs>
  <Slides>17</Slides>
  <Notes>13</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17</vt:i4>
      </vt:variant>
    </vt:vector>
  </HeadingPairs>
  <TitlesOfParts>
    <vt:vector size="29" baseType="lpstr">
      <vt:lpstr>Microsoft YaHei</vt:lpstr>
      <vt:lpstr>Microsoft YaHei</vt:lpstr>
      <vt:lpstr>華康仿宋體W6</vt:lpstr>
      <vt:lpstr>華康楷書體W5</vt:lpstr>
      <vt:lpstr>華康楷書體W7</vt:lpstr>
      <vt:lpstr>華康儷楷書(P)</vt:lpstr>
      <vt:lpstr>新細明體</vt:lpstr>
      <vt:lpstr>標楷體</vt:lpstr>
      <vt:lpstr>Arial</vt:lpstr>
      <vt:lpstr>Calibri</vt:lpstr>
      <vt:lpstr>Calibri Light</vt:lpstr>
      <vt:lpstr>Office 主题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dc:description>http://www.ypppt.com/</dc:description>
  <cp:lastModifiedBy>User</cp:lastModifiedBy>
  <cp:revision>286</cp:revision>
  <dcterms:created xsi:type="dcterms:W3CDTF">2016-02-25T11:28:42Z</dcterms:created>
  <dcterms:modified xsi:type="dcterms:W3CDTF">2025-09-16T05:07:16Z</dcterms:modified>
</cp:coreProperties>
</file>