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9"/>
  </p:notesMasterIdLst>
  <p:handoutMasterIdLst>
    <p:handoutMasterId r:id="rId30"/>
  </p:handoutMasterIdLst>
  <p:sldIdLst>
    <p:sldId id="1081" r:id="rId2"/>
    <p:sldId id="921" r:id="rId3"/>
    <p:sldId id="1204" r:id="rId4"/>
    <p:sldId id="1140" r:id="rId5"/>
    <p:sldId id="1166" r:id="rId6"/>
    <p:sldId id="1170" r:id="rId7"/>
    <p:sldId id="1185" r:id="rId8"/>
    <p:sldId id="1142" r:id="rId9"/>
    <p:sldId id="1186" r:id="rId10"/>
    <p:sldId id="1187" r:id="rId11"/>
    <p:sldId id="1188" r:id="rId12"/>
    <p:sldId id="1192" r:id="rId13"/>
    <p:sldId id="1143" r:id="rId14"/>
    <p:sldId id="1193" r:id="rId15"/>
    <p:sldId id="1189" r:id="rId16"/>
    <p:sldId id="1191" r:id="rId17"/>
    <p:sldId id="1201" r:id="rId18"/>
    <p:sldId id="1203" r:id="rId19"/>
    <p:sldId id="1194" r:id="rId20"/>
    <p:sldId id="1195" r:id="rId21"/>
    <p:sldId id="1196" r:id="rId22"/>
    <p:sldId id="1197" r:id="rId23"/>
    <p:sldId id="1205" r:id="rId24"/>
    <p:sldId id="1206" r:id="rId25"/>
    <p:sldId id="1207" r:id="rId26"/>
    <p:sldId id="1138" r:id="rId27"/>
    <p:sldId id="1139" r:id="rId28"/>
  </p:sldIdLst>
  <p:sldSz cx="9144000" cy="6858000" type="screen4x3"/>
  <p:notesSz cx="6888163" cy="100187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56">
          <p15:clr>
            <a:srgbClr val="A4A3A4"/>
          </p15:clr>
        </p15:guide>
        <p15:guide id="2" pos="21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19F5"/>
    <a:srgbClr val="FF3399"/>
    <a:srgbClr val="00FFFF"/>
    <a:srgbClr val="FF0066"/>
    <a:srgbClr val="FF0000"/>
    <a:srgbClr val="0BD924"/>
    <a:srgbClr val="A3CF1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4708" autoAdjust="0"/>
  </p:normalViewPr>
  <p:slideViewPr>
    <p:cSldViewPr>
      <p:cViewPr>
        <p:scale>
          <a:sx n="66" d="100"/>
          <a:sy n="66" d="100"/>
        </p:scale>
        <p:origin x="-922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796"/>
    </p:cViewPr>
  </p:sorterViewPr>
  <p:notesViewPr>
    <p:cSldViewPr>
      <p:cViewPr varScale="1">
        <p:scale>
          <a:sx n="47" d="100"/>
          <a:sy n="47" d="100"/>
        </p:scale>
        <p:origin x="-1392" y="-108"/>
      </p:cViewPr>
      <p:guideLst>
        <p:guide orient="horz" pos="3156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5E4696-CE36-40FB-8726-EC24909286A6}" type="doc">
      <dgm:prSet loTypeId="urn:microsoft.com/office/officeart/2005/8/layout/vList6" loCatId="list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B625F2EB-10E5-4149-8948-148379F6CACA}">
      <dgm:prSet phldrT="[文字]" custT="1"/>
      <dgm:spPr>
        <a:solidFill>
          <a:srgbClr val="000090"/>
        </a:solidFill>
      </dgm:spPr>
      <dgm:t>
        <a:bodyPr/>
        <a:lstStyle/>
        <a:p>
          <a:r>
            <a:rPr lang="zh-TW" altLang="en-US" sz="36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適性輔導</a:t>
          </a:r>
          <a:endParaRPr lang="zh-TW" altLang="en-US" sz="3600" b="1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4538D5EC-F26F-48D5-A6E0-75ECE2C745A7}" type="parTrans" cxnId="{DE954ED6-D966-4ADE-B96B-11239B33A9DE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F6CBCB96-AAC9-4331-A6E3-92D55FF819FA}" type="sibTrans" cxnId="{DE954ED6-D966-4ADE-B96B-11239B33A9DE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C0BA452B-58F9-4D08-9C12-EE745668566A}">
      <dgm:prSet phldrT="[文字]" custT="1"/>
      <dgm:spPr>
        <a:solidFill>
          <a:srgbClr val="000090"/>
        </a:solidFill>
      </dgm:spPr>
      <dgm:t>
        <a:bodyPr/>
        <a:lstStyle/>
        <a:p>
          <a:r>
            <a:rPr lang="zh-TW" altLang="en-US" sz="36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多元學習</a:t>
          </a:r>
          <a:endParaRPr lang="zh-TW" altLang="en-US" sz="3600" b="1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288EAFA3-7AFA-4E08-9F83-DD1D789A95C9}" type="sibTrans" cxnId="{098F245B-042A-4729-A996-24DD4446AD25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F0D173E7-34E4-45CD-8598-B168AA3E55AE}" type="parTrans" cxnId="{098F245B-042A-4729-A996-24DD4446AD25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19249124-F0DD-4A7E-A6ED-2EC7309F368E}">
      <dgm:prSet phldrT="[文字]" custT="1"/>
      <dgm:spPr>
        <a:solidFill>
          <a:srgbClr val="B1FFFF">
            <a:alpha val="90000"/>
          </a:srgbClr>
        </a:solidFill>
        <a:ln>
          <a:solidFill>
            <a:schemeClr val="tx1">
              <a:alpha val="90000"/>
            </a:schemeClr>
          </a:solidFill>
        </a:ln>
      </dgm:spPr>
      <dgm:t>
        <a:bodyPr anchor="ctr"/>
        <a:lstStyle/>
        <a:p>
          <a:pPr algn="ctr"/>
          <a:r>
            <a:rPr lang="zh-TW" altLang="en-US" sz="2000" b="1" u="sng" dirty="0" smtClean="0">
              <a:solidFill>
                <a:srgbClr val="FF0000"/>
              </a:solidFill>
            </a:rPr>
            <a:t>採計</a:t>
          </a:r>
          <a:r>
            <a:rPr lang="en-US" altLang="zh-TW" sz="2000" b="1" u="sng" dirty="0" smtClean="0">
              <a:solidFill>
                <a:srgbClr val="FF0000"/>
              </a:solidFill>
            </a:rPr>
            <a:t/>
          </a:r>
          <a:br>
            <a:rPr lang="en-US" altLang="zh-TW" sz="2000" b="1" u="sng" dirty="0" smtClean="0">
              <a:solidFill>
                <a:srgbClr val="FF0000"/>
              </a:solidFill>
            </a:rPr>
          </a:br>
          <a:r>
            <a:rPr lang="en-US" altLang="zh-TW" sz="2000" b="1" u="sng" dirty="0" smtClean="0">
              <a:solidFill>
                <a:srgbClr val="FF0000"/>
              </a:solidFill>
            </a:rPr>
            <a:t>32</a:t>
          </a:r>
          <a:r>
            <a:rPr lang="zh-TW" altLang="en-US" sz="2000" b="1" u="sng" dirty="0" smtClean="0">
              <a:solidFill>
                <a:srgbClr val="FF0000"/>
              </a:solidFill>
            </a:rPr>
            <a:t>分</a:t>
          </a:r>
          <a:endParaRPr lang="zh-TW" altLang="en-US" sz="2000" b="1" u="sng" dirty="0">
            <a:solidFill>
              <a:srgbClr val="FF0000"/>
            </a:solidFill>
          </a:endParaRPr>
        </a:p>
      </dgm:t>
    </dgm:pt>
    <dgm:pt modelId="{10AC73A9-FE8C-49C0-8B57-082B3D964D3F}" type="sibTrans" cxnId="{87D4FEEE-CC21-4C22-87C8-4DCFCB83206E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7F6AF54F-00ED-444A-B0F9-39340F8718BE}" type="parTrans" cxnId="{87D4FEEE-CC21-4C22-87C8-4DCFCB83206E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BF3883D0-7001-44C2-901B-A585C73FBE5F}">
      <dgm:prSet phldrT="[文字]" custT="1"/>
      <dgm:spPr>
        <a:solidFill>
          <a:srgbClr val="B1FFFF">
            <a:alpha val="90000"/>
          </a:srgbClr>
        </a:solidFill>
        <a:ln>
          <a:solidFill>
            <a:srgbClr val="000000">
              <a:alpha val="90000"/>
            </a:srgbClr>
          </a:solidFill>
        </a:ln>
      </dgm:spPr>
      <dgm:t>
        <a:bodyPr anchor="ctr"/>
        <a:lstStyle/>
        <a:p>
          <a:r>
            <a:rPr lang="zh-TW" altLang="en-US" sz="2000" b="1" u="sng" dirty="0" smtClean="0">
              <a:solidFill>
                <a:srgbClr val="FF0000"/>
              </a:solidFill>
            </a:rPr>
            <a:t>採計</a:t>
          </a:r>
          <a:r>
            <a:rPr lang="en-US" altLang="zh-TW" sz="2000" b="1" u="sng" dirty="0" smtClean="0">
              <a:solidFill>
                <a:srgbClr val="FF0000"/>
              </a:solidFill>
            </a:rPr>
            <a:t>35</a:t>
          </a:r>
          <a:r>
            <a:rPr lang="zh-TW" altLang="en-US" sz="2000" b="1" u="sng" dirty="0" smtClean="0">
              <a:solidFill>
                <a:srgbClr val="FF0000"/>
              </a:solidFill>
            </a:rPr>
            <a:t>分</a:t>
          </a:r>
          <a:endParaRPr lang="zh-TW" altLang="en-US" sz="2000" b="1" u="sng" dirty="0">
            <a:solidFill>
              <a:srgbClr val="FF0000"/>
            </a:solidFill>
          </a:endParaRPr>
        </a:p>
      </dgm:t>
    </dgm:pt>
    <dgm:pt modelId="{BB0400D1-699A-4D9A-8473-DB385D4EF011}" type="sibTrans" cxnId="{6E3925E8-3950-49DD-B576-1730647D7EB2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B5525506-3FA0-4083-BB46-A2AC44E20EED}" type="parTrans" cxnId="{6E3925E8-3950-49DD-B576-1730647D7EB2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33D1DF83-6FA8-491B-AE46-8C5470B6695B}">
      <dgm:prSet phldrT="[文字]" custT="1"/>
      <dgm:spPr>
        <a:solidFill>
          <a:srgbClr val="000090"/>
        </a:solidFill>
      </dgm:spPr>
      <dgm:t>
        <a:bodyPr/>
        <a:lstStyle/>
        <a:p>
          <a:r>
            <a:rPr lang="zh-TW" altLang="en-US" sz="36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教育會考</a:t>
          </a:r>
          <a:endParaRPr lang="zh-TW" altLang="en-US" sz="3600" b="1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26971985-E956-48B4-8640-A3266AF6487F}" type="parTrans" cxnId="{FAC25FA9-73F4-4151-9AB1-14B2A6F7D99B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20706A68-CA4F-4245-B745-AD5B3F276025}" type="sibTrans" cxnId="{FAC25FA9-73F4-4151-9AB1-14B2A6F7D99B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5ACA794B-7619-4EA6-A915-1A29521C5590}">
      <dgm:prSet phldrT="[文字]" custT="1"/>
      <dgm:spPr>
        <a:solidFill>
          <a:srgbClr val="B1FFFF">
            <a:alpha val="90000"/>
          </a:srgbClr>
        </a:solidFill>
        <a:ln>
          <a:solidFill>
            <a:srgbClr val="000000">
              <a:alpha val="90000"/>
            </a:srgbClr>
          </a:solidFill>
        </a:ln>
      </dgm:spPr>
      <dgm:t>
        <a:bodyPr lIns="39600" rIns="0" anchor="ctr"/>
        <a:lstStyle/>
        <a:p>
          <a:pPr marL="252000" algn="r">
            <a:spcBef>
              <a:spcPts val="200"/>
            </a:spcBef>
          </a:pPr>
          <a:r>
            <a:rPr lang="en-US" altLang="zh-TW" sz="2400" dirty="0" smtClean="0">
              <a:solidFill>
                <a:srgbClr val="FF0000"/>
              </a:solidFill>
              <a:latin typeface="+mn-lt"/>
            </a:rPr>
            <a:t>33</a:t>
          </a:r>
          <a:r>
            <a:rPr lang="zh-TW" altLang="en-US" sz="2400" dirty="0" smtClean="0">
              <a:solidFill>
                <a:srgbClr val="FF0000"/>
              </a:solidFill>
              <a:latin typeface="+mn-lt"/>
            </a:rPr>
            <a:t>分</a:t>
          </a:r>
          <a:endParaRPr lang="zh-TW" altLang="en-US" sz="2400" dirty="0">
            <a:solidFill>
              <a:srgbClr val="FF0000"/>
            </a:solidFill>
            <a:latin typeface="+mn-lt"/>
          </a:endParaRPr>
        </a:p>
      </dgm:t>
    </dgm:pt>
    <dgm:pt modelId="{2D0225E2-6BD3-4B84-9D92-A2D917DC64A4}" type="sibTrans" cxnId="{D7CB9603-4DEC-4CE0-9854-2308A7D4ACCA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32282500-FB3A-4304-91B5-CDB2E162DBBD}" type="parTrans" cxnId="{D7CB9603-4DEC-4CE0-9854-2308A7D4ACCA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FF8D0DE0-7183-4802-A472-D51DF5A0C91C}">
      <dgm:prSet phldrT="[文字]" custT="1"/>
      <dgm:spPr>
        <a:solidFill>
          <a:srgbClr val="B1FFFF">
            <a:alpha val="90000"/>
          </a:srgbClr>
        </a:solidFill>
        <a:ln>
          <a:solidFill>
            <a:schemeClr val="tx1">
              <a:alpha val="90000"/>
            </a:schemeClr>
          </a:solidFill>
        </a:ln>
      </dgm:spPr>
      <dgm:t>
        <a:bodyPr anchor="ctr"/>
        <a:lstStyle/>
        <a:p>
          <a:pPr algn="ctr"/>
          <a:r>
            <a:rPr lang="zh-TW" altLang="en-US" sz="2000" dirty="0" smtClean="0">
              <a:solidFill>
                <a:schemeClr val="tx1"/>
              </a:solidFill>
            </a:rPr>
            <a:t>總分</a:t>
          </a:r>
          <a:r>
            <a:rPr lang="en-US" altLang="zh-TW" sz="2000" dirty="0" smtClean="0">
              <a:solidFill>
                <a:schemeClr val="tx1"/>
              </a:solidFill>
            </a:rPr>
            <a:t/>
          </a:r>
          <a:br>
            <a:rPr lang="en-US" altLang="zh-TW" sz="2000" dirty="0" smtClean="0">
              <a:solidFill>
                <a:schemeClr val="tx1"/>
              </a:solidFill>
            </a:rPr>
          </a:br>
          <a:r>
            <a:rPr lang="en-US" altLang="zh-TW" sz="2000" dirty="0" smtClean="0">
              <a:solidFill>
                <a:schemeClr val="tx1"/>
              </a:solidFill>
            </a:rPr>
            <a:t>32</a:t>
          </a:r>
          <a:r>
            <a:rPr lang="zh-TW" altLang="en-US" sz="2000" dirty="0" smtClean="0">
              <a:solidFill>
                <a:schemeClr val="tx1"/>
              </a:solidFill>
            </a:rPr>
            <a:t>分</a:t>
          </a:r>
          <a:endParaRPr lang="zh-TW" altLang="en-US" sz="2000" dirty="0">
            <a:solidFill>
              <a:schemeClr val="tx1"/>
            </a:solidFill>
          </a:endParaRPr>
        </a:p>
      </dgm:t>
    </dgm:pt>
    <dgm:pt modelId="{D36406B9-0E8F-42DA-8278-1758A98C6133}" type="parTrans" cxnId="{89B086EC-A8B6-4CAE-ACE9-C7149DFA28B7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530C475B-951E-4ADF-9023-BB44AC0D2AC6}" type="sibTrans" cxnId="{89B086EC-A8B6-4CAE-ACE9-C7149DFA28B7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82089FB6-1069-40A4-A70D-663009CAC143}">
      <dgm:prSet phldrT="[文字]" custT="1"/>
      <dgm:spPr>
        <a:solidFill>
          <a:srgbClr val="B1FFFF">
            <a:alpha val="90000"/>
          </a:srgbClr>
        </a:solidFill>
        <a:ln>
          <a:solidFill>
            <a:srgbClr val="000000">
              <a:alpha val="90000"/>
            </a:srgbClr>
          </a:solidFill>
        </a:ln>
      </dgm:spPr>
      <dgm:t>
        <a:bodyPr anchor="ctr"/>
        <a:lstStyle/>
        <a:p>
          <a:r>
            <a:rPr lang="zh-TW" altLang="en-US" sz="2000" dirty="0" smtClean="0">
              <a:solidFill>
                <a:schemeClr val="tx1"/>
              </a:solidFill>
            </a:rPr>
            <a:t>總分</a:t>
          </a:r>
          <a:r>
            <a:rPr lang="en-US" altLang="zh-TW" sz="2000" dirty="0" smtClean="0">
              <a:solidFill>
                <a:schemeClr val="tx1"/>
              </a:solidFill>
            </a:rPr>
            <a:t>40</a:t>
          </a:r>
          <a:r>
            <a:rPr lang="zh-TW" altLang="en-US" sz="2000" dirty="0" smtClean="0">
              <a:solidFill>
                <a:schemeClr val="tx1"/>
              </a:solidFill>
            </a:rPr>
            <a:t>分</a:t>
          </a:r>
          <a:endParaRPr lang="zh-TW" altLang="en-US" sz="2000" dirty="0">
            <a:solidFill>
              <a:schemeClr val="tx1"/>
            </a:solidFill>
          </a:endParaRPr>
        </a:p>
      </dgm:t>
    </dgm:pt>
    <dgm:pt modelId="{30E778EF-CB4F-4134-807F-3F99E87F8A13}" type="parTrans" cxnId="{24AF1BD1-829D-4895-ABC1-3C3826106667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273D7343-E26D-48D8-B684-5E4ACA35AC45}" type="sibTrans" cxnId="{24AF1BD1-829D-4895-ABC1-3C3826106667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4E63D85C-3837-4D2B-B9A0-FCAAE26FC636}" type="pres">
      <dgm:prSet presAssocID="{205E4696-CE36-40FB-8726-EC24909286A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ED551B06-B7DE-448B-B9EE-0C60CE3408D6}" type="pres">
      <dgm:prSet presAssocID="{B625F2EB-10E5-4149-8948-148379F6CACA}" presName="linNode" presStyleCnt="0"/>
      <dgm:spPr/>
    </dgm:pt>
    <dgm:pt modelId="{50818BBC-F477-4D9E-837A-21259D15C457}" type="pres">
      <dgm:prSet presAssocID="{B625F2EB-10E5-4149-8948-148379F6CACA}" presName="parentShp" presStyleLbl="node1" presStyleIdx="0" presStyleCnt="3" custScaleX="22407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539567-1F23-4E76-A758-5A862BB9EFFC}" type="pres">
      <dgm:prSet presAssocID="{B625F2EB-10E5-4149-8948-148379F6CACA}" presName="childShp" presStyleLbl="bgAccFollowNode1" presStyleIdx="0" presStyleCnt="3" custScaleX="1075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5541B67-E6BB-4A55-AB99-60DBC347093E}" type="pres">
      <dgm:prSet presAssocID="{F6CBCB96-AAC9-4331-A6E3-92D55FF819FA}" presName="spacing" presStyleCnt="0"/>
      <dgm:spPr/>
    </dgm:pt>
    <dgm:pt modelId="{670EE82C-C216-48D5-9379-19F889DB8888}" type="pres">
      <dgm:prSet presAssocID="{C0BA452B-58F9-4D08-9C12-EE745668566A}" presName="linNode" presStyleCnt="0"/>
      <dgm:spPr/>
    </dgm:pt>
    <dgm:pt modelId="{09D89B46-01BD-4CE7-8FF2-34FB9ACC1234}" type="pres">
      <dgm:prSet presAssocID="{C0BA452B-58F9-4D08-9C12-EE745668566A}" presName="parentShp" presStyleLbl="node1" presStyleIdx="1" presStyleCnt="3" custScaleX="247987" custLinFactNeighborX="-29" custLinFactNeighborY="267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9BF2826-A93F-484E-809F-0952285A6A23}" type="pres">
      <dgm:prSet presAssocID="{C0BA452B-58F9-4D08-9C12-EE745668566A}" presName="childShp" presStyleLbl="bgAccFollowNode1" presStyleIdx="1" presStyleCnt="3" custScaleX="11160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C401293-0E6F-4BE0-9B3D-3779AF0E7BDB}" type="pres">
      <dgm:prSet presAssocID="{288EAFA3-7AFA-4E08-9F83-DD1D789A95C9}" presName="spacing" presStyleCnt="0"/>
      <dgm:spPr/>
    </dgm:pt>
    <dgm:pt modelId="{18881F29-BE38-41C9-9182-D08C73E20DEA}" type="pres">
      <dgm:prSet presAssocID="{33D1DF83-6FA8-491B-AE46-8C5470B6695B}" presName="linNode" presStyleCnt="0"/>
      <dgm:spPr/>
    </dgm:pt>
    <dgm:pt modelId="{BDD9785E-5988-4D9A-BEBF-25DE815D2930}" type="pres">
      <dgm:prSet presAssocID="{33D1DF83-6FA8-491B-AE46-8C5470B6695B}" presName="parentShp" presStyleLbl="node1" presStyleIdx="2" presStyleCnt="3" custScaleX="259923" custLinFactNeighborX="1274" custLinFactNeighborY="1152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13D0A37-9639-43F8-AAA7-6563C960F0FF}" type="pres">
      <dgm:prSet presAssocID="{33D1DF83-6FA8-491B-AE46-8C5470B6695B}" presName="childShp" presStyleLbl="bgAccFollowNode1" presStyleIdx="2" presStyleCnt="3" custScaleX="126779" custLinFactNeighborX="306" custLinFactNeighborY="147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AC25FA9-73F4-4151-9AB1-14B2A6F7D99B}" srcId="{205E4696-CE36-40FB-8726-EC24909286A6}" destId="{33D1DF83-6FA8-491B-AE46-8C5470B6695B}" srcOrd="2" destOrd="0" parTransId="{26971985-E956-48B4-8640-A3266AF6487F}" sibTransId="{20706A68-CA4F-4245-B745-AD5B3F276025}"/>
    <dgm:cxn modelId="{EBD3F79C-D26C-4A9A-B0C5-8E04A930D55A}" type="presOf" srcId="{19249124-F0DD-4A7E-A6ED-2EC7309F368E}" destId="{3F539567-1F23-4E76-A758-5A862BB9EFFC}" srcOrd="0" destOrd="0" presId="urn:microsoft.com/office/officeart/2005/8/layout/vList6"/>
    <dgm:cxn modelId="{7496240F-536F-4B21-87F2-D0F69E392DC2}" type="presOf" srcId="{FF8D0DE0-7183-4802-A472-D51DF5A0C91C}" destId="{3F539567-1F23-4E76-A758-5A862BB9EFFC}" srcOrd="0" destOrd="1" presId="urn:microsoft.com/office/officeart/2005/8/layout/vList6"/>
    <dgm:cxn modelId="{098F245B-042A-4729-A996-24DD4446AD25}" srcId="{205E4696-CE36-40FB-8726-EC24909286A6}" destId="{C0BA452B-58F9-4D08-9C12-EE745668566A}" srcOrd="1" destOrd="0" parTransId="{F0D173E7-34E4-45CD-8598-B168AA3E55AE}" sibTransId="{288EAFA3-7AFA-4E08-9F83-DD1D789A95C9}"/>
    <dgm:cxn modelId="{2309B635-5CAE-40B9-B742-4F513492FA7A}" type="presOf" srcId="{5ACA794B-7619-4EA6-A915-1A29521C5590}" destId="{413D0A37-9639-43F8-AAA7-6563C960F0FF}" srcOrd="0" destOrd="0" presId="urn:microsoft.com/office/officeart/2005/8/layout/vList6"/>
    <dgm:cxn modelId="{89B086EC-A8B6-4CAE-ACE9-C7149DFA28B7}" srcId="{B625F2EB-10E5-4149-8948-148379F6CACA}" destId="{FF8D0DE0-7183-4802-A472-D51DF5A0C91C}" srcOrd="1" destOrd="0" parTransId="{D36406B9-0E8F-42DA-8278-1758A98C6133}" sibTransId="{530C475B-951E-4ADF-9023-BB44AC0D2AC6}"/>
    <dgm:cxn modelId="{24AF1BD1-829D-4895-ABC1-3C3826106667}" srcId="{C0BA452B-58F9-4D08-9C12-EE745668566A}" destId="{82089FB6-1069-40A4-A70D-663009CAC143}" srcOrd="1" destOrd="0" parTransId="{30E778EF-CB4F-4134-807F-3F99E87F8A13}" sibTransId="{273D7343-E26D-48D8-B684-5E4ACA35AC45}"/>
    <dgm:cxn modelId="{33FA1BCE-5694-4063-BBB1-1F2775729B4D}" type="presOf" srcId="{C0BA452B-58F9-4D08-9C12-EE745668566A}" destId="{09D89B46-01BD-4CE7-8FF2-34FB9ACC1234}" srcOrd="0" destOrd="0" presId="urn:microsoft.com/office/officeart/2005/8/layout/vList6"/>
    <dgm:cxn modelId="{87D4FEEE-CC21-4C22-87C8-4DCFCB83206E}" srcId="{B625F2EB-10E5-4149-8948-148379F6CACA}" destId="{19249124-F0DD-4A7E-A6ED-2EC7309F368E}" srcOrd="0" destOrd="0" parTransId="{7F6AF54F-00ED-444A-B0F9-39340F8718BE}" sibTransId="{10AC73A9-FE8C-49C0-8B57-082B3D964D3F}"/>
    <dgm:cxn modelId="{0100DE27-E87D-423D-B432-D69735438220}" type="presOf" srcId="{82089FB6-1069-40A4-A70D-663009CAC143}" destId="{B9BF2826-A93F-484E-809F-0952285A6A23}" srcOrd="0" destOrd="1" presId="urn:microsoft.com/office/officeart/2005/8/layout/vList6"/>
    <dgm:cxn modelId="{72C2B27C-997E-495F-B414-4C05FB341DED}" type="presOf" srcId="{33D1DF83-6FA8-491B-AE46-8C5470B6695B}" destId="{BDD9785E-5988-4D9A-BEBF-25DE815D2930}" srcOrd="0" destOrd="0" presId="urn:microsoft.com/office/officeart/2005/8/layout/vList6"/>
    <dgm:cxn modelId="{6E3925E8-3950-49DD-B576-1730647D7EB2}" srcId="{C0BA452B-58F9-4D08-9C12-EE745668566A}" destId="{BF3883D0-7001-44C2-901B-A585C73FBE5F}" srcOrd="0" destOrd="0" parTransId="{B5525506-3FA0-4083-BB46-A2AC44E20EED}" sibTransId="{BB0400D1-699A-4D9A-8473-DB385D4EF011}"/>
    <dgm:cxn modelId="{A7B47895-11D7-4456-A4A4-CD6A6AC72AF2}" type="presOf" srcId="{BF3883D0-7001-44C2-901B-A585C73FBE5F}" destId="{B9BF2826-A93F-484E-809F-0952285A6A23}" srcOrd="0" destOrd="0" presId="urn:microsoft.com/office/officeart/2005/8/layout/vList6"/>
    <dgm:cxn modelId="{FC8C383A-FB96-4040-AF88-432E0EEC8DBF}" type="presOf" srcId="{B625F2EB-10E5-4149-8948-148379F6CACA}" destId="{50818BBC-F477-4D9E-837A-21259D15C457}" srcOrd="0" destOrd="0" presId="urn:microsoft.com/office/officeart/2005/8/layout/vList6"/>
    <dgm:cxn modelId="{DE954ED6-D966-4ADE-B96B-11239B33A9DE}" srcId="{205E4696-CE36-40FB-8726-EC24909286A6}" destId="{B625F2EB-10E5-4149-8948-148379F6CACA}" srcOrd="0" destOrd="0" parTransId="{4538D5EC-F26F-48D5-A6E0-75ECE2C745A7}" sibTransId="{F6CBCB96-AAC9-4331-A6E3-92D55FF819FA}"/>
    <dgm:cxn modelId="{C6E9B4BF-BB0D-42EC-BFB0-A1E0DCEE46DD}" type="presOf" srcId="{205E4696-CE36-40FB-8726-EC24909286A6}" destId="{4E63D85C-3837-4D2B-B9A0-FCAAE26FC636}" srcOrd="0" destOrd="0" presId="urn:microsoft.com/office/officeart/2005/8/layout/vList6"/>
    <dgm:cxn modelId="{D7CB9603-4DEC-4CE0-9854-2308A7D4ACCA}" srcId="{33D1DF83-6FA8-491B-AE46-8C5470B6695B}" destId="{5ACA794B-7619-4EA6-A915-1A29521C5590}" srcOrd="0" destOrd="0" parTransId="{32282500-FB3A-4304-91B5-CDB2E162DBBD}" sibTransId="{2D0225E2-6BD3-4B84-9D92-A2D917DC64A4}"/>
    <dgm:cxn modelId="{BFC3F03F-D53D-44E2-91E2-D23BA1E99356}" type="presParOf" srcId="{4E63D85C-3837-4D2B-B9A0-FCAAE26FC636}" destId="{ED551B06-B7DE-448B-B9EE-0C60CE3408D6}" srcOrd="0" destOrd="0" presId="urn:microsoft.com/office/officeart/2005/8/layout/vList6"/>
    <dgm:cxn modelId="{E13E311E-6BBC-4046-BAF2-5BC511076B9D}" type="presParOf" srcId="{ED551B06-B7DE-448B-B9EE-0C60CE3408D6}" destId="{50818BBC-F477-4D9E-837A-21259D15C457}" srcOrd="0" destOrd="0" presId="urn:microsoft.com/office/officeart/2005/8/layout/vList6"/>
    <dgm:cxn modelId="{BC4ADD41-914E-47EF-BB1C-5A1EE6E426E4}" type="presParOf" srcId="{ED551B06-B7DE-448B-B9EE-0C60CE3408D6}" destId="{3F539567-1F23-4E76-A758-5A862BB9EFFC}" srcOrd="1" destOrd="0" presId="urn:microsoft.com/office/officeart/2005/8/layout/vList6"/>
    <dgm:cxn modelId="{0B051067-D101-4135-B66C-9C4580061D62}" type="presParOf" srcId="{4E63D85C-3837-4D2B-B9A0-FCAAE26FC636}" destId="{25541B67-E6BB-4A55-AB99-60DBC347093E}" srcOrd="1" destOrd="0" presId="urn:microsoft.com/office/officeart/2005/8/layout/vList6"/>
    <dgm:cxn modelId="{2DE5235A-0DBC-42F9-B80C-94F424553452}" type="presParOf" srcId="{4E63D85C-3837-4D2B-B9A0-FCAAE26FC636}" destId="{670EE82C-C216-48D5-9379-19F889DB8888}" srcOrd="2" destOrd="0" presId="urn:microsoft.com/office/officeart/2005/8/layout/vList6"/>
    <dgm:cxn modelId="{3CCCBD4D-CBA8-4E19-8807-8DB3426C4908}" type="presParOf" srcId="{670EE82C-C216-48D5-9379-19F889DB8888}" destId="{09D89B46-01BD-4CE7-8FF2-34FB9ACC1234}" srcOrd="0" destOrd="0" presId="urn:microsoft.com/office/officeart/2005/8/layout/vList6"/>
    <dgm:cxn modelId="{906EB3BD-3EF3-4685-8202-900991145710}" type="presParOf" srcId="{670EE82C-C216-48D5-9379-19F889DB8888}" destId="{B9BF2826-A93F-484E-809F-0952285A6A23}" srcOrd="1" destOrd="0" presId="urn:microsoft.com/office/officeart/2005/8/layout/vList6"/>
    <dgm:cxn modelId="{8C4A22B2-5EF8-4BB5-B371-7396AAE07991}" type="presParOf" srcId="{4E63D85C-3837-4D2B-B9A0-FCAAE26FC636}" destId="{FC401293-0E6F-4BE0-9B3D-3779AF0E7BDB}" srcOrd="3" destOrd="0" presId="urn:microsoft.com/office/officeart/2005/8/layout/vList6"/>
    <dgm:cxn modelId="{B59F95E2-C0AD-4488-B252-B22E4DEC3D44}" type="presParOf" srcId="{4E63D85C-3837-4D2B-B9A0-FCAAE26FC636}" destId="{18881F29-BE38-41C9-9182-D08C73E20DEA}" srcOrd="4" destOrd="0" presId="urn:microsoft.com/office/officeart/2005/8/layout/vList6"/>
    <dgm:cxn modelId="{7E2CC62E-5D97-48FA-82C7-18FC3060B5DF}" type="presParOf" srcId="{18881F29-BE38-41C9-9182-D08C73E20DEA}" destId="{BDD9785E-5988-4D9A-BEBF-25DE815D2930}" srcOrd="0" destOrd="0" presId="urn:microsoft.com/office/officeart/2005/8/layout/vList6"/>
    <dgm:cxn modelId="{7DF91884-BE3E-44EF-BA36-0248C8A41DBD}" type="presParOf" srcId="{18881F29-BE38-41C9-9182-D08C73E20DEA}" destId="{413D0A37-9639-43F8-AAA7-6563C960F0FF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5F123D-1D8B-A64F-8933-66F4CD9661C6}" type="doc">
      <dgm:prSet loTypeId="urn:microsoft.com/office/officeart/2005/8/layout/hProcess3" loCatId="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zh-TW" altLang="en-US"/>
        </a:p>
      </dgm:t>
    </dgm:pt>
    <dgm:pt modelId="{FE7AF7D2-F977-8C4F-B1D3-FB091098CF13}" type="pres">
      <dgm:prSet presAssocID="{EC5F123D-1D8B-A64F-8933-66F4CD9661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A6D126A-797E-0540-ABFC-E950EE998E9F}" type="pres">
      <dgm:prSet presAssocID="{EC5F123D-1D8B-A64F-8933-66F4CD9661C6}" presName="dummy" presStyleCnt="0"/>
      <dgm:spPr/>
    </dgm:pt>
    <dgm:pt modelId="{BAD02919-DF43-644F-B79E-0B985C83C920}" type="pres">
      <dgm:prSet presAssocID="{EC5F123D-1D8B-A64F-8933-66F4CD9661C6}" presName="linH" presStyleCnt="0"/>
      <dgm:spPr/>
    </dgm:pt>
    <dgm:pt modelId="{C5CFC8FC-6174-4D43-88CC-6B962C344BCF}" type="pres">
      <dgm:prSet presAssocID="{EC5F123D-1D8B-A64F-8933-66F4CD9661C6}" presName="padding1" presStyleCnt="0"/>
      <dgm:spPr/>
    </dgm:pt>
    <dgm:pt modelId="{4EC8E62C-140B-4B44-AEFD-9E3ED296488A}" type="pres">
      <dgm:prSet presAssocID="{EC5F123D-1D8B-A64F-8933-66F4CD9661C6}" presName="padding2" presStyleCnt="0"/>
      <dgm:spPr/>
    </dgm:pt>
    <dgm:pt modelId="{945DAF16-BC05-C248-889B-68E77D2C912B}" type="pres">
      <dgm:prSet presAssocID="{EC5F123D-1D8B-A64F-8933-66F4CD9661C6}" presName="negArrow" presStyleCnt="0"/>
      <dgm:spPr/>
    </dgm:pt>
    <dgm:pt modelId="{5E3B773A-443A-F24F-A937-5A59AE6AA9D4}" type="pres">
      <dgm:prSet presAssocID="{EC5F123D-1D8B-A64F-8933-66F4CD9661C6}" presName="backgroundArrow" presStyleLbl="node1" presStyleIdx="0" presStyleCnt="1" custScaleX="100000" custScaleY="120013" custLinFactNeighborX="0" custLinFactNeighborY="10698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TW" altLang="en-US"/>
        </a:p>
      </dgm:t>
    </dgm:pt>
  </dgm:ptLst>
  <dgm:cxnLst>
    <dgm:cxn modelId="{7EBCA024-EDBC-4B19-9DCF-FDAFE57AC97D}" type="presOf" srcId="{EC5F123D-1D8B-A64F-8933-66F4CD9661C6}" destId="{FE7AF7D2-F977-8C4F-B1D3-FB091098CF13}" srcOrd="0" destOrd="0" presId="urn:microsoft.com/office/officeart/2005/8/layout/hProcess3"/>
    <dgm:cxn modelId="{58DEA3B6-EEC4-43EF-9566-FA59E26F4509}" type="presParOf" srcId="{FE7AF7D2-F977-8C4F-B1D3-FB091098CF13}" destId="{7A6D126A-797E-0540-ABFC-E950EE998E9F}" srcOrd="0" destOrd="0" presId="urn:microsoft.com/office/officeart/2005/8/layout/hProcess3"/>
    <dgm:cxn modelId="{A4D22E55-EBA6-4B12-9EC0-BBC8A4261A57}" type="presParOf" srcId="{FE7AF7D2-F977-8C4F-B1D3-FB091098CF13}" destId="{BAD02919-DF43-644F-B79E-0B985C83C920}" srcOrd="1" destOrd="0" presId="urn:microsoft.com/office/officeart/2005/8/layout/hProcess3"/>
    <dgm:cxn modelId="{0B9A8A84-2947-439C-A54C-9A9464B95019}" type="presParOf" srcId="{BAD02919-DF43-644F-B79E-0B985C83C920}" destId="{C5CFC8FC-6174-4D43-88CC-6B962C344BCF}" srcOrd="0" destOrd="0" presId="urn:microsoft.com/office/officeart/2005/8/layout/hProcess3"/>
    <dgm:cxn modelId="{9A0D98FD-D4E0-47D1-ABE2-EFE8DA4E4D46}" type="presParOf" srcId="{BAD02919-DF43-644F-B79E-0B985C83C920}" destId="{4EC8E62C-140B-4B44-AEFD-9E3ED296488A}" srcOrd="1" destOrd="0" presId="urn:microsoft.com/office/officeart/2005/8/layout/hProcess3"/>
    <dgm:cxn modelId="{D96B9C1A-CCC4-4437-8E0E-090B68C7E5EA}" type="presParOf" srcId="{BAD02919-DF43-644F-B79E-0B985C83C920}" destId="{945DAF16-BC05-C248-889B-68E77D2C912B}" srcOrd="2" destOrd="0" presId="urn:microsoft.com/office/officeart/2005/8/layout/hProcess3"/>
    <dgm:cxn modelId="{80612836-85E7-488A-A4D5-4BEA9895966C}" type="presParOf" srcId="{BAD02919-DF43-644F-B79E-0B985C83C920}" destId="{5E3B773A-443A-F24F-A937-5A59AE6AA9D4}" srcOrd="3" destOrd="0" presId="urn:microsoft.com/office/officeart/2005/8/layout/hProcess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39567-1F23-4E76-A758-5A862BB9EFFC}">
      <dsp:nvSpPr>
        <dsp:cNvPr id="0" name=""/>
        <dsp:cNvSpPr/>
      </dsp:nvSpPr>
      <dsp:spPr>
        <a:xfrm>
          <a:off x="2296112" y="0"/>
          <a:ext cx="1651752" cy="1736359"/>
        </a:xfrm>
        <a:prstGeom prst="rightArrow">
          <a:avLst>
            <a:gd name="adj1" fmla="val 75000"/>
            <a:gd name="adj2" fmla="val 50000"/>
          </a:avLst>
        </a:prstGeom>
        <a:solidFill>
          <a:srgbClr val="B1FFFF">
            <a:alpha val="90000"/>
          </a:srgb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u="sng" kern="1200" dirty="0" smtClean="0">
              <a:solidFill>
                <a:srgbClr val="FF0000"/>
              </a:solidFill>
            </a:rPr>
            <a:t>採計</a:t>
          </a:r>
          <a:r>
            <a:rPr lang="en-US" altLang="zh-TW" sz="2000" b="1" u="sng" kern="1200" dirty="0" smtClean="0">
              <a:solidFill>
                <a:srgbClr val="FF0000"/>
              </a:solidFill>
            </a:rPr>
            <a:t/>
          </a:r>
          <a:br>
            <a:rPr lang="en-US" altLang="zh-TW" sz="2000" b="1" u="sng" kern="1200" dirty="0" smtClean="0">
              <a:solidFill>
                <a:srgbClr val="FF0000"/>
              </a:solidFill>
            </a:rPr>
          </a:br>
          <a:r>
            <a:rPr lang="en-US" altLang="zh-TW" sz="2000" b="1" u="sng" kern="1200" dirty="0" smtClean="0">
              <a:solidFill>
                <a:srgbClr val="FF0000"/>
              </a:solidFill>
            </a:rPr>
            <a:t>32</a:t>
          </a:r>
          <a:r>
            <a:rPr lang="zh-TW" altLang="en-US" sz="2000" b="1" u="sng" kern="1200" dirty="0" smtClean="0">
              <a:solidFill>
                <a:srgbClr val="FF0000"/>
              </a:solidFill>
            </a:rPr>
            <a:t>分</a:t>
          </a:r>
          <a:endParaRPr lang="zh-TW" altLang="en-US" sz="2000" b="1" u="sng" kern="1200" dirty="0">
            <a:solidFill>
              <a:srgbClr val="FF0000"/>
            </a:solidFill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solidFill>
                <a:schemeClr val="tx1"/>
              </a:solidFill>
            </a:rPr>
            <a:t>總分</a:t>
          </a:r>
          <a:r>
            <a:rPr lang="en-US" altLang="zh-TW" sz="2000" kern="1200" dirty="0" smtClean="0">
              <a:solidFill>
                <a:schemeClr val="tx1"/>
              </a:solidFill>
            </a:rPr>
            <a:t/>
          </a:r>
          <a:br>
            <a:rPr lang="en-US" altLang="zh-TW" sz="2000" kern="1200" dirty="0" smtClean="0">
              <a:solidFill>
                <a:schemeClr val="tx1"/>
              </a:solidFill>
            </a:rPr>
          </a:br>
          <a:r>
            <a:rPr lang="en-US" altLang="zh-TW" sz="2000" kern="1200" dirty="0" smtClean="0">
              <a:solidFill>
                <a:schemeClr val="tx1"/>
              </a:solidFill>
            </a:rPr>
            <a:t>32</a:t>
          </a:r>
          <a:r>
            <a:rPr lang="zh-TW" altLang="en-US" sz="2000" kern="1200" dirty="0" smtClean="0">
              <a:solidFill>
                <a:schemeClr val="tx1"/>
              </a:solidFill>
            </a:rPr>
            <a:t>分</a:t>
          </a:r>
          <a:endParaRPr lang="zh-TW" altLang="en-US" sz="2000" kern="1200" dirty="0">
            <a:solidFill>
              <a:schemeClr val="tx1"/>
            </a:solidFill>
          </a:endParaRPr>
        </a:p>
      </dsp:txBody>
      <dsp:txXfrm>
        <a:off x="2296112" y="217045"/>
        <a:ext cx="1032345" cy="1302269"/>
      </dsp:txXfrm>
    </dsp:sp>
    <dsp:sp modelId="{50818BBC-F477-4D9E-837A-21259D15C457}">
      <dsp:nvSpPr>
        <dsp:cNvPr id="0" name=""/>
        <dsp:cNvSpPr/>
      </dsp:nvSpPr>
      <dsp:spPr>
        <a:xfrm>
          <a:off x="1040" y="0"/>
          <a:ext cx="2295071" cy="1736359"/>
        </a:xfrm>
        <a:prstGeom prst="roundRect">
          <a:avLst/>
        </a:prstGeom>
        <a:solidFill>
          <a:srgbClr val="0000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適性輔導</a:t>
          </a:r>
          <a:endParaRPr lang="zh-TW" altLang="en-US" sz="3600" b="1" kern="1200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sp:txBody>
      <dsp:txXfrm>
        <a:off x="85802" y="84762"/>
        <a:ext cx="2125547" cy="1566835"/>
      </dsp:txXfrm>
    </dsp:sp>
    <dsp:sp modelId="{B9BF2826-A93F-484E-809F-0952285A6A23}">
      <dsp:nvSpPr>
        <dsp:cNvPr id="0" name=""/>
        <dsp:cNvSpPr/>
      </dsp:nvSpPr>
      <dsp:spPr>
        <a:xfrm>
          <a:off x="2357266" y="1909996"/>
          <a:ext cx="1590757" cy="1736359"/>
        </a:xfrm>
        <a:prstGeom prst="rightArrow">
          <a:avLst>
            <a:gd name="adj1" fmla="val 75000"/>
            <a:gd name="adj2" fmla="val 50000"/>
          </a:avLst>
        </a:prstGeom>
        <a:solidFill>
          <a:srgbClr val="B1FFFF">
            <a:alpha val="90000"/>
          </a:srgbClr>
        </a:solidFill>
        <a:ln w="25400" cap="flat" cmpd="sng" algn="ctr">
          <a:solidFill>
            <a:srgbClr val="00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u="sng" kern="1200" dirty="0" smtClean="0">
              <a:solidFill>
                <a:srgbClr val="FF0000"/>
              </a:solidFill>
            </a:rPr>
            <a:t>採計</a:t>
          </a:r>
          <a:r>
            <a:rPr lang="en-US" altLang="zh-TW" sz="2000" b="1" u="sng" kern="1200" dirty="0" smtClean="0">
              <a:solidFill>
                <a:srgbClr val="FF0000"/>
              </a:solidFill>
            </a:rPr>
            <a:t>35</a:t>
          </a:r>
          <a:r>
            <a:rPr lang="zh-TW" altLang="en-US" sz="2000" b="1" u="sng" kern="1200" dirty="0" smtClean="0">
              <a:solidFill>
                <a:srgbClr val="FF0000"/>
              </a:solidFill>
            </a:rPr>
            <a:t>分</a:t>
          </a:r>
          <a:endParaRPr lang="zh-TW" altLang="en-US" sz="2000" b="1" u="sng" kern="1200" dirty="0">
            <a:solidFill>
              <a:srgbClr val="FF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solidFill>
                <a:schemeClr val="tx1"/>
              </a:solidFill>
            </a:rPr>
            <a:t>總分</a:t>
          </a:r>
          <a:r>
            <a:rPr lang="en-US" altLang="zh-TW" sz="2000" kern="1200" dirty="0" smtClean="0">
              <a:solidFill>
                <a:schemeClr val="tx1"/>
              </a:solidFill>
            </a:rPr>
            <a:t>40</a:t>
          </a:r>
          <a:r>
            <a:rPr lang="zh-TW" altLang="en-US" sz="2000" kern="1200" dirty="0" smtClean="0">
              <a:solidFill>
                <a:schemeClr val="tx1"/>
              </a:solidFill>
            </a:rPr>
            <a:t>分</a:t>
          </a:r>
          <a:endParaRPr lang="zh-TW" altLang="en-US" sz="2000" kern="1200" dirty="0">
            <a:solidFill>
              <a:schemeClr val="tx1"/>
            </a:solidFill>
          </a:endParaRPr>
        </a:p>
      </dsp:txBody>
      <dsp:txXfrm>
        <a:off x="2357266" y="2127041"/>
        <a:ext cx="994223" cy="1302269"/>
      </dsp:txXfrm>
    </dsp:sp>
    <dsp:sp modelId="{09D89B46-01BD-4CE7-8FF2-34FB9ACC1234}">
      <dsp:nvSpPr>
        <dsp:cNvPr id="0" name=""/>
        <dsp:cNvSpPr/>
      </dsp:nvSpPr>
      <dsp:spPr>
        <a:xfrm>
          <a:off x="467" y="1956460"/>
          <a:ext cx="2356385" cy="1736359"/>
        </a:xfrm>
        <a:prstGeom prst="roundRect">
          <a:avLst/>
        </a:prstGeom>
        <a:solidFill>
          <a:srgbClr val="0000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多元學習</a:t>
          </a:r>
          <a:endParaRPr lang="zh-TW" altLang="en-US" sz="3600" b="1" kern="1200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sp:txBody>
      <dsp:txXfrm>
        <a:off x="85229" y="2041222"/>
        <a:ext cx="2186861" cy="1566835"/>
      </dsp:txXfrm>
    </dsp:sp>
    <dsp:sp modelId="{413D0A37-9639-43F8-AAA7-6563C960F0FF}">
      <dsp:nvSpPr>
        <dsp:cNvPr id="0" name=""/>
        <dsp:cNvSpPr/>
      </dsp:nvSpPr>
      <dsp:spPr>
        <a:xfrm>
          <a:off x="2282715" y="3819992"/>
          <a:ext cx="1666186" cy="1736359"/>
        </a:xfrm>
        <a:prstGeom prst="rightArrow">
          <a:avLst>
            <a:gd name="adj1" fmla="val 75000"/>
            <a:gd name="adj2" fmla="val 50000"/>
          </a:avLst>
        </a:prstGeom>
        <a:solidFill>
          <a:srgbClr val="B1FFFF">
            <a:alpha val="90000"/>
          </a:srgbClr>
        </a:solidFill>
        <a:ln w="25400" cap="flat" cmpd="sng" algn="ctr">
          <a:solidFill>
            <a:srgbClr val="00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600" tIns="15240" rIns="0" bIns="15240" numCol="1" spcCol="1270" anchor="ctr" anchorCtr="0">
          <a:noAutofit/>
        </a:bodyPr>
        <a:lstStyle/>
        <a:p>
          <a:pPr marL="252000" lvl="1" indent="-228600" algn="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400" kern="1200" dirty="0" smtClean="0">
              <a:solidFill>
                <a:srgbClr val="FF0000"/>
              </a:solidFill>
              <a:latin typeface="+mn-lt"/>
            </a:rPr>
            <a:t>33</a:t>
          </a:r>
          <a:r>
            <a:rPr lang="zh-TW" altLang="en-US" sz="2400" kern="1200" dirty="0" smtClean="0">
              <a:solidFill>
                <a:srgbClr val="FF0000"/>
              </a:solidFill>
              <a:latin typeface="+mn-lt"/>
            </a:rPr>
            <a:t>分</a:t>
          </a:r>
          <a:endParaRPr lang="zh-TW" altLang="en-US" sz="2400" kern="1200" dirty="0">
            <a:solidFill>
              <a:srgbClr val="FF0000"/>
            </a:solidFill>
            <a:latin typeface="+mn-lt"/>
          </a:endParaRPr>
        </a:p>
      </dsp:txBody>
      <dsp:txXfrm>
        <a:off x="2282715" y="4037037"/>
        <a:ext cx="1041366" cy="1302269"/>
      </dsp:txXfrm>
    </dsp:sp>
    <dsp:sp modelId="{BDD9785E-5988-4D9A-BEBF-25DE815D2930}">
      <dsp:nvSpPr>
        <dsp:cNvPr id="0" name=""/>
        <dsp:cNvSpPr/>
      </dsp:nvSpPr>
      <dsp:spPr>
        <a:xfrm>
          <a:off x="19427" y="3819992"/>
          <a:ext cx="2277349" cy="1736359"/>
        </a:xfrm>
        <a:prstGeom prst="roundRect">
          <a:avLst/>
        </a:prstGeom>
        <a:solidFill>
          <a:srgbClr val="0000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教育會考</a:t>
          </a:r>
          <a:endParaRPr lang="zh-TW" altLang="en-US" sz="3600" b="1" kern="1200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sp:txBody>
      <dsp:txXfrm>
        <a:off x="104189" y="3904754"/>
        <a:ext cx="2107825" cy="15668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B773A-443A-F24F-A937-5A59AE6AA9D4}">
      <dsp:nvSpPr>
        <dsp:cNvPr id="0" name=""/>
        <dsp:cNvSpPr/>
      </dsp:nvSpPr>
      <dsp:spPr>
        <a:xfrm>
          <a:off x="0" y="192036"/>
          <a:ext cx="8984307" cy="5616608"/>
        </a:xfrm>
        <a:prstGeom prst="rightArrow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l" defTabSz="913415" eaLnBrk="1" hangingPunct="1">
              <a:defRPr kumimoji="1" sz="1200" b="0">
                <a:latin typeface="Arial" panose="020B0604020202020204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 defTabSz="913415" eaLnBrk="1" hangingPunct="1">
              <a:defRPr kumimoji="1" sz="1200" b="0">
                <a:latin typeface="Arial" panose="020B0604020202020204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5475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l" defTabSz="913415" eaLnBrk="1" hangingPunct="1">
              <a:defRPr kumimoji="1" sz="1200" b="0">
                <a:latin typeface="Arial" panose="020B0604020202020204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9515475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 defTabSz="913415" eaLnBrk="1" hangingPunct="1">
              <a:defRPr kumimoji="1" sz="12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5A79FEC-347E-42D9-8C6A-6CC4FE5195A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9237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l" defTabSz="913415" eaLnBrk="1" hangingPunct="1">
              <a:defRPr kumimoji="1" sz="1200" b="0">
                <a:latin typeface="Arial" panose="020B0604020202020204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 defTabSz="913415" eaLnBrk="1" hangingPunct="1">
              <a:defRPr kumimoji="1" sz="1200" b="0">
                <a:latin typeface="Arial" panose="020B0604020202020204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52475"/>
            <a:ext cx="5006975" cy="37544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57738"/>
            <a:ext cx="5510213" cy="451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5475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l" defTabSz="913415" eaLnBrk="1" hangingPunct="1">
              <a:defRPr kumimoji="1" sz="1200" b="0">
                <a:latin typeface="Arial" panose="020B0604020202020204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515475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 defTabSz="913415" eaLnBrk="1" hangingPunct="1">
              <a:defRPr kumimoji="1" sz="12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A95A3FB-77A9-4DD9-A31C-468CC19C48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3623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smtClean="0"/>
              <a:t>提供桃園區書面資料（</a:t>
            </a:r>
            <a:r>
              <a:rPr lang="en-US" altLang="zh-TW" smtClean="0"/>
              <a:t>excel</a:t>
            </a:r>
            <a:r>
              <a:rPr lang="zh-TW" altLang="en-US" smtClean="0"/>
              <a:t>檔）</a:t>
            </a:r>
          </a:p>
        </p:txBody>
      </p:sp>
      <p:sp>
        <p:nvSpPr>
          <p:cNvPr id="29700" name="投影片編號版面配置區 3"/>
          <p:cNvSpPr txBox="1">
            <a:spLocks noGrp="1"/>
          </p:cNvSpPr>
          <p:nvPr/>
        </p:nvSpPr>
        <p:spPr bwMode="auto">
          <a:xfrm>
            <a:off x="3902075" y="9515475"/>
            <a:ext cx="29845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06" tIns="46904" rIns="93806" bIns="46904" anchor="b"/>
          <a:lstStyle>
            <a:lvl1pPr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61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D87A817-85C9-4A61-B548-13456D3B213C}" type="slidenum">
              <a:rPr lang="zh-TW" altLang="en-US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zh-TW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833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1388" y="750888"/>
            <a:ext cx="5006975" cy="37560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8" name="備忘稿版面配置區 2"/>
          <p:cNvSpPr>
            <a:spLocks noGrp="1"/>
          </p:cNvSpPr>
          <p:nvPr>
            <p:ph type="body" idx="1"/>
          </p:nvPr>
        </p:nvSpPr>
        <p:spPr bwMode="auto">
          <a:xfrm>
            <a:off x="686525" y="4758832"/>
            <a:ext cx="5515114" cy="4509459"/>
          </a:xfrm>
          <a:noFill/>
        </p:spPr>
        <p:txBody>
          <a:bodyPr wrap="square" lIns="100074" tIns="50037" rIns="100074" bIns="50037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>
                <a:latin typeface="Arial" charset="0"/>
              </a:rPr>
              <a:t>摺頁資料</a:t>
            </a:r>
          </a:p>
          <a:p>
            <a:pPr eaLnBrk="1" hangingPunct="1"/>
            <a:endParaRPr lang="zh-TW" altLang="en-US" smtClean="0">
              <a:latin typeface="Arial" charset="0"/>
            </a:endParaRPr>
          </a:p>
        </p:txBody>
      </p:sp>
      <p:sp>
        <p:nvSpPr>
          <p:cNvPr id="152579" name="投影片編號版面配置區 3"/>
          <p:cNvSpPr txBox="1">
            <a:spLocks noGrp="1"/>
          </p:cNvSpPr>
          <p:nvPr/>
        </p:nvSpPr>
        <p:spPr bwMode="auto">
          <a:xfrm>
            <a:off x="3901946" y="9515354"/>
            <a:ext cx="2985125" cy="50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074" tIns="50037" rIns="100074" bIns="50037" anchor="b"/>
          <a:lstStyle/>
          <a:p>
            <a:pPr algn="r" defTabSz="969963"/>
            <a:fld id="{E79072A2-12ED-4F63-B9DB-97517A0BB1F1}" type="slidenum">
              <a:rPr lang="zh-TW" altLang="en-US" sz="1200">
                <a:latin typeface="Calibri" pitchFamily="34" charset="0"/>
              </a:rPr>
              <a:pPr algn="r" defTabSz="969963"/>
              <a:t>7</a:t>
            </a:fld>
            <a:endParaRPr lang="en-US" altLang="zh-TW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199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晤談方向：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smtClean="0"/>
              <a:t>1.</a:t>
            </a:r>
            <a:r>
              <a:rPr lang="zh-TW" altLang="en-US" smtClean="0"/>
              <a:t>探問選擇外語、資訊兩群科原因（了解選填邏輯）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smtClean="0"/>
              <a:t>2.</a:t>
            </a:r>
            <a:r>
              <a:rPr lang="zh-TW" altLang="en-US" smtClean="0"/>
              <a:t>澄清對建築、設計群科的了解與房仲業者的關係。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smtClean="0"/>
              <a:t>3.</a:t>
            </a:r>
            <a:r>
              <a:rPr lang="zh-TW" altLang="en-US" smtClean="0"/>
              <a:t>告知設計科所需能力的需求</a:t>
            </a:r>
          </a:p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71011" name="投影片編號版面配置區 3"/>
          <p:cNvSpPr txBox="1">
            <a:spLocks noGrp="1"/>
          </p:cNvSpPr>
          <p:nvPr/>
        </p:nvSpPr>
        <p:spPr bwMode="auto">
          <a:xfrm>
            <a:off x="3901946" y="9515354"/>
            <a:ext cx="2985125" cy="50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1" tIns="46410" rIns="92821" bIns="46410" anchor="b"/>
          <a:lstStyle/>
          <a:p>
            <a:pPr algn="r"/>
            <a:fld id="{D92998BE-085C-463E-AC02-D7496C6F9D49}" type="slidenum">
              <a:rPr kumimoji="0" lang="zh-TW" altLang="en-US" sz="1200">
                <a:latin typeface="Calibri" pitchFamily="34" charset="0"/>
              </a:rPr>
              <a:pPr algn="r"/>
              <a:t>11</a:t>
            </a:fld>
            <a:endParaRPr kumimoji="0" lang="en-US" altLang="zh-TW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08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晤談方向：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smtClean="0"/>
              <a:t>1.</a:t>
            </a:r>
            <a:r>
              <a:rPr lang="zh-TW" altLang="en-US" smtClean="0"/>
              <a:t>探問選擇外語、資訊兩群科原因（了解選填邏輯）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smtClean="0"/>
              <a:t>2.</a:t>
            </a:r>
            <a:r>
              <a:rPr lang="zh-TW" altLang="en-US" smtClean="0"/>
              <a:t>澄清對建築、設計群科的了解與房仲業者的關係。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smtClean="0"/>
              <a:t>3.</a:t>
            </a:r>
            <a:r>
              <a:rPr lang="zh-TW" altLang="en-US" smtClean="0"/>
              <a:t>告知設計科所需能力的需求</a:t>
            </a:r>
          </a:p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75107" name="投影片編號版面配置區 3"/>
          <p:cNvSpPr txBox="1">
            <a:spLocks noGrp="1"/>
          </p:cNvSpPr>
          <p:nvPr/>
        </p:nvSpPr>
        <p:spPr bwMode="auto">
          <a:xfrm>
            <a:off x="3901946" y="9515354"/>
            <a:ext cx="2985125" cy="50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1" tIns="46410" rIns="92821" bIns="46410" anchor="b"/>
          <a:lstStyle/>
          <a:p>
            <a:pPr algn="r"/>
            <a:fld id="{EDFC3A90-63E7-4623-AF64-A76E47A3FADE}" type="slidenum">
              <a:rPr kumimoji="0" lang="zh-TW" altLang="en-US" sz="1200">
                <a:latin typeface="Calibri" pitchFamily="34" charset="0"/>
              </a:rPr>
              <a:pPr algn="r"/>
              <a:t>12</a:t>
            </a:fld>
            <a:endParaRPr kumimoji="0" lang="en-US" altLang="zh-TW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42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晤談方向：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smtClean="0"/>
              <a:t>1.</a:t>
            </a:r>
            <a:r>
              <a:rPr lang="zh-TW" altLang="en-US" smtClean="0"/>
              <a:t>探問選擇外語、資訊兩群科原因（了解選填邏輯）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smtClean="0"/>
              <a:t>2.</a:t>
            </a:r>
            <a:r>
              <a:rPr lang="zh-TW" altLang="en-US" smtClean="0"/>
              <a:t>澄清對建築、設計群科的了解與房仲業者的關係。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smtClean="0"/>
              <a:t>3.</a:t>
            </a:r>
            <a:r>
              <a:rPr lang="zh-TW" altLang="en-US" smtClean="0"/>
              <a:t>告知設計科所需能力的需求</a:t>
            </a:r>
          </a:p>
        </p:txBody>
      </p:sp>
      <p:sp>
        <p:nvSpPr>
          <p:cNvPr id="163843" name="投影片編號版面配置區 3"/>
          <p:cNvSpPr txBox="1">
            <a:spLocks noGrp="1"/>
          </p:cNvSpPr>
          <p:nvPr/>
        </p:nvSpPr>
        <p:spPr bwMode="auto">
          <a:xfrm>
            <a:off x="3901946" y="9515354"/>
            <a:ext cx="2985125" cy="50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1" tIns="46410" rIns="92821" bIns="46410" anchor="b"/>
          <a:lstStyle/>
          <a:p>
            <a:pPr algn="r"/>
            <a:fld id="{3BDF072E-39C8-468C-8D38-6301CEDDF755}" type="slidenum">
              <a:rPr kumimoji="0" lang="zh-TW" altLang="en-US" sz="1200">
                <a:latin typeface="Calibri" pitchFamily="34" charset="0"/>
              </a:rPr>
              <a:pPr algn="r"/>
              <a:t>14</a:t>
            </a:fld>
            <a:endParaRPr kumimoji="0" lang="en-US" altLang="zh-TW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405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晤談方向：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smtClean="0"/>
              <a:t>1.</a:t>
            </a:r>
            <a:r>
              <a:rPr lang="zh-TW" altLang="en-US" smtClean="0"/>
              <a:t>探問選擇外語、資訊兩群科原因（了解選填邏輯）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smtClean="0"/>
              <a:t>2.</a:t>
            </a:r>
            <a:r>
              <a:rPr lang="zh-TW" altLang="en-US" smtClean="0"/>
              <a:t>澄清對建築、設計群科的了解與房仲業者的關係。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smtClean="0"/>
              <a:t>3.</a:t>
            </a:r>
            <a:r>
              <a:rPr lang="zh-TW" altLang="en-US" smtClean="0"/>
              <a:t>告知設計科所需能力的需求</a:t>
            </a:r>
          </a:p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68963" name="投影片編號版面配置區 3"/>
          <p:cNvSpPr txBox="1">
            <a:spLocks noGrp="1"/>
          </p:cNvSpPr>
          <p:nvPr/>
        </p:nvSpPr>
        <p:spPr bwMode="auto">
          <a:xfrm>
            <a:off x="3901946" y="9515354"/>
            <a:ext cx="2985125" cy="50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1" tIns="46410" rIns="92821" bIns="46410" anchor="b"/>
          <a:lstStyle/>
          <a:p>
            <a:pPr algn="r"/>
            <a:fld id="{7FCB95F5-7DDF-4182-A3B8-90D1FB5BF70D}" type="slidenum">
              <a:rPr kumimoji="0" lang="zh-TW" altLang="en-US" sz="1200">
                <a:latin typeface="Calibri" pitchFamily="34" charset="0"/>
              </a:rPr>
              <a:pPr algn="r"/>
              <a:t>16</a:t>
            </a:fld>
            <a:endParaRPr kumimoji="0" lang="en-US" altLang="zh-TW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283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60413" indent="-292100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71575" indent="-233363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39888" indent="-233363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109788" indent="-233363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66988" indent="-233363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3024188" indent="-233363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81388" indent="-233363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938588" indent="-233363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761A8D9-D661-4903-9485-2CA48C8661BC}" type="slidenum">
              <a:rPr lang="en-US" altLang="zh-TW" smtClean="0"/>
              <a:pPr eaLnBrk="1" hangingPunct="1">
                <a:spcBef>
                  <a:spcPct val="0"/>
                </a:spcBef>
              </a:pPr>
              <a:t>27</a:t>
            </a:fld>
            <a:endParaRPr lang="en-US" altLang="zh-TW" smtClean="0"/>
          </a:p>
        </p:txBody>
      </p:sp>
      <p:sp>
        <p:nvSpPr>
          <p:cNvPr id="89091" name="Rectangle 7"/>
          <p:cNvSpPr txBox="1">
            <a:spLocks noGrp="1" noChangeArrowheads="1"/>
          </p:cNvSpPr>
          <p:nvPr/>
        </p:nvSpPr>
        <p:spPr bwMode="auto">
          <a:xfrm>
            <a:off x="3900488" y="9517063"/>
            <a:ext cx="2986087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b"/>
          <a:lstStyle>
            <a:lvl1pPr defTabSz="8890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35013" indent="-282575" defTabSz="8890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30300" indent="-227013" defTabSz="8890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81150" indent="-225425" defTabSz="8890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33588" indent="-225425" defTabSz="8890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490788" indent="-225425" defTabSz="8890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47988" indent="-225425" defTabSz="8890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05188" indent="-225425" defTabSz="8890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62388" indent="-225425" defTabSz="8890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62BA244-C0F8-4992-A0E1-79C49DA7AED9}" type="slidenum">
              <a:rPr lang="en-US" altLang="zh-TW" b="0"/>
              <a:pPr algn="r" eaLnBrk="1" hangingPunct="1">
                <a:spcBef>
                  <a:spcPct val="0"/>
                </a:spcBef>
              </a:pPr>
              <a:t>27</a:t>
            </a:fld>
            <a:endParaRPr lang="en-US" altLang="zh-TW" b="0"/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0888"/>
            <a:ext cx="5006975" cy="3756025"/>
          </a:xfrm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757738"/>
            <a:ext cx="5513387" cy="4511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558514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/>
          <a:lstStyle>
            <a:lvl1pPr eaLnBrk="1" hangingPunct="1">
              <a:defRPr kumimoji="1" b="0">
                <a:solidFill>
                  <a:prstClr val="black"/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0FF1E251-4505-463E-9DCB-49074362D9E7}" type="datetimeFigureOut">
              <a:rPr lang="zh-TW" altLang="en-US"/>
              <a:pPr>
                <a:defRPr/>
              </a:pPr>
              <a:t>2017/6/20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/>
          <a:lstStyle>
            <a:lvl1pPr eaLnBrk="1" hangingPunct="1">
              <a:defRPr kumimoji="1" b="0">
                <a:solidFill>
                  <a:prstClr val="black"/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/>
          <a:lstStyle>
            <a:lvl1pPr eaLnBrk="1" hangingPunct="1">
              <a:defRPr kumimoji="1" b="0">
                <a:solidFill>
                  <a:prstClr val="black"/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B81F002F-AA4E-4452-9BFC-D5B309E511F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96837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08375" y="64008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216736AF-3B8C-4F35-8EF0-3959D6C02F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600135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08375" y="64008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3BAEDCEE-9A17-4B94-B887-BAD4699B57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596831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70325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xlin.SSHS\Desktop\2014簡報背景.jpg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6" t="13194" b="671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900114" y="116418"/>
            <a:ext cx="7786687" cy="791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126067"/>
            <a:ext cx="8229600" cy="499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1029" name="文字方塊 2"/>
          <p:cNvSpPr txBox="1">
            <a:spLocks noChangeArrowheads="1"/>
          </p:cNvSpPr>
          <p:nvPr userDrawn="1"/>
        </p:nvSpPr>
        <p:spPr bwMode="auto">
          <a:xfrm>
            <a:off x="684213" y="6483351"/>
            <a:ext cx="647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fld id="{B6340136-CF6C-4C66-92CC-C9D313D0B5B3}" type="slidenum">
              <a:rPr kumimoji="1" lang="zh-TW" altLang="en-US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‹#›</a:t>
            </a:fld>
            <a:endParaRPr kumimoji="1" lang="zh-TW" altLang="en-US" b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2" r:id="rId4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標楷體" pitchFamily="65" charset="-12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標楷體" pitchFamily="65" charset="-12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標楷體" pitchFamily="65" charset="-12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標楷體" pitchFamily="65" charset="-12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b="1" kern="1200">
          <a:solidFill>
            <a:srgbClr val="0000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b="1" kern="1200">
          <a:solidFill>
            <a:srgbClr val="0000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b="1" kern="1200">
          <a:solidFill>
            <a:srgbClr val="0000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rgbClr val="0000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b="1" kern="1200">
          <a:solidFill>
            <a:srgbClr val="0000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412776"/>
            <a:ext cx="7344816" cy="216024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>
              <a:defRPr/>
            </a:pPr>
            <a:r>
              <a:rPr lang="en-US" altLang="zh-TW" sz="6600" dirty="0" smtClean="0">
                <a:solidFill>
                  <a:srgbClr val="3319F5"/>
                </a:solidFill>
              </a:rPr>
              <a:t>106</a:t>
            </a:r>
            <a:r>
              <a:rPr lang="zh-TW" altLang="en-US" sz="6600" dirty="0" smtClean="0">
                <a:solidFill>
                  <a:srgbClr val="3319F5"/>
                </a:solidFill>
              </a:rPr>
              <a:t>年度免試入學</a:t>
            </a:r>
            <a:r>
              <a:rPr lang="en-US" altLang="zh-TW" sz="6600" dirty="0" smtClean="0">
                <a:solidFill>
                  <a:srgbClr val="3319F5"/>
                </a:solidFill>
              </a:rPr>
              <a:t/>
            </a:r>
            <a:br>
              <a:rPr lang="en-US" altLang="zh-TW" sz="6600" dirty="0" smtClean="0">
                <a:solidFill>
                  <a:srgbClr val="3319F5"/>
                </a:solidFill>
              </a:rPr>
            </a:br>
            <a:r>
              <a:rPr lang="zh-TW" altLang="en-US" sz="6600" dirty="0" smtClean="0">
                <a:solidFill>
                  <a:srgbClr val="FF0000"/>
                </a:solidFill>
              </a:rPr>
              <a:t>志願選填</a:t>
            </a:r>
            <a:r>
              <a:rPr lang="zh-TW" altLang="en-US" sz="6600" dirty="0" smtClean="0">
                <a:solidFill>
                  <a:srgbClr val="3319F5"/>
                </a:solidFill>
              </a:rPr>
              <a:t>說明</a:t>
            </a:r>
          </a:p>
        </p:txBody>
      </p:sp>
    </p:spTree>
    <p:extLst>
      <p:ext uri="{BB962C8B-B14F-4D97-AF65-F5344CB8AC3E}">
        <p14:creationId xmlns:p14="http://schemas.microsoft.com/office/powerpoint/2010/main" val="306780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1"/>
          <p:cNvSpPr>
            <a:spLocks noChangeArrowheads="1"/>
          </p:cNvSpPr>
          <p:nvPr/>
        </p:nvSpPr>
        <p:spPr bwMode="auto">
          <a:xfrm>
            <a:off x="323850" y="980018"/>
            <a:ext cx="7056462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5C7A00"/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32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技巧一：理想的</a:t>
            </a:r>
            <a:r>
              <a:rPr lang="zh-TW" altLang="en-US" sz="3200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落點</a:t>
            </a:r>
            <a:r>
              <a:rPr lang="zh-TW" altLang="en-US" sz="3200" dirty="0">
                <a:solidFill>
                  <a:srgbClr val="2A08A8"/>
                </a:solidFill>
                <a:latin typeface="標楷體" pitchFamily="65" charset="-120"/>
                <a:ea typeface="標楷體" pitchFamily="65" charset="-120"/>
              </a:rPr>
              <a:t>建議填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前面</a:t>
            </a:r>
            <a:r>
              <a:rPr lang="zh-TW" alt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志願</a:t>
            </a:r>
            <a:endParaRPr lang="zh-TW" altLang="en-US" sz="3200" dirty="0">
              <a:solidFill>
                <a:srgbClr val="2A08A8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10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233170"/>
              </p:ext>
            </p:extLst>
          </p:nvPr>
        </p:nvGraphicFramePr>
        <p:xfrm>
          <a:off x="570320" y="2399676"/>
          <a:ext cx="7848600" cy="1554068"/>
        </p:xfrm>
        <a:graphic>
          <a:graphicData uri="http://schemas.openxmlformats.org/drawingml/2006/table">
            <a:tbl>
              <a:tblPr/>
              <a:tblGrid>
                <a:gridCol w="1049352"/>
                <a:gridCol w="936104"/>
                <a:gridCol w="966351"/>
                <a:gridCol w="972493"/>
                <a:gridCol w="981075"/>
                <a:gridCol w="981075"/>
                <a:gridCol w="981075"/>
                <a:gridCol w="981075"/>
              </a:tblGrid>
              <a:tr h="502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志願順序</a:t>
                      </a:r>
                    </a:p>
                  </a:txBody>
                  <a:tcPr marT="45672" marB="456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</a:t>
                      </a:r>
                      <a:endParaRPr kumimoji="0" lang="zh-TW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72" marB="456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2</a:t>
                      </a:r>
                      <a:endParaRPr kumimoji="0" lang="zh-TW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72" marB="456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3</a:t>
                      </a:r>
                      <a:endParaRPr kumimoji="0" lang="zh-TW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72" marB="456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4</a:t>
                      </a:r>
                      <a:endParaRPr kumimoji="0" lang="zh-TW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72" marB="456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5</a:t>
                      </a:r>
                      <a:endParaRPr kumimoji="0" lang="zh-TW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72" marB="456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6</a:t>
                      </a:r>
                      <a:endParaRPr kumimoji="0" lang="zh-TW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72" marB="456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7</a:t>
                      </a:r>
                      <a:endParaRPr kumimoji="0" lang="zh-TW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72" marB="456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603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校、科</a:t>
                      </a:r>
                    </a:p>
                  </a:txBody>
                  <a:tcPr marT="45672" marB="456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武陵</a:t>
                      </a:r>
                      <a: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/>
                      </a:r>
                      <a:b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</a:b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普通科</a:t>
                      </a:r>
                    </a:p>
                  </a:txBody>
                  <a:tcPr marT="45672" marB="456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壢中</a:t>
                      </a:r>
                      <a: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/>
                      </a:r>
                      <a:b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</a:b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普通科</a:t>
                      </a:r>
                    </a:p>
                  </a:txBody>
                  <a:tcPr marT="45672" marB="456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桃高</a:t>
                      </a:r>
                      <a:endParaRPr kumimoji="0" lang="en-US" altLang="zh-TW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普通科</a:t>
                      </a:r>
                    </a:p>
                  </a:txBody>
                  <a:tcPr marT="45672" marB="456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900" dirty="0" smtClean="0"/>
                        <a:t>新興</a:t>
                      </a:r>
                      <a:endParaRPr lang="en-US" altLang="zh-TW" sz="1900" dirty="0" smtClean="0"/>
                    </a:p>
                    <a:p>
                      <a:pPr algn="ctr"/>
                      <a:r>
                        <a:rPr lang="zh-TW" altLang="en-US" sz="1900" dirty="0" smtClean="0"/>
                        <a:t>普通科</a:t>
                      </a:r>
                      <a:endParaRPr lang="zh-TW" altLang="en-US" sz="1900" dirty="0"/>
                    </a:p>
                  </a:txBody>
                  <a:tcPr marT="45672" marB="456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新興</a:t>
                      </a:r>
                      <a:endParaRPr kumimoji="0" lang="en-US" altLang="zh-TW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綜高</a:t>
                      </a:r>
                    </a:p>
                  </a:txBody>
                  <a:tcPr marT="45672" marB="456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新興</a:t>
                      </a:r>
                      <a:endParaRPr kumimoji="0" lang="en-US" altLang="zh-TW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日文科</a:t>
                      </a:r>
                    </a:p>
                  </a:txBody>
                  <a:tcPr marT="45672" marB="456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新興</a:t>
                      </a:r>
                      <a:endParaRPr kumimoji="0" lang="en-US" altLang="zh-TW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英文科</a:t>
                      </a:r>
                    </a:p>
                  </a:txBody>
                  <a:tcPr marT="45672" marB="456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</a:tr>
              <a:tr h="375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志願積分</a:t>
                      </a: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15</a:t>
                      </a:r>
                      <a:endParaRPr kumimoji="0" lang="zh-TW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15</a:t>
                      </a:r>
                      <a:endParaRPr kumimoji="0" lang="zh-TW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15</a:t>
                      </a:r>
                      <a:endParaRPr kumimoji="0" lang="zh-TW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12</a:t>
                      </a:r>
                      <a:endParaRPr kumimoji="0" lang="zh-TW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12</a:t>
                      </a:r>
                      <a:endParaRPr kumimoji="0" lang="zh-TW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12</a:t>
                      </a:r>
                      <a:endParaRPr kumimoji="0" lang="zh-TW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12</a:t>
                      </a:r>
                      <a:endParaRPr kumimoji="0" lang="zh-TW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62505" name="文字方塊 10"/>
          <p:cNvSpPr txBox="1">
            <a:spLocks noChangeArrowheads="1"/>
          </p:cNvSpPr>
          <p:nvPr/>
        </p:nvSpPr>
        <p:spPr bwMode="auto">
          <a:xfrm>
            <a:off x="366045" y="1859473"/>
            <a:ext cx="84544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rgbClr val="FF0000"/>
                </a:solidFill>
              </a:rPr>
              <a:t>範例</a:t>
            </a:r>
            <a:r>
              <a:rPr lang="en-US" altLang="zh-TW" sz="2400" dirty="0">
                <a:solidFill>
                  <a:srgbClr val="FF0000"/>
                </a:solidFill>
              </a:rPr>
              <a:t>:</a:t>
            </a:r>
            <a:r>
              <a:rPr lang="zh-TW" altLang="en-US" sz="2400" dirty="0">
                <a:solidFill>
                  <a:srgbClr val="FF0000"/>
                </a:solidFill>
              </a:rPr>
              <a:t>甲生 </a:t>
            </a:r>
            <a:r>
              <a:rPr lang="en-US" altLang="zh-TW" sz="2400" dirty="0">
                <a:solidFill>
                  <a:srgbClr val="FF0000"/>
                </a:solidFill>
              </a:rPr>
              <a:t>3A++2B</a:t>
            </a:r>
            <a:r>
              <a:rPr lang="en-US" altLang="zh-TW" sz="2400" dirty="0" smtClean="0">
                <a:solidFill>
                  <a:srgbClr val="FF0000"/>
                </a:solidFill>
              </a:rPr>
              <a:t>++</a:t>
            </a:r>
            <a:r>
              <a:rPr lang="zh-TW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zh-TW" sz="2400" dirty="0" smtClean="0">
                <a:solidFill>
                  <a:srgbClr val="FF0000"/>
                </a:solidFill>
              </a:rPr>
              <a:t>(96</a:t>
            </a:r>
            <a:r>
              <a:rPr lang="zh-TW" altLang="en-US" sz="2400" dirty="0" smtClean="0">
                <a:solidFill>
                  <a:srgbClr val="FF0000"/>
                </a:solidFill>
              </a:rPr>
              <a:t>分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  <a:r>
              <a:rPr lang="zh-TW" altLang="en-US" sz="2400" dirty="0" smtClean="0">
                <a:solidFill>
                  <a:srgbClr val="FF0000"/>
                </a:solidFill>
              </a:rPr>
              <a:t>  </a:t>
            </a:r>
            <a:r>
              <a:rPr lang="zh-TW" altLang="en-US" sz="2400" dirty="0">
                <a:solidFill>
                  <a:srgbClr val="FF0000"/>
                </a:solidFill>
              </a:rPr>
              <a:t>個別序位 </a:t>
            </a:r>
            <a:r>
              <a:rPr lang="en-US" altLang="zh-TW" sz="2400" dirty="0" smtClean="0">
                <a:solidFill>
                  <a:srgbClr val="FF0000"/>
                </a:solidFill>
              </a:rPr>
              <a:t>4300~4400(</a:t>
            </a:r>
            <a:r>
              <a:rPr lang="zh-TW" altLang="en-US" sz="2400" dirty="0" smtClean="0">
                <a:solidFill>
                  <a:srgbClr val="FF0000"/>
                </a:solidFill>
              </a:rPr>
              <a:t>參考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2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254518"/>
              </p:ext>
            </p:extLst>
          </p:nvPr>
        </p:nvGraphicFramePr>
        <p:xfrm>
          <a:off x="569139" y="4493819"/>
          <a:ext cx="7848600" cy="1555293"/>
        </p:xfrm>
        <a:graphic>
          <a:graphicData uri="http://schemas.openxmlformats.org/drawingml/2006/table">
            <a:tbl>
              <a:tblPr/>
              <a:tblGrid>
                <a:gridCol w="1079500"/>
                <a:gridCol w="979145"/>
                <a:gridCol w="893162"/>
                <a:gridCol w="972493"/>
                <a:gridCol w="981075"/>
                <a:gridCol w="981075"/>
                <a:gridCol w="981075"/>
                <a:gridCol w="981075"/>
              </a:tblGrid>
              <a:tr h="5035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志願順序</a:t>
                      </a:r>
                    </a:p>
                  </a:txBody>
                  <a:tcPr marT="45755" marB="457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</a:t>
                      </a:r>
                      <a:endParaRPr kumimoji="0" lang="zh-TW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55" marB="457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2</a:t>
                      </a:r>
                      <a:endParaRPr kumimoji="0" lang="zh-TW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55" marB="457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3</a:t>
                      </a:r>
                      <a:endParaRPr kumimoji="0" lang="zh-TW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55" marB="457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4</a:t>
                      </a:r>
                      <a:endParaRPr kumimoji="0" lang="zh-TW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55" marB="457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5</a:t>
                      </a:r>
                      <a:endParaRPr kumimoji="0" lang="zh-TW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55" marB="457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6</a:t>
                      </a:r>
                      <a:endParaRPr kumimoji="0" lang="zh-TW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55" marB="457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7</a:t>
                      </a:r>
                      <a:endParaRPr kumimoji="0" lang="zh-TW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55" marB="457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61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校、科</a:t>
                      </a:r>
                    </a:p>
                  </a:txBody>
                  <a:tcPr marT="45755" marB="457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900" dirty="0" smtClean="0"/>
                        <a:t>新興</a:t>
                      </a:r>
                      <a:endParaRPr lang="en-US" altLang="zh-TW" sz="1900" dirty="0" smtClean="0"/>
                    </a:p>
                    <a:p>
                      <a:pPr algn="ctr"/>
                      <a:r>
                        <a:rPr lang="zh-TW" altLang="en-US" sz="1900" dirty="0" smtClean="0"/>
                        <a:t>普通科</a:t>
                      </a:r>
                      <a:endParaRPr lang="zh-TW" altLang="en-US" sz="1900" dirty="0"/>
                    </a:p>
                  </a:txBody>
                  <a:tcPr marT="45755" marB="457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新興</a:t>
                      </a:r>
                      <a:endParaRPr kumimoji="0" lang="en-US" altLang="zh-TW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綜高</a:t>
                      </a:r>
                    </a:p>
                  </a:txBody>
                  <a:tcPr marT="45755" marB="457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新興</a:t>
                      </a:r>
                      <a:endParaRPr kumimoji="0" lang="en-US" altLang="zh-TW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日文科</a:t>
                      </a:r>
                    </a:p>
                  </a:txBody>
                  <a:tcPr marT="45755" marB="457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新興</a:t>
                      </a:r>
                      <a:endParaRPr kumimoji="0" lang="en-US" altLang="zh-TW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英文科</a:t>
                      </a:r>
                    </a:p>
                  </a:txBody>
                  <a:tcPr marT="45755" marB="457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新興</a:t>
                      </a:r>
                      <a:endParaRPr kumimoji="0" lang="en-US" altLang="zh-TW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國貿科</a:t>
                      </a:r>
                    </a:p>
                  </a:txBody>
                  <a:tcPr marT="45755" marB="457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新興</a:t>
                      </a:r>
                      <a: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/>
                      </a:r>
                      <a:b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</a:b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商經科</a:t>
                      </a:r>
                    </a:p>
                  </a:txBody>
                  <a:tcPr marT="45755" marB="457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新興</a:t>
                      </a:r>
                      <a: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/>
                      </a:r>
                      <a:b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</a:b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資處科</a:t>
                      </a:r>
                    </a:p>
                  </a:txBody>
                  <a:tcPr marT="45755" marB="457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</a:tr>
              <a:tr h="3762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志願積分</a:t>
                      </a:r>
                    </a:p>
                  </a:txBody>
                  <a:tcPr marT="45755" marB="45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15</a:t>
                      </a:r>
                      <a:endParaRPr kumimoji="0" lang="zh-TW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55" marB="45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15</a:t>
                      </a:r>
                      <a:endParaRPr kumimoji="0" lang="zh-TW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55" marB="45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15</a:t>
                      </a:r>
                      <a:endParaRPr kumimoji="0" lang="zh-TW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55" marB="45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15</a:t>
                      </a:r>
                      <a:endParaRPr kumimoji="0" lang="zh-TW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55" marB="45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12</a:t>
                      </a:r>
                      <a:endParaRPr kumimoji="0" lang="zh-TW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55" marB="45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12</a:t>
                      </a:r>
                      <a:endParaRPr kumimoji="0" lang="zh-TW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55" marB="45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12</a:t>
                      </a:r>
                      <a:endParaRPr kumimoji="0" lang="zh-TW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55" marB="45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62544" name="文字方塊 12"/>
          <p:cNvSpPr txBox="1">
            <a:spLocks noChangeArrowheads="1"/>
          </p:cNvSpPr>
          <p:nvPr/>
        </p:nvSpPr>
        <p:spPr bwMode="auto">
          <a:xfrm>
            <a:off x="-51065" y="4009271"/>
            <a:ext cx="84116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2400" dirty="0">
                <a:solidFill>
                  <a:srgbClr val="FF0000"/>
                </a:solidFill>
              </a:rPr>
              <a:t>     </a:t>
            </a:r>
            <a:r>
              <a:rPr lang="zh-TW" altLang="en-US" sz="2400" dirty="0" smtClean="0">
                <a:solidFill>
                  <a:srgbClr val="FF0000"/>
                </a:solidFill>
              </a:rPr>
              <a:t>   乙</a:t>
            </a:r>
            <a:r>
              <a:rPr lang="zh-TW" altLang="en-US" sz="2400" dirty="0">
                <a:solidFill>
                  <a:srgbClr val="FF0000"/>
                </a:solidFill>
              </a:rPr>
              <a:t>生 </a:t>
            </a:r>
            <a:r>
              <a:rPr lang="en-US" altLang="zh-TW" sz="2400" dirty="0" smtClean="0">
                <a:solidFill>
                  <a:srgbClr val="FF0000"/>
                </a:solidFill>
              </a:rPr>
              <a:t>3A2B</a:t>
            </a:r>
            <a:r>
              <a:rPr lang="zh-TW" altLang="en-US" sz="2400" dirty="0" smtClean="0">
                <a:solidFill>
                  <a:srgbClr val="FF0000"/>
                </a:solidFill>
              </a:rPr>
              <a:t>     </a:t>
            </a:r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en-US" altLang="zh-TW" sz="2400" dirty="0">
                <a:solidFill>
                  <a:srgbClr val="FF0000"/>
                </a:solidFill>
              </a:rPr>
              <a:t>96</a:t>
            </a:r>
            <a:r>
              <a:rPr lang="zh-TW" altLang="en-US" sz="2400" dirty="0">
                <a:solidFill>
                  <a:srgbClr val="FF0000"/>
                </a:solidFill>
              </a:rPr>
              <a:t>分</a:t>
            </a:r>
            <a:r>
              <a:rPr lang="en-US" altLang="zh-TW" sz="2400" dirty="0">
                <a:solidFill>
                  <a:srgbClr val="FF0000"/>
                </a:solidFill>
              </a:rPr>
              <a:t>)</a:t>
            </a:r>
            <a:r>
              <a:rPr lang="zh-TW" altLang="en-US" sz="2400" dirty="0" smtClean="0">
                <a:solidFill>
                  <a:srgbClr val="FF0000"/>
                </a:solidFill>
              </a:rPr>
              <a:t>  個別</a:t>
            </a:r>
            <a:r>
              <a:rPr lang="zh-TW" altLang="en-US" sz="2400" dirty="0">
                <a:solidFill>
                  <a:srgbClr val="FF0000"/>
                </a:solidFill>
              </a:rPr>
              <a:t>序位 </a:t>
            </a:r>
            <a:r>
              <a:rPr lang="en-US" altLang="zh-TW" sz="2400" dirty="0">
                <a:solidFill>
                  <a:srgbClr val="FF0000"/>
                </a:solidFill>
              </a:rPr>
              <a:t>4500~4600(</a:t>
            </a:r>
            <a:r>
              <a:rPr lang="zh-TW" altLang="en-US" sz="2400" dirty="0">
                <a:solidFill>
                  <a:srgbClr val="FF0000"/>
                </a:solidFill>
              </a:rPr>
              <a:t>參考</a:t>
            </a:r>
            <a:r>
              <a:rPr lang="en-US" altLang="zh-TW" sz="2400" dirty="0">
                <a:solidFill>
                  <a:srgbClr val="FF0000"/>
                </a:solidFill>
              </a:rPr>
              <a:t>)</a:t>
            </a:r>
            <a:endParaRPr lang="zh-TW" altLang="en-US" sz="24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4" name="框架 13"/>
          <p:cNvSpPr/>
          <p:nvPr/>
        </p:nvSpPr>
        <p:spPr>
          <a:xfrm>
            <a:off x="1642902" y="3553301"/>
            <a:ext cx="2827337" cy="431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5" name="框架 14"/>
          <p:cNvSpPr/>
          <p:nvPr/>
        </p:nvSpPr>
        <p:spPr>
          <a:xfrm>
            <a:off x="4618446" y="3555627"/>
            <a:ext cx="3736975" cy="431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6" name="框架 15"/>
          <p:cNvSpPr/>
          <p:nvPr/>
        </p:nvSpPr>
        <p:spPr>
          <a:xfrm>
            <a:off x="1710797" y="5661248"/>
            <a:ext cx="777875" cy="431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7" name="框架 16"/>
          <p:cNvSpPr/>
          <p:nvPr/>
        </p:nvSpPr>
        <p:spPr>
          <a:xfrm>
            <a:off x="2633134" y="5661248"/>
            <a:ext cx="777875" cy="431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框架 17"/>
          <p:cNvSpPr/>
          <p:nvPr/>
        </p:nvSpPr>
        <p:spPr>
          <a:xfrm>
            <a:off x="3641197" y="5661248"/>
            <a:ext cx="1800225" cy="431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9" name="框架 18"/>
          <p:cNvSpPr/>
          <p:nvPr/>
        </p:nvSpPr>
        <p:spPr>
          <a:xfrm>
            <a:off x="5579533" y="5661248"/>
            <a:ext cx="2808288" cy="431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" name="爆炸 2 1"/>
          <p:cNvSpPr/>
          <p:nvPr/>
        </p:nvSpPr>
        <p:spPr>
          <a:xfrm>
            <a:off x="4451153" y="2309838"/>
            <a:ext cx="1228725" cy="736600"/>
          </a:xfrm>
          <a:prstGeom prst="irregularSeal2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0" name="爆炸 2 19"/>
          <p:cNvSpPr/>
          <p:nvPr/>
        </p:nvSpPr>
        <p:spPr>
          <a:xfrm>
            <a:off x="1480365" y="4470936"/>
            <a:ext cx="1228725" cy="573385"/>
          </a:xfrm>
          <a:prstGeom prst="irregularSeal2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2" name="標題 1"/>
          <p:cNvSpPr txBox="1">
            <a:spLocks/>
          </p:cNvSpPr>
          <p:nvPr/>
        </p:nvSpPr>
        <p:spPr bwMode="auto">
          <a:xfrm>
            <a:off x="827584" y="8959"/>
            <a:ext cx="7705725" cy="78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TW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三、免試志願選填技巧</a:t>
            </a:r>
            <a:endParaRPr lang="en-US" altLang="zh-TW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1" name="爆炸 2 20"/>
          <p:cNvSpPr/>
          <p:nvPr/>
        </p:nvSpPr>
        <p:spPr>
          <a:xfrm rot="20633508">
            <a:off x="-253020" y="4101335"/>
            <a:ext cx="1576990" cy="738717"/>
          </a:xfrm>
          <a:prstGeom prst="irregularSeal2">
            <a:avLst/>
          </a:prstGeom>
          <a:solidFill>
            <a:srgbClr val="FFFF00"/>
          </a:solidFill>
          <a:ln w="38100">
            <a:solidFill>
              <a:srgbClr val="0BD9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優先錄取</a:t>
            </a:r>
            <a:endParaRPr lang="zh-TW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00670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5" name="圖片 6"/>
          <p:cNvPicPr>
            <a:picLocks noChangeAspect="1"/>
          </p:cNvPicPr>
          <p:nvPr/>
        </p:nvPicPr>
        <p:blipFill>
          <a:blip r:embed="rId3"/>
          <a:srcRect l="8510" t="23499" r="8421" b="27028"/>
          <a:stretch>
            <a:fillRect/>
          </a:stretch>
        </p:blipFill>
        <p:spPr bwMode="auto">
          <a:xfrm>
            <a:off x="0" y="-30163"/>
            <a:ext cx="9144000" cy="687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7092950" y="4108450"/>
            <a:ext cx="1727200" cy="10144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個別序位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4236~4485</a:t>
            </a:r>
          </a:p>
        </p:txBody>
      </p:sp>
      <p:sp>
        <p:nvSpPr>
          <p:cNvPr id="6" name="矩形 5"/>
          <p:cNvSpPr/>
          <p:nvPr/>
        </p:nvSpPr>
        <p:spPr>
          <a:xfrm>
            <a:off x="107951" y="3021013"/>
            <a:ext cx="3743970" cy="2889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945188" y="5516563"/>
            <a:ext cx="3168650" cy="12176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zh-TW" sz="3200" b="1" dirty="0">
                <a:solidFill>
                  <a:srgbClr val="FF0000"/>
                </a:solidFill>
              </a:rPr>
              <a:t>2A3B</a:t>
            </a:r>
            <a:r>
              <a:rPr lang="zh-TW" altLang="en-US" sz="3200" b="1" dirty="0">
                <a:solidFill>
                  <a:srgbClr val="FF0000"/>
                </a:solidFill>
              </a:rPr>
              <a:t>有錄取</a:t>
            </a:r>
            <a:endParaRPr lang="en-US" altLang="zh-TW" sz="3200" b="1" dirty="0">
              <a:solidFill>
                <a:srgbClr val="FF0000"/>
              </a:solidFill>
            </a:endParaRPr>
          </a:p>
          <a:p>
            <a:pPr eaLnBrk="0" hangingPunct="0">
              <a:defRPr/>
            </a:pPr>
            <a:r>
              <a:rPr lang="zh-TW" altLang="en-US" sz="2400" b="1" dirty="0">
                <a:solidFill>
                  <a:srgbClr val="0000CC"/>
                </a:solidFill>
              </a:rPr>
              <a:t>志願未能務實填寫</a:t>
            </a:r>
          </a:p>
        </p:txBody>
      </p:sp>
    </p:spTree>
    <p:extLst>
      <p:ext uri="{BB962C8B-B14F-4D97-AF65-F5344CB8AC3E}">
        <p14:creationId xmlns:p14="http://schemas.microsoft.com/office/powerpoint/2010/main" val="23004586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1" name="圖片 5"/>
          <p:cNvPicPr>
            <a:picLocks noChangeAspect="1"/>
          </p:cNvPicPr>
          <p:nvPr/>
        </p:nvPicPr>
        <p:blipFill>
          <a:blip r:embed="rId3"/>
          <a:srcRect l="7838" t="23772" r="5412" b="27498"/>
          <a:stretch>
            <a:fillRect/>
          </a:stretch>
        </p:blipFill>
        <p:spPr bwMode="auto">
          <a:xfrm>
            <a:off x="0" y="34925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70" name="Text Box 6"/>
          <p:cNvSpPr txBox="1">
            <a:spLocks noChangeArrowheads="1"/>
          </p:cNvSpPr>
          <p:nvPr/>
        </p:nvSpPr>
        <p:spPr bwMode="auto">
          <a:xfrm>
            <a:off x="6779510" y="4176883"/>
            <a:ext cx="2016125" cy="10144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個別序位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13456~13706</a:t>
            </a:r>
          </a:p>
        </p:txBody>
      </p:sp>
      <p:sp>
        <p:nvSpPr>
          <p:cNvPr id="5" name="矩形 4"/>
          <p:cNvSpPr/>
          <p:nvPr/>
        </p:nvSpPr>
        <p:spPr>
          <a:xfrm>
            <a:off x="4860032" y="5400998"/>
            <a:ext cx="4176712" cy="12176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zh-TW" sz="3200" b="1" dirty="0">
                <a:solidFill>
                  <a:srgbClr val="FF0000"/>
                </a:solidFill>
              </a:rPr>
              <a:t>1A4B</a:t>
            </a:r>
            <a:r>
              <a:rPr lang="zh-TW" altLang="en-US" sz="3200" b="1" dirty="0">
                <a:solidFill>
                  <a:srgbClr val="FF0000"/>
                </a:solidFill>
              </a:rPr>
              <a:t>未錄取</a:t>
            </a:r>
            <a:endParaRPr lang="en-US" altLang="zh-TW" sz="3200" b="1" dirty="0">
              <a:solidFill>
                <a:srgbClr val="FF0000"/>
              </a:solidFill>
            </a:endParaRPr>
          </a:p>
          <a:p>
            <a:pPr eaLnBrk="0" hangingPunct="0">
              <a:defRPr/>
            </a:pPr>
            <a:r>
              <a:rPr lang="en-US" altLang="zh-TW" sz="2400" b="1" dirty="0">
                <a:solidFill>
                  <a:srgbClr val="0000CC"/>
                </a:solidFill>
              </a:rPr>
              <a:t>1.</a:t>
            </a:r>
            <a:r>
              <a:rPr lang="zh-TW" altLang="en-US" sz="2400" b="1" dirty="0">
                <a:solidFill>
                  <a:srgbClr val="0000CC"/>
                </a:solidFill>
              </a:rPr>
              <a:t>品德表現、服務表現未滿分</a:t>
            </a:r>
            <a:r>
              <a:rPr lang="en-US" altLang="zh-TW" sz="2400" b="1" dirty="0">
                <a:solidFill>
                  <a:srgbClr val="0000CC"/>
                </a:solidFill>
              </a:rPr>
              <a:t/>
            </a:r>
            <a:br>
              <a:rPr lang="en-US" altLang="zh-TW" sz="2400" b="1" dirty="0">
                <a:solidFill>
                  <a:srgbClr val="0000CC"/>
                </a:solidFill>
              </a:rPr>
            </a:br>
            <a:r>
              <a:rPr lang="en-US" altLang="zh-TW" sz="2400" b="1" dirty="0">
                <a:solidFill>
                  <a:srgbClr val="0000CC"/>
                </a:solidFill>
              </a:rPr>
              <a:t>2.</a:t>
            </a:r>
            <a:r>
              <a:rPr lang="zh-TW" altLang="en-US" sz="2400" b="1" dirty="0">
                <a:solidFill>
                  <a:srgbClr val="0000CC"/>
                </a:solidFill>
              </a:rPr>
              <a:t>志願未能務實填寫</a:t>
            </a:r>
          </a:p>
        </p:txBody>
      </p:sp>
    </p:spTree>
    <p:extLst>
      <p:ext uri="{BB962C8B-B14F-4D97-AF65-F5344CB8AC3E}">
        <p14:creationId xmlns:p14="http://schemas.microsoft.com/office/powerpoint/2010/main" val="25858228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11"/>
          <p:cNvSpPr>
            <a:spLocks noChangeArrowheads="1"/>
          </p:cNvSpPr>
          <p:nvPr/>
        </p:nvSpPr>
        <p:spPr bwMode="auto">
          <a:xfrm>
            <a:off x="362225" y="980728"/>
            <a:ext cx="7954191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5C7A00"/>
            </a:prstShdw>
          </a:effectLst>
        </p:spPr>
        <p:txBody>
          <a:bodyPr wrap="square">
            <a:spAutoFit/>
          </a:bodyPr>
          <a:lstStyle/>
          <a:p>
            <a:r>
              <a:rPr kumimoji="0" lang="zh-TW" altLang="en-US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技巧二：職業類科跨校</a:t>
            </a:r>
            <a:r>
              <a:rPr kumimoji="0"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同群連續填</a:t>
            </a:r>
            <a:r>
              <a:rPr kumimoji="0" lang="zh-TW" altLang="en-US" sz="32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同分</a:t>
            </a:r>
          </a:p>
        </p:txBody>
      </p:sp>
      <p:sp>
        <p:nvSpPr>
          <p:cNvPr id="10" name="Text Box 88"/>
          <p:cNvSpPr txBox="1">
            <a:spLocks noChangeArrowheads="1"/>
          </p:cNvSpPr>
          <p:nvPr/>
        </p:nvSpPr>
        <p:spPr bwMode="auto">
          <a:xfrm>
            <a:off x="2349995" y="7481587"/>
            <a:ext cx="54721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zh-TW" altLang="en-US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跨校同群志願</a:t>
            </a:r>
            <a:r>
              <a:rPr kumimoji="0"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連續填</a:t>
            </a:r>
            <a:r>
              <a:rPr kumimoji="0" lang="zh-TW" altLang="en-US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志願</a:t>
            </a:r>
            <a:r>
              <a:rPr kumimoji="0" lang="zh-TW" altLang="en-US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分</a:t>
            </a:r>
          </a:p>
        </p:txBody>
      </p:sp>
      <p:graphicFrame>
        <p:nvGraphicFramePr>
          <p:cNvPr id="14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180839"/>
              </p:ext>
            </p:extLst>
          </p:nvPr>
        </p:nvGraphicFramePr>
        <p:xfrm>
          <a:off x="618201" y="2120050"/>
          <a:ext cx="7848600" cy="1516064"/>
        </p:xfrm>
        <a:graphic>
          <a:graphicData uri="http://schemas.openxmlformats.org/drawingml/2006/table">
            <a:tbl>
              <a:tblPr/>
              <a:tblGrid>
                <a:gridCol w="1079500"/>
                <a:gridCol w="882650"/>
                <a:gridCol w="989657"/>
                <a:gridCol w="972493"/>
                <a:gridCol w="981075"/>
                <a:gridCol w="981075"/>
                <a:gridCol w="981075"/>
                <a:gridCol w="981075"/>
              </a:tblGrid>
              <a:tr h="503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志願順序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2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3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4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5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6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7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400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校、科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新興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國貿科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新興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商經科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新興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電商科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新興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資處科</a:t>
                      </a:r>
                      <a:endParaRPr lang="zh-TW" altLang="en-US" dirty="0"/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壢商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國貿科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壽山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國貿科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壢商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資處科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</a:tr>
              <a:tr h="3729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志願積分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15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15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15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15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15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15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15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848204"/>
              </p:ext>
            </p:extLst>
          </p:nvPr>
        </p:nvGraphicFramePr>
        <p:xfrm>
          <a:off x="602982" y="4200674"/>
          <a:ext cx="7920037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938"/>
                <a:gridCol w="881949"/>
                <a:gridCol w="1012912"/>
                <a:gridCol w="1027054"/>
                <a:gridCol w="1041196"/>
                <a:gridCol w="932851"/>
                <a:gridCol w="1008071"/>
                <a:gridCol w="936066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志願順序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24" marR="914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4" marR="914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4" marR="914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4" marR="914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4" marR="914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4" marR="914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4" marR="914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4" marR="914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校、科</a:t>
                      </a:r>
                      <a:endParaRPr lang="zh-TW" altLang="en-US" sz="1800" dirty="0"/>
                    </a:p>
                  </a:txBody>
                  <a:tcPr marL="91424" marR="914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/>
                        <a:t>新興</a:t>
                      </a:r>
                      <a:r>
                        <a:rPr lang="en-US" altLang="zh-TW" sz="1800" dirty="0" smtClean="0"/>
                        <a:t/>
                      </a:r>
                      <a:br>
                        <a:rPr lang="en-US" altLang="zh-TW" sz="1800" dirty="0" smtClean="0"/>
                      </a:br>
                      <a:r>
                        <a:rPr lang="zh-TW" altLang="en-US" sz="1800" dirty="0" smtClean="0"/>
                        <a:t>資處科</a:t>
                      </a:r>
                    </a:p>
                  </a:txBody>
                  <a:tcPr marL="91424" marR="914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新興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商經科</a:t>
                      </a:r>
                    </a:p>
                  </a:txBody>
                  <a:tcPr marL="91424" marR="914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新興</a:t>
                      </a:r>
                      <a:endParaRPr lang="en-US" altLang="zh-TW" sz="1800" dirty="0" smtClean="0"/>
                    </a:p>
                    <a:p>
                      <a:pPr algn="ctr"/>
                      <a:r>
                        <a:rPr lang="zh-TW" altLang="en-US" sz="1800" dirty="0" smtClean="0"/>
                        <a:t>電商科</a:t>
                      </a:r>
                    </a:p>
                  </a:txBody>
                  <a:tcPr marL="91424" marR="914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新興</a:t>
                      </a:r>
                      <a:endParaRPr lang="en-US" altLang="zh-TW" sz="1800" dirty="0" smtClean="0"/>
                    </a:p>
                    <a:p>
                      <a:pPr algn="ctr"/>
                      <a:r>
                        <a:rPr lang="zh-TW" altLang="en-US" sz="1800" dirty="0" smtClean="0"/>
                        <a:t>日文科</a:t>
                      </a:r>
                      <a:endParaRPr lang="zh-TW" altLang="en-US" sz="1800" dirty="0"/>
                    </a:p>
                  </a:txBody>
                  <a:tcPr marL="91424" marR="914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新興</a:t>
                      </a:r>
                      <a:endParaRPr lang="en-US" altLang="zh-TW" sz="1800" dirty="0" smtClean="0"/>
                    </a:p>
                    <a:p>
                      <a:pPr algn="ctr"/>
                      <a:r>
                        <a:rPr lang="zh-TW" altLang="en-US" sz="1800" dirty="0" smtClean="0"/>
                        <a:t>廣設科</a:t>
                      </a:r>
                      <a:endParaRPr lang="zh-TW" altLang="en-US" sz="1800" dirty="0"/>
                    </a:p>
                  </a:txBody>
                  <a:tcPr marL="91424" marR="914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新興</a:t>
                      </a:r>
                      <a:endParaRPr lang="en-US" altLang="zh-TW" sz="1800" dirty="0" smtClean="0"/>
                    </a:p>
                    <a:p>
                      <a:pPr algn="ctr"/>
                      <a:r>
                        <a:rPr lang="zh-TW" altLang="en-US" sz="1800" dirty="0" smtClean="0"/>
                        <a:t>國貿科</a:t>
                      </a:r>
                    </a:p>
                  </a:txBody>
                  <a:tcPr marL="91424" marR="914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壢商</a:t>
                      </a:r>
                      <a:endParaRPr lang="en-US" altLang="zh-TW" sz="1800" dirty="0" smtClean="0"/>
                    </a:p>
                    <a:p>
                      <a:pPr algn="ctr"/>
                      <a:r>
                        <a:rPr lang="zh-TW" altLang="en-US" sz="1800" dirty="0" smtClean="0"/>
                        <a:t>國貿科</a:t>
                      </a:r>
                    </a:p>
                  </a:txBody>
                  <a:tcPr marL="91424" marR="914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志願積分</a:t>
                      </a:r>
                      <a:endParaRPr lang="zh-TW" altLang="en-US" sz="1600" dirty="0"/>
                    </a:p>
                  </a:txBody>
                  <a:tcPr marL="91424" marR="914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15</a:t>
                      </a:r>
                      <a:endParaRPr lang="zh-TW" altLang="en-US" sz="1800" dirty="0"/>
                    </a:p>
                  </a:txBody>
                  <a:tcPr marL="91424" marR="914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15</a:t>
                      </a:r>
                      <a:endParaRPr lang="zh-TW" altLang="en-US" sz="1800" dirty="0"/>
                    </a:p>
                  </a:txBody>
                  <a:tcPr marL="91424" marR="914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15</a:t>
                      </a:r>
                      <a:endParaRPr lang="zh-TW" altLang="en-US" sz="1800" dirty="0"/>
                    </a:p>
                  </a:txBody>
                  <a:tcPr marL="91424" marR="914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15</a:t>
                      </a:r>
                      <a:endParaRPr lang="zh-TW" altLang="en-US" sz="1800" dirty="0"/>
                    </a:p>
                  </a:txBody>
                  <a:tcPr marL="91424" marR="914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15</a:t>
                      </a:r>
                      <a:endParaRPr lang="zh-TW" altLang="en-US" sz="1800" dirty="0"/>
                    </a:p>
                  </a:txBody>
                  <a:tcPr marL="91424" marR="914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12</a:t>
                      </a:r>
                      <a:endParaRPr lang="zh-TW" altLang="en-US" sz="1800" dirty="0"/>
                    </a:p>
                  </a:txBody>
                  <a:tcPr marL="91424" marR="914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12</a:t>
                      </a:r>
                      <a:endParaRPr lang="zh-TW" altLang="en-US" sz="1800" dirty="0"/>
                    </a:p>
                  </a:txBody>
                  <a:tcPr marL="91424" marR="914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7" name="框架 16"/>
          <p:cNvSpPr/>
          <p:nvPr/>
        </p:nvSpPr>
        <p:spPr>
          <a:xfrm>
            <a:off x="1716889" y="3238113"/>
            <a:ext cx="6697662" cy="431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框架 17"/>
          <p:cNvSpPr/>
          <p:nvPr/>
        </p:nvSpPr>
        <p:spPr>
          <a:xfrm>
            <a:off x="1706264" y="5174415"/>
            <a:ext cx="2879725" cy="431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9" name="框架 18"/>
          <p:cNvSpPr/>
          <p:nvPr/>
        </p:nvSpPr>
        <p:spPr>
          <a:xfrm>
            <a:off x="4659014" y="5174415"/>
            <a:ext cx="935038" cy="431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0" name="框架 19"/>
          <p:cNvSpPr/>
          <p:nvPr/>
        </p:nvSpPr>
        <p:spPr>
          <a:xfrm>
            <a:off x="5673427" y="5174415"/>
            <a:ext cx="890587" cy="431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1" name="框架 20"/>
          <p:cNvSpPr/>
          <p:nvPr/>
        </p:nvSpPr>
        <p:spPr>
          <a:xfrm>
            <a:off x="6664027" y="5174415"/>
            <a:ext cx="1800225" cy="431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83857" y="166319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範例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1: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279249" y="3768626"/>
            <a:ext cx="1167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範例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2: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435551"/>
              </p:ext>
            </p:extLst>
          </p:nvPr>
        </p:nvGraphicFramePr>
        <p:xfrm>
          <a:off x="4612719" y="4206723"/>
          <a:ext cx="391818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1196"/>
                <a:gridCol w="932851"/>
                <a:gridCol w="1008071"/>
                <a:gridCol w="936066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4" marR="914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4" marR="914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4" marR="914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4" marR="914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新興</a:t>
                      </a:r>
                      <a:endParaRPr lang="en-US" altLang="zh-TW" sz="1800" dirty="0" smtClean="0"/>
                    </a:p>
                    <a:p>
                      <a:pPr algn="ctr"/>
                      <a:r>
                        <a:rPr lang="zh-TW" altLang="en-US" sz="1800" dirty="0" smtClean="0"/>
                        <a:t>國貿科</a:t>
                      </a:r>
                    </a:p>
                  </a:txBody>
                  <a:tcPr marL="91424" marR="914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壢商</a:t>
                      </a:r>
                      <a:endParaRPr lang="en-US" altLang="zh-TW" sz="1800" dirty="0" smtClean="0"/>
                    </a:p>
                    <a:p>
                      <a:pPr algn="ctr"/>
                      <a:r>
                        <a:rPr lang="zh-TW" altLang="en-US" sz="1800" dirty="0" smtClean="0"/>
                        <a:t>國貿科</a:t>
                      </a:r>
                    </a:p>
                  </a:txBody>
                  <a:tcPr marL="91424" marR="914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新興</a:t>
                      </a:r>
                      <a:endParaRPr lang="en-US" altLang="zh-TW" sz="1800" dirty="0" smtClean="0"/>
                    </a:p>
                    <a:p>
                      <a:pPr algn="ctr"/>
                      <a:r>
                        <a:rPr lang="zh-TW" altLang="en-US" sz="1800" dirty="0" smtClean="0"/>
                        <a:t>日文科</a:t>
                      </a:r>
                    </a:p>
                  </a:txBody>
                  <a:tcPr marL="91424" marR="914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新興</a:t>
                      </a:r>
                      <a:endParaRPr lang="en-US" altLang="zh-TW" sz="1800" dirty="0" smtClean="0"/>
                    </a:p>
                    <a:p>
                      <a:pPr algn="ctr"/>
                      <a:r>
                        <a:rPr lang="zh-TW" altLang="en-US" sz="1800" dirty="0" smtClean="0"/>
                        <a:t>廣設科</a:t>
                      </a:r>
                    </a:p>
                  </a:txBody>
                  <a:tcPr marL="91424" marR="914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15</a:t>
                      </a:r>
                      <a:endParaRPr lang="zh-TW" altLang="en-US" sz="1800" dirty="0"/>
                    </a:p>
                  </a:txBody>
                  <a:tcPr marL="91424" marR="914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15</a:t>
                      </a:r>
                      <a:endParaRPr lang="zh-TW" altLang="en-US" sz="1800" dirty="0"/>
                    </a:p>
                  </a:txBody>
                  <a:tcPr marL="91424" marR="914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12</a:t>
                      </a:r>
                      <a:endParaRPr lang="zh-TW" altLang="en-US" sz="1800" dirty="0"/>
                    </a:p>
                  </a:txBody>
                  <a:tcPr marL="91424" marR="914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12</a:t>
                      </a:r>
                      <a:endParaRPr lang="zh-TW" altLang="en-US" sz="1800" dirty="0"/>
                    </a:p>
                  </a:txBody>
                  <a:tcPr marL="91424" marR="914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23" name="框架 22"/>
          <p:cNvSpPr/>
          <p:nvPr/>
        </p:nvSpPr>
        <p:spPr>
          <a:xfrm>
            <a:off x="1725612" y="5174415"/>
            <a:ext cx="4845225" cy="431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853785" y="5223071"/>
            <a:ext cx="65700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15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7835600" y="5203430"/>
            <a:ext cx="65700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15</a:t>
            </a:r>
            <a:endParaRPr lang="zh-TW" altLang="en-US" dirty="0"/>
          </a:p>
        </p:txBody>
      </p:sp>
      <p:sp>
        <p:nvSpPr>
          <p:cNvPr id="24" name="框架 23"/>
          <p:cNvSpPr/>
          <p:nvPr/>
        </p:nvSpPr>
        <p:spPr>
          <a:xfrm>
            <a:off x="6620580" y="5174415"/>
            <a:ext cx="943559" cy="431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5" name="框架 24"/>
          <p:cNvSpPr/>
          <p:nvPr/>
        </p:nvSpPr>
        <p:spPr>
          <a:xfrm>
            <a:off x="7606371" y="5174415"/>
            <a:ext cx="886237" cy="431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8" name="標題 1"/>
          <p:cNvSpPr txBox="1">
            <a:spLocks/>
          </p:cNvSpPr>
          <p:nvPr/>
        </p:nvSpPr>
        <p:spPr bwMode="auto">
          <a:xfrm>
            <a:off x="827584" y="-88322"/>
            <a:ext cx="77057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TW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三、免試志願選填技巧</a:t>
            </a:r>
            <a:endParaRPr lang="en-US" altLang="zh-TW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7553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4" grpId="0" animBg="1"/>
      <p:bldP spid="26" grpId="0" animBg="1"/>
      <p:bldP spid="24" grpId="0" animBg="1"/>
      <p:bldP spid="24" grpId="1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7" name="圖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4925" y="0"/>
            <a:ext cx="9178925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75" name="Text Box 31"/>
          <p:cNvSpPr txBox="1">
            <a:spLocks noChangeArrowheads="1"/>
          </p:cNvSpPr>
          <p:nvPr/>
        </p:nvSpPr>
        <p:spPr bwMode="auto">
          <a:xfrm>
            <a:off x="6782979" y="4410075"/>
            <a:ext cx="2198058" cy="584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/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TW" altLang="en-US" sz="320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會考：</a:t>
            </a:r>
            <a:r>
              <a:rPr lang="en-US" altLang="zh-TW" sz="320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5B</a:t>
            </a:r>
            <a:endParaRPr lang="zh-TW" altLang="en-US" sz="3200" dirty="0" smtClean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46789" name="Text Box 5"/>
          <p:cNvSpPr txBox="1">
            <a:spLocks noChangeArrowheads="1"/>
          </p:cNvSpPr>
          <p:nvPr/>
        </p:nvSpPr>
        <p:spPr bwMode="auto">
          <a:xfrm>
            <a:off x="6945942" y="5111750"/>
            <a:ext cx="1872133" cy="15700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個別序位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41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％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~42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％</a:t>
            </a:r>
            <a:endParaRPr lang="en-US" altLang="zh-TW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10217~10466</a:t>
            </a:r>
          </a:p>
        </p:txBody>
      </p:sp>
      <p:sp>
        <p:nvSpPr>
          <p:cNvPr id="3" name="矩形 2"/>
          <p:cNvSpPr/>
          <p:nvPr/>
        </p:nvSpPr>
        <p:spPr>
          <a:xfrm>
            <a:off x="179388" y="1628775"/>
            <a:ext cx="3744912" cy="431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79388" y="3213100"/>
            <a:ext cx="3744912" cy="1152525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79388" y="4365625"/>
            <a:ext cx="46037" cy="44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79388" y="4371050"/>
            <a:ext cx="3743325" cy="57626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79388" y="4970463"/>
            <a:ext cx="3743325" cy="185261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4554537" y="1628775"/>
            <a:ext cx="3041799" cy="2304282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96059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8"/>
          <p:cNvPicPr>
            <a:picLocks noChangeAspect="1"/>
          </p:cNvPicPr>
          <p:nvPr/>
        </p:nvPicPr>
        <p:blipFill rotWithShape="1">
          <a:blip r:embed="rId2"/>
          <a:srcRect l="8519" t="24033" r="14975" b="36217"/>
          <a:stretch/>
        </p:blipFill>
        <p:spPr bwMode="auto">
          <a:xfrm>
            <a:off x="107504" y="1274343"/>
            <a:ext cx="8947359" cy="5583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99" name="Rectangle 11"/>
          <p:cNvSpPr>
            <a:spLocks noChangeArrowheads="1"/>
          </p:cNvSpPr>
          <p:nvPr/>
        </p:nvSpPr>
        <p:spPr bwMode="auto">
          <a:xfrm>
            <a:off x="794084" y="642040"/>
            <a:ext cx="7571052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5C7A00"/>
            </a:prstShdw>
          </a:effectLst>
        </p:spPr>
        <p:txBody>
          <a:bodyPr wrap="square">
            <a:spAutoFit/>
          </a:bodyPr>
          <a:lstStyle/>
          <a:p>
            <a:r>
              <a:rPr kumimoji="0" lang="zh-TW" altLang="en-US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技巧四：</a:t>
            </a:r>
            <a:r>
              <a:rPr kumimoji="0" lang="zh-TW" altLang="en-US" sz="32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志願要</a:t>
            </a:r>
            <a:r>
              <a:rPr kumimoji="0"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多</a:t>
            </a:r>
            <a:r>
              <a:rPr kumimoji="0"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填</a:t>
            </a:r>
            <a:r>
              <a:rPr kumimoji="0" lang="en-US" altLang="zh-TW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最好填滿</a:t>
            </a:r>
            <a:r>
              <a:rPr kumimoji="0" lang="en-US" altLang="zh-TW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30</a:t>
            </a:r>
            <a:r>
              <a:rPr kumimoji="0" lang="zh-TW" altLang="en-US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個志願</a:t>
            </a:r>
            <a:r>
              <a:rPr kumimoji="0" lang="en-US" altLang="zh-TW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kumimoji="0" lang="zh-TW" altLang="en-US" sz="32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 bwMode="auto">
          <a:xfrm>
            <a:off x="827584" y="-88322"/>
            <a:ext cx="77057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TW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三、免試志願選填技巧</a:t>
            </a:r>
            <a:endParaRPr lang="en-US" altLang="zh-TW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092950" y="4108450"/>
            <a:ext cx="1727200" cy="10144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個別序位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5731~5980</a:t>
            </a:r>
          </a:p>
        </p:txBody>
      </p:sp>
      <p:sp>
        <p:nvSpPr>
          <p:cNvPr id="10" name="矩形 9"/>
          <p:cNvSpPr/>
          <p:nvPr/>
        </p:nvSpPr>
        <p:spPr>
          <a:xfrm>
            <a:off x="5945188" y="5516563"/>
            <a:ext cx="3168650" cy="12176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zh-TW" sz="3200" b="1" dirty="0">
                <a:solidFill>
                  <a:srgbClr val="FF0000"/>
                </a:solidFill>
              </a:rPr>
              <a:t>1A4B</a:t>
            </a:r>
            <a:r>
              <a:rPr lang="zh-TW" altLang="en-US" sz="3200" b="1" dirty="0">
                <a:solidFill>
                  <a:srgbClr val="FF0000"/>
                </a:solidFill>
              </a:rPr>
              <a:t>未錄取</a:t>
            </a:r>
            <a:endParaRPr lang="en-US" altLang="zh-TW" sz="3200" b="1" dirty="0">
              <a:solidFill>
                <a:srgbClr val="FF0000"/>
              </a:solidFill>
            </a:endParaRPr>
          </a:p>
          <a:p>
            <a:pPr eaLnBrk="0" hangingPunct="0">
              <a:defRPr/>
            </a:pPr>
            <a:r>
              <a:rPr lang="zh-TW" altLang="en-US" sz="2400" b="1" dirty="0">
                <a:solidFill>
                  <a:srgbClr val="0000CC"/>
                </a:solidFill>
              </a:rPr>
              <a:t>志願未能務實</a:t>
            </a:r>
            <a:r>
              <a:rPr lang="zh-TW" altLang="en-US" sz="2400" b="1" dirty="0" smtClean="0">
                <a:solidFill>
                  <a:srgbClr val="0000CC"/>
                </a:solidFill>
              </a:rPr>
              <a:t>填寫</a:t>
            </a:r>
            <a:endParaRPr lang="en-US" altLang="zh-TW" sz="2400" dirty="0">
              <a:solidFill>
                <a:srgbClr val="0000CC"/>
              </a:solidFill>
            </a:endParaRPr>
          </a:p>
          <a:p>
            <a:pPr eaLnBrk="0" hangingPunct="0">
              <a:defRPr/>
            </a:pPr>
            <a:r>
              <a:rPr lang="zh-TW" altLang="en-US" sz="2400" dirty="0">
                <a:solidFill>
                  <a:srgbClr val="0000CC"/>
                </a:solidFill>
              </a:rPr>
              <a:t>志願數太少</a:t>
            </a:r>
            <a:endParaRPr lang="zh-TW" altLang="en-US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88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7" name="圖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87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7164288" y="4725144"/>
            <a:ext cx="1727200" cy="15684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個別序位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0~1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％</a:t>
            </a:r>
            <a:endParaRPr lang="en-US" altLang="zh-TW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1~249</a:t>
            </a:r>
          </a:p>
        </p:txBody>
      </p:sp>
      <p:sp>
        <p:nvSpPr>
          <p:cNvPr id="6" name="矩形 5"/>
          <p:cNvSpPr/>
          <p:nvPr/>
        </p:nvSpPr>
        <p:spPr>
          <a:xfrm>
            <a:off x="899591" y="1844675"/>
            <a:ext cx="3024709" cy="2889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899591" y="3068960"/>
            <a:ext cx="3024709" cy="576064"/>
          </a:xfrm>
          <a:prstGeom prst="rect">
            <a:avLst/>
          </a:prstGeom>
          <a:noFill/>
          <a:ln w="38100">
            <a:solidFill>
              <a:srgbClr val="3319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899591" y="4113354"/>
            <a:ext cx="3024709" cy="971829"/>
          </a:xfrm>
          <a:prstGeom prst="rect">
            <a:avLst/>
          </a:prstGeom>
          <a:noFill/>
          <a:ln w="38100">
            <a:solidFill>
              <a:srgbClr val="3319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897252" y="5085183"/>
            <a:ext cx="3024709" cy="971829"/>
          </a:xfrm>
          <a:prstGeom prst="rect">
            <a:avLst/>
          </a:prstGeom>
          <a:noFill/>
          <a:ln w="38100">
            <a:solidFill>
              <a:srgbClr val="3319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67454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t="17094" r="6535" b="37116"/>
          <a:stretch/>
        </p:blipFill>
        <p:spPr>
          <a:xfrm>
            <a:off x="0" y="23481"/>
            <a:ext cx="9144000" cy="6710902"/>
          </a:xfr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588224" y="5157192"/>
            <a:ext cx="1764035" cy="15696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個別序位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35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％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~36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％</a:t>
            </a:r>
            <a:endParaRPr lang="en-US" altLang="zh-TW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8722~8971</a:t>
            </a:r>
            <a:endParaRPr lang="en-US" altLang="zh-TW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4932040" y="3068960"/>
            <a:ext cx="3312368" cy="175432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/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5B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未錄取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</a:b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夢幻志願多，不務實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,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志願少</a:t>
            </a:r>
          </a:p>
        </p:txBody>
      </p:sp>
    </p:spTree>
    <p:extLst>
      <p:ext uri="{BB962C8B-B14F-4D97-AF65-F5344CB8AC3E}">
        <p14:creationId xmlns:p14="http://schemas.microsoft.com/office/powerpoint/2010/main" val="1985616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18056" r="6440" b="31291"/>
          <a:stretch/>
        </p:blipFill>
        <p:spPr>
          <a:xfrm>
            <a:off x="1" y="54107"/>
            <a:ext cx="9144000" cy="6776364"/>
          </a:xfr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056437" y="5157192"/>
            <a:ext cx="1764035" cy="15696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個別序位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37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％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~38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％</a:t>
            </a:r>
            <a:endParaRPr lang="en-US" altLang="zh-TW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9220~9469</a:t>
            </a:r>
            <a:endParaRPr lang="en-US" altLang="zh-TW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5004048" y="3284984"/>
            <a:ext cx="3165827" cy="175432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/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5B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未錄取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</a:b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夢幻志願多，不務實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,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志願少</a:t>
            </a:r>
          </a:p>
        </p:txBody>
      </p:sp>
    </p:spTree>
    <p:extLst>
      <p:ext uri="{BB962C8B-B14F-4D97-AF65-F5344CB8AC3E}">
        <p14:creationId xmlns:p14="http://schemas.microsoft.com/office/powerpoint/2010/main" val="4113570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向右箭號 5"/>
          <p:cNvSpPr/>
          <p:nvPr/>
        </p:nvSpPr>
        <p:spPr>
          <a:xfrm>
            <a:off x="4146817" y="2356197"/>
            <a:ext cx="643805" cy="5048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TW" altLang="en-US" sz="3200">
              <a:solidFill>
                <a:srgbClr val="FF0000"/>
              </a:solidFill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685155" y="1741041"/>
            <a:ext cx="3311525" cy="1735138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39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登入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免試入學系  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統平台，輸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入帳號密碼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 bwMode="auto">
          <a:xfrm>
            <a:off x="1709093" y="1093341"/>
            <a:ext cx="16843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TW" altLang="en-US" sz="3200">
                <a:solidFill>
                  <a:srgbClr val="3319F5"/>
                </a:solidFill>
                <a:latin typeface="標楷體" pitchFamily="65" charset="-120"/>
                <a:ea typeface="標楷體" pitchFamily="65" charset="-120"/>
              </a:rPr>
              <a:t>步驟一</a:t>
            </a:r>
            <a:endParaRPr lang="en-US" altLang="zh-TW" sz="3200">
              <a:solidFill>
                <a:srgbClr val="3319F5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 bwMode="auto">
          <a:xfrm>
            <a:off x="4845754" y="1780729"/>
            <a:ext cx="3168352" cy="1655762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  <p:txBody>
          <a:bodyPr anchor="t"/>
          <a:lstStyle/>
          <a:p>
            <a:r>
              <a:rPr lang="zh-TW" altLang="en-US" sz="39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選取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志願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學校、 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dirty="0"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科別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 bwMode="auto">
          <a:xfrm>
            <a:off x="5479167" y="1093341"/>
            <a:ext cx="16240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TW" altLang="en-US" sz="3200" dirty="0">
                <a:solidFill>
                  <a:srgbClr val="3319F5"/>
                </a:solidFill>
                <a:latin typeface="標楷體" pitchFamily="65" charset="-120"/>
                <a:ea typeface="標楷體" pitchFamily="65" charset="-120"/>
              </a:rPr>
              <a:t>步驟二</a:t>
            </a:r>
            <a:endParaRPr lang="en-US" altLang="zh-TW" sz="3200" dirty="0">
              <a:solidFill>
                <a:srgbClr val="3319F5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向右箭號 12"/>
          <p:cNvSpPr/>
          <p:nvPr/>
        </p:nvSpPr>
        <p:spPr>
          <a:xfrm>
            <a:off x="179512" y="4895609"/>
            <a:ext cx="554182" cy="5032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TW" altLang="en-US" sz="3200">
              <a:solidFill>
                <a:srgbClr val="FF0000"/>
              </a:solidFill>
            </a:endParaRPr>
          </a:p>
        </p:txBody>
      </p:sp>
      <p:sp>
        <p:nvSpPr>
          <p:cNvPr id="14" name="標題 1"/>
          <p:cNvSpPr txBox="1">
            <a:spLocks/>
          </p:cNvSpPr>
          <p:nvPr/>
        </p:nvSpPr>
        <p:spPr bwMode="auto">
          <a:xfrm>
            <a:off x="827584" y="4392050"/>
            <a:ext cx="3217635" cy="1708264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  <p:txBody>
          <a:bodyPr anchor="t"/>
          <a:lstStyle/>
          <a:p>
            <a:r>
              <a:rPr lang="zh-TW" altLang="en-US" sz="39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排序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志願校科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32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重要步驟</a:t>
            </a:r>
            <a:r>
              <a:rPr lang="en-US" altLang="zh-TW" sz="32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15" name="標題 1"/>
          <p:cNvSpPr txBox="1">
            <a:spLocks/>
          </p:cNvSpPr>
          <p:nvPr/>
        </p:nvSpPr>
        <p:spPr bwMode="auto">
          <a:xfrm>
            <a:off x="1595887" y="3740841"/>
            <a:ext cx="1625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TW" altLang="en-US" sz="3200" dirty="0">
                <a:solidFill>
                  <a:srgbClr val="3319F5"/>
                </a:solidFill>
                <a:latin typeface="標楷體" pitchFamily="65" charset="-120"/>
                <a:ea typeface="標楷體" pitchFamily="65" charset="-120"/>
              </a:rPr>
              <a:t>步驟三</a:t>
            </a:r>
            <a:endParaRPr lang="en-US" altLang="zh-TW" sz="3200" dirty="0">
              <a:solidFill>
                <a:srgbClr val="3319F5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85155" y="1741041"/>
            <a:ext cx="3311525" cy="1735138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TW" altLang="en-US"/>
          </a:p>
        </p:txBody>
      </p:sp>
      <p:sp>
        <p:nvSpPr>
          <p:cNvPr id="16" name="向右箭號 15"/>
          <p:cNvSpPr/>
          <p:nvPr/>
        </p:nvSpPr>
        <p:spPr>
          <a:xfrm>
            <a:off x="4146817" y="4725962"/>
            <a:ext cx="615231" cy="5032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TW" altLang="en-US" sz="3200">
              <a:solidFill>
                <a:srgbClr val="FF0000"/>
              </a:solidFill>
            </a:endParaRPr>
          </a:p>
        </p:txBody>
      </p:sp>
      <p:sp>
        <p:nvSpPr>
          <p:cNvPr id="17" name="標題 1"/>
          <p:cNvSpPr txBox="1">
            <a:spLocks/>
          </p:cNvSpPr>
          <p:nvPr/>
        </p:nvSpPr>
        <p:spPr bwMode="auto">
          <a:xfrm>
            <a:off x="4855937" y="4293096"/>
            <a:ext cx="3677372" cy="1708264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zh-TW" altLang="en-US" sz="39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檢查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志願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校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科順序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  及總積分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32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重要步驟</a:t>
            </a:r>
            <a:r>
              <a:rPr lang="en-US" altLang="zh-TW" sz="32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18" name="標題 1"/>
          <p:cNvSpPr txBox="1">
            <a:spLocks/>
          </p:cNvSpPr>
          <p:nvPr/>
        </p:nvSpPr>
        <p:spPr bwMode="auto">
          <a:xfrm>
            <a:off x="5479167" y="3573016"/>
            <a:ext cx="1625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TW" altLang="en-US" sz="3200" dirty="0" smtClean="0">
                <a:solidFill>
                  <a:srgbClr val="3319F5"/>
                </a:solidFill>
                <a:latin typeface="標楷體" pitchFamily="65" charset="-120"/>
                <a:ea typeface="標楷體" pitchFamily="65" charset="-120"/>
              </a:rPr>
              <a:t>步驟四</a:t>
            </a:r>
            <a:endParaRPr lang="en-US" altLang="zh-TW" sz="3200" dirty="0">
              <a:solidFill>
                <a:srgbClr val="3319F5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" name="標題 1"/>
          <p:cNvSpPr txBox="1">
            <a:spLocks/>
          </p:cNvSpPr>
          <p:nvPr/>
        </p:nvSpPr>
        <p:spPr bwMode="auto">
          <a:xfrm>
            <a:off x="827584" y="-88322"/>
            <a:ext cx="77057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TW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四</a:t>
            </a:r>
            <a:r>
              <a:rPr lang="zh-TW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、免試志願選填流程</a:t>
            </a:r>
            <a:endParaRPr lang="en-US" altLang="zh-TW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6842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01" y="527051"/>
            <a:ext cx="2663825" cy="60113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>
              <a:defRPr/>
            </a:pPr>
            <a:r>
              <a:rPr lang="zh-TW" altLang="en-US" sz="5400" dirty="0" smtClean="0">
                <a:solidFill>
                  <a:srgbClr val="3319F5"/>
                </a:solidFill>
              </a:rPr>
              <a:t>大  綱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794366" y="1021648"/>
            <a:ext cx="8206880" cy="535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kumimoji="1" lang="zh-TW" altLang="en-US" sz="4400" dirty="0">
                <a:solidFill>
                  <a:srgbClr val="3319F5"/>
                </a:solidFill>
              </a:rPr>
              <a:t>一</a:t>
            </a:r>
            <a:r>
              <a:rPr kumimoji="1" lang="zh-TW" altLang="en-US" sz="4400" dirty="0" smtClean="0">
                <a:solidFill>
                  <a:srgbClr val="3319F5"/>
                </a:solidFill>
              </a:rPr>
              <a:t>、重要日程</a:t>
            </a:r>
            <a:endParaRPr kumimoji="1" lang="en-US" altLang="zh-TW" sz="4400" dirty="0" smtClean="0">
              <a:solidFill>
                <a:srgbClr val="3319F5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kumimoji="1" lang="zh-TW" altLang="en-US" sz="4400" dirty="0" smtClean="0">
                <a:solidFill>
                  <a:srgbClr val="3319F5"/>
                </a:solidFill>
              </a:rPr>
              <a:t>二、桃連區免試積分及比序說明</a:t>
            </a:r>
            <a:endParaRPr kumimoji="1" lang="en-US" altLang="zh-TW" sz="4400" dirty="0" smtClean="0">
              <a:solidFill>
                <a:srgbClr val="3319F5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kumimoji="1" lang="zh-TW" altLang="en-US" sz="4400" dirty="0" smtClean="0">
                <a:solidFill>
                  <a:srgbClr val="3319F5"/>
                </a:solidFill>
              </a:rPr>
              <a:t>三、免試志願</a:t>
            </a:r>
            <a:r>
              <a:rPr kumimoji="1" lang="zh-TW" altLang="en-US" sz="4400" dirty="0">
                <a:solidFill>
                  <a:srgbClr val="3319F5"/>
                </a:solidFill>
              </a:rPr>
              <a:t>選填技巧</a:t>
            </a:r>
            <a:endParaRPr kumimoji="1" lang="en-US" altLang="zh-TW" sz="4400" dirty="0" smtClean="0">
              <a:solidFill>
                <a:srgbClr val="3319F5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kumimoji="1" lang="zh-TW" altLang="en-US" sz="4400" dirty="0" smtClean="0">
                <a:solidFill>
                  <a:srgbClr val="3319F5"/>
                </a:solidFill>
              </a:rPr>
              <a:t>四、免試志願</a:t>
            </a:r>
            <a:r>
              <a:rPr kumimoji="1" lang="zh-TW" altLang="en-US" sz="4400" dirty="0">
                <a:solidFill>
                  <a:srgbClr val="3319F5"/>
                </a:solidFill>
              </a:rPr>
              <a:t>選</a:t>
            </a:r>
            <a:r>
              <a:rPr kumimoji="1" lang="zh-TW" altLang="en-US" sz="4400" dirty="0" smtClean="0">
                <a:solidFill>
                  <a:srgbClr val="3319F5"/>
                </a:solidFill>
              </a:rPr>
              <a:t>填流程</a:t>
            </a:r>
            <a:endParaRPr kumimoji="1" lang="en-US" altLang="zh-TW" sz="4400" dirty="0" smtClean="0">
              <a:solidFill>
                <a:srgbClr val="3319F5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zh-TW" altLang="en-US" sz="4400" dirty="0" smtClean="0">
                <a:solidFill>
                  <a:srgbClr val="3319F5"/>
                </a:solidFill>
              </a:rPr>
              <a:t>五、小</a:t>
            </a:r>
            <a:r>
              <a:rPr lang="zh-TW" altLang="en-US" sz="4400" dirty="0">
                <a:solidFill>
                  <a:srgbClr val="3319F5"/>
                </a:solidFill>
              </a:rPr>
              <a:t>叮嚀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標題 1"/>
          <p:cNvSpPr txBox="1">
            <a:spLocks/>
          </p:cNvSpPr>
          <p:nvPr/>
        </p:nvSpPr>
        <p:spPr bwMode="auto">
          <a:xfrm>
            <a:off x="611560" y="617770"/>
            <a:ext cx="619216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步驟一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、登入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免試入學系統平臺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3042995" y="2132856"/>
            <a:ext cx="446049" cy="308256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2889520" y="3356992"/>
            <a:ext cx="2520280" cy="244827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7" name="Picture 3" descr="D:\My_Data\秘書業務\ppt\106年\106學生選填志願\106選填志願學生手冊1060103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1" t="16666" r="12471" b="45969"/>
          <a:stretch/>
        </p:blipFill>
        <p:spPr bwMode="auto">
          <a:xfrm>
            <a:off x="59208" y="1260257"/>
            <a:ext cx="9049296" cy="559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1578657" y="3320412"/>
            <a:ext cx="977119" cy="401351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3059185" y="3244210"/>
            <a:ext cx="1224136" cy="5297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點選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報名系統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2641263" y="3329065"/>
            <a:ext cx="441480" cy="3600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solidFill>
                  <a:srgbClr val="3333FF"/>
                </a:solidFill>
              </a:rPr>
              <a:t>1</a:t>
            </a:r>
            <a:endParaRPr lang="zh-TW" altLang="en-US" sz="2800" dirty="0">
              <a:solidFill>
                <a:srgbClr val="3333FF"/>
              </a:solidFill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2364897" y="4021762"/>
            <a:ext cx="1487024" cy="57694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點選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應屆國中生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1943143" y="4130214"/>
            <a:ext cx="441480" cy="3600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solidFill>
                  <a:srgbClr val="3333FF"/>
                </a:solidFill>
              </a:rPr>
              <a:t>2</a:t>
            </a:r>
            <a:endParaRPr lang="zh-TW" altLang="en-US" sz="2800" dirty="0">
              <a:solidFill>
                <a:srgbClr val="3333FF"/>
              </a:solidFill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683568" y="4599114"/>
            <a:ext cx="1872208" cy="2052668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標題 1"/>
          <p:cNvSpPr txBox="1">
            <a:spLocks/>
          </p:cNvSpPr>
          <p:nvPr/>
        </p:nvSpPr>
        <p:spPr bwMode="auto">
          <a:xfrm>
            <a:off x="827584" y="-88322"/>
            <a:ext cx="77057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TW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四</a:t>
            </a:r>
            <a:r>
              <a:rPr lang="zh-TW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、免試志願選填流程</a:t>
            </a:r>
            <a:endParaRPr lang="en-US" altLang="zh-TW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6461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標題 1"/>
          <p:cNvSpPr txBox="1">
            <a:spLocks/>
          </p:cNvSpPr>
          <p:nvPr/>
        </p:nvSpPr>
        <p:spPr bwMode="auto">
          <a:xfrm>
            <a:off x="1187624" y="724598"/>
            <a:ext cx="619216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步驟一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、登入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免試入學系統平臺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1331640" y="2286984"/>
            <a:ext cx="2088232" cy="421936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1331640" y="2708920"/>
            <a:ext cx="2088232" cy="421936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" name="直線接點 2"/>
          <p:cNvCxnSpPr/>
          <p:nvPr/>
        </p:nvCxnSpPr>
        <p:spPr>
          <a:xfrm>
            <a:off x="5868144" y="3717031"/>
            <a:ext cx="20162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5148064" y="4293096"/>
            <a:ext cx="12961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字方塊 3"/>
          <p:cNvSpPr txBox="1"/>
          <p:nvPr/>
        </p:nvSpPr>
        <p:spPr>
          <a:xfrm>
            <a:off x="1724014" y="5661319"/>
            <a:ext cx="5328592" cy="12926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帳號：為身分證字號</a:t>
            </a:r>
            <a:r>
              <a:rPr lang="en-US" altLang="zh-TW" sz="2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密碼：預設為出生年月日</a:t>
            </a:r>
            <a:r>
              <a:rPr lang="en-US" altLang="zh-TW" sz="2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碼，</a:t>
            </a:r>
            <a:r>
              <a:rPr lang="en-US" altLang="zh-TW" sz="2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例如：</a:t>
            </a:r>
            <a:r>
              <a:rPr lang="en-US" altLang="zh-TW" sz="2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910316</a:t>
            </a:r>
            <a:endParaRPr lang="zh-TW" altLang="en-US" sz="2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24" b="43774"/>
          <a:stretch/>
        </p:blipFill>
        <p:spPr>
          <a:xfrm>
            <a:off x="-59764" y="1403736"/>
            <a:ext cx="9203764" cy="4329520"/>
          </a:xfrm>
          <a:prstGeom prst="rect">
            <a:avLst/>
          </a:prstGeom>
        </p:spPr>
      </p:pic>
      <p:sp>
        <p:nvSpPr>
          <p:cNvPr id="12" name="圓角矩形 11"/>
          <p:cNvSpPr/>
          <p:nvPr/>
        </p:nvSpPr>
        <p:spPr>
          <a:xfrm>
            <a:off x="5220072" y="3174400"/>
            <a:ext cx="2808312" cy="217035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3419872" y="4057498"/>
            <a:ext cx="1728192" cy="88366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選取學區國中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輸入帳號密碼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4062557" y="3737047"/>
            <a:ext cx="441480" cy="3600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solidFill>
                  <a:srgbClr val="3333FF"/>
                </a:solidFill>
              </a:rPr>
              <a:t>1</a:t>
            </a:r>
            <a:endParaRPr lang="zh-TW" altLang="en-US" sz="2800" dirty="0">
              <a:solidFill>
                <a:srgbClr val="3333FF"/>
              </a:solidFill>
            </a:endParaRPr>
          </a:p>
        </p:txBody>
      </p:sp>
      <p:sp>
        <p:nvSpPr>
          <p:cNvPr id="15" name="標題 1"/>
          <p:cNvSpPr txBox="1">
            <a:spLocks/>
          </p:cNvSpPr>
          <p:nvPr/>
        </p:nvSpPr>
        <p:spPr bwMode="auto">
          <a:xfrm>
            <a:off x="827584" y="-88322"/>
            <a:ext cx="77057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TW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四</a:t>
            </a:r>
            <a:r>
              <a:rPr lang="zh-TW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、免試志願選填流程</a:t>
            </a:r>
            <a:endParaRPr lang="en-US" altLang="zh-TW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1705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74"/>
          <a:stretch/>
        </p:blipFill>
        <p:spPr>
          <a:xfrm>
            <a:off x="-31237" y="1406521"/>
            <a:ext cx="9220483" cy="5517232"/>
          </a:xfrm>
          <a:prstGeom prst="rect">
            <a:avLst/>
          </a:prstGeom>
        </p:spPr>
      </p:pic>
      <p:sp>
        <p:nvSpPr>
          <p:cNvPr id="8" name="圓角矩形 7"/>
          <p:cNvSpPr/>
          <p:nvPr/>
        </p:nvSpPr>
        <p:spPr>
          <a:xfrm>
            <a:off x="5364088" y="2067449"/>
            <a:ext cx="1152128" cy="30123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標題 1"/>
          <p:cNvSpPr txBox="1">
            <a:spLocks/>
          </p:cNvSpPr>
          <p:nvPr/>
        </p:nvSpPr>
        <p:spPr bwMode="auto">
          <a:xfrm>
            <a:off x="1187623" y="724598"/>
            <a:ext cx="7345685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步驟一、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登入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點選</a:t>
            </a:r>
            <a:r>
              <a:rPr lang="zh-TW" altLang="en-US" sz="3200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超額比序查詢服務</a:t>
            </a:r>
            <a:endParaRPr lang="en-US" altLang="zh-TW" sz="3200" dirty="0">
              <a:solidFill>
                <a:srgbClr val="3333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1808921" y="3856552"/>
            <a:ext cx="2448272" cy="626299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5703624" y="1436292"/>
            <a:ext cx="2108735" cy="5297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點選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超額比序查詢服務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5285703" y="1521147"/>
            <a:ext cx="441480" cy="3600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solidFill>
                  <a:srgbClr val="3333FF"/>
                </a:solidFill>
              </a:rPr>
              <a:t>1</a:t>
            </a:r>
            <a:endParaRPr lang="zh-TW" altLang="en-US" sz="2800" dirty="0">
              <a:solidFill>
                <a:srgbClr val="3333FF"/>
              </a:solidFill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4860465" y="3881229"/>
            <a:ext cx="1367719" cy="57694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查看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個別序位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4438711" y="3989681"/>
            <a:ext cx="441480" cy="3600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solidFill>
                  <a:srgbClr val="3333FF"/>
                </a:solidFill>
              </a:rPr>
              <a:t>2</a:t>
            </a:r>
            <a:endParaRPr lang="zh-TW" altLang="en-US" sz="2800" dirty="0">
              <a:solidFill>
                <a:srgbClr val="3333FF"/>
              </a:solidFill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 bwMode="auto">
          <a:xfrm>
            <a:off x="827584" y="-88322"/>
            <a:ext cx="77057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TW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四</a:t>
            </a:r>
            <a:r>
              <a:rPr lang="zh-TW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、免試志願選填流程</a:t>
            </a:r>
            <a:endParaRPr lang="en-US" altLang="zh-TW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4152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59"/>
          <a:stretch/>
        </p:blipFill>
        <p:spPr>
          <a:xfrm>
            <a:off x="0" y="1312370"/>
            <a:ext cx="9144000" cy="5501006"/>
          </a:xfrm>
          <a:prstGeom prst="rect">
            <a:avLst/>
          </a:prstGeom>
        </p:spPr>
      </p:pic>
      <p:sp>
        <p:nvSpPr>
          <p:cNvPr id="8" name="圓角矩形 7"/>
          <p:cNvSpPr/>
          <p:nvPr/>
        </p:nvSpPr>
        <p:spPr>
          <a:xfrm>
            <a:off x="2591948" y="1772816"/>
            <a:ext cx="683907" cy="30123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標題 1"/>
          <p:cNvSpPr txBox="1">
            <a:spLocks/>
          </p:cNvSpPr>
          <p:nvPr/>
        </p:nvSpPr>
        <p:spPr bwMode="auto">
          <a:xfrm>
            <a:off x="718731" y="618455"/>
            <a:ext cx="6696745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步驟二、</a:t>
            </a:r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選取</a:t>
            </a:r>
            <a:r>
              <a:rPr lang="en-US" altLang="zh-TW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2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志願</a:t>
            </a:r>
            <a:r>
              <a:rPr lang="zh-TW" altLang="en-US" sz="32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學校、科</a:t>
            </a:r>
            <a:r>
              <a:rPr lang="zh-TW" altLang="en-US" sz="32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組加入</a:t>
            </a:r>
            <a:endParaRPr lang="en-US" altLang="zh-TW" sz="32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2483768" y="1340768"/>
            <a:ext cx="1224136" cy="43204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志願選填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橢圓 2"/>
          <p:cNvSpPr/>
          <p:nvPr/>
        </p:nvSpPr>
        <p:spPr>
          <a:xfrm>
            <a:off x="2042288" y="1340768"/>
            <a:ext cx="441480" cy="3600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solidFill>
                  <a:srgbClr val="3333FF"/>
                </a:solidFill>
              </a:rPr>
              <a:t>1</a:t>
            </a:r>
            <a:endParaRPr lang="zh-TW" altLang="en-US" sz="2800" dirty="0">
              <a:solidFill>
                <a:srgbClr val="3333FF"/>
              </a:solidFill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699005" y="2668846"/>
            <a:ext cx="1224136" cy="43204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選擇學校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3384336" y="2513388"/>
            <a:ext cx="1224136" cy="43204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選擇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科別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1115616" y="3178923"/>
            <a:ext cx="1876890" cy="286648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圓角矩形 15"/>
          <p:cNvSpPr/>
          <p:nvPr/>
        </p:nvSpPr>
        <p:spPr>
          <a:xfrm>
            <a:off x="3095836" y="3178923"/>
            <a:ext cx="1836203" cy="286648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圓角矩形 16"/>
          <p:cNvSpPr/>
          <p:nvPr/>
        </p:nvSpPr>
        <p:spPr>
          <a:xfrm>
            <a:off x="5008727" y="3168037"/>
            <a:ext cx="389909" cy="30123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圓角矩形 17"/>
          <p:cNvSpPr/>
          <p:nvPr/>
        </p:nvSpPr>
        <p:spPr>
          <a:xfrm>
            <a:off x="5218787" y="2472468"/>
            <a:ext cx="714226" cy="43204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加入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277251" y="2703253"/>
            <a:ext cx="441480" cy="3600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solidFill>
                  <a:srgbClr val="3333FF"/>
                </a:solidFill>
              </a:rPr>
              <a:t>2</a:t>
            </a:r>
            <a:endParaRPr lang="zh-TW" altLang="en-US" sz="2800" dirty="0">
              <a:solidFill>
                <a:srgbClr val="3333FF"/>
              </a:solidFill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2992506" y="2549392"/>
            <a:ext cx="441480" cy="3600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3333FF"/>
                </a:solidFill>
              </a:rPr>
              <a:t>3</a:t>
            </a:r>
            <a:endParaRPr lang="zh-TW" altLang="en-US" sz="2800" dirty="0">
              <a:solidFill>
                <a:srgbClr val="3333FF"/>
              </a:solidFill>
            </a:endParaRPr>
          </a:p>
        </p:txBody>
      </p:sp>
      <p:sp>
        <p:nvSpPr>
          <p:cNvPr id="22" name="橢圓 21"/>
          <p:cNvSpPr/>
          <p:nvPr/>
        </p:nvSpPr>
        <p:spPr>
          <a:xfrm>
            <a:off x="4798874" y="2521224"/>
            <a:ext cx="441480" cy="3600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solidFill>
                  <a:srgbClr val="3333FF"/>
                </a:solidFill>
              </a:rPr>
              <a:t>4</a:t>
            </a:r>
            <a:endParaRPr lang="zh-TW" altLang="en-US" sz="2800" dirty="0">
              <a:solidFill>
                <a:srgbClr val="3333FF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467544" y="3645024"/>
          <a:ext cx="6264696" cy="3096346"/>
        </p:xfrm>
        <a:graphic>
          <a:graphicData uri="http://schemas.openxmlformats.org/drawingml/2006/table">
            <a:tbl>
              <a:tblPr firstRow="1" firstCol="1" bandRow="1"/>
              <a:tblGrid>
                <a:gridCol w="383775"/>
                <a:gridCol w="629920"/>
                <a:gridCol w="450215"/>
                <a:gridCol w="809625"/>
                <a:gridCol w="1974937"/>
                <a:gridCol w="864096"/>
                <a:gridCol w="648072"/>
                <a:gridCol w="504056"/>
              </a:tblGrid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志願數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志願序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志願序分數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職群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志願校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科別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生涯規劃意見分數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志願總積分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zh-TW" sz="1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zh-TW" sz="1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15</a:t>
                      </a:r>
                      <a:endParaRPr lang="zh-TW" sz="1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學術群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新興高中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普通科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6</a:t>
                      </a:r>
                      <a:endParaRPr lang="zh-TW" sz="10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100</a:t>
                      </a:r>
                      <a:endParaRPr lang="zh-TW" sz="1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2</a:t>
                      </a:r>
                      <a:endParaRPr lang="zh-TW" sz="10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2</a:t>
                      </a:r>
                      <a:endParaRPr lang="zh-TW" sz="10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15</a:t>
                      </a:r>
                      <a:endParaRPr lang="zh-TW" sz="1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學術群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武陵高中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普通科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6</a:t>
                      </a:r>
                      <a:endParaRPr lang="zh-TW" sz="10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100</a:t>
                      </a:r>
                      <a:endParaRPr lang="zh-TW" sz="1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3</a:t>
                      </a:r>
                      <a:endParaRPr lang="zh-TW" sz="10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3</a:t>
                      </a:r>
                      <a:endParaRPr lang="zh-TW" sz="10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15</a:t>
                      </a:r>
                      <a:endParaRPr lang="zh-TW" sz="10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學術群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桃園高中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普通科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6</a:t>
                      </a:r>
                      <a:endParaRPr lang="zh-TW" sz="1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100</a:t>
                      </a:r>
                      <a:endParaRPr lang="zh-TW" sz="1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4</a:t>
                      </a:r>
                      <a:endParaRPr lang="zh-TW" sz="10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4</a:t>
                      </a:r>
                      <a:endParaRPr lang="zh-TW" sz="10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12</a:t>
                      </a:r>
                      <a:endParaRPr lang="zh-TW" sz="10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學術群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壽山高中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普通科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6</a:t>
                      </a:r>
                      <a:endParaRPr lang="zh-TW" sz="1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97</a:t>
                      </a:r>
                      <a:endParaRPr lang="zh-TW" sz="1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5</a:t>
                      </a:r>
                      <a:endParaRPr lang="zh-TW" sz="10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5</a:t>
                      </a:r>
                      <a:endParaRPr lang="zh-TW" sz="10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12</a:t>
                      </a:r>
                      <a:endParaRPr lang="zh-TW" sz="10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學術群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南崁高中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普通科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6</a:t>
                      </a:r>
                      <a:endParaRPr lang="zh-TW" sz="1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97</a:t>
                      </a:r>
                      <a:endParaRPr lang="zh-TW" sz="1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6732240" y="3643335"/>
          <a:ext cx="1944216" cy="3086030"/>
        </p:xfrm>
        <a:graphic>
          <a:graphicData uri="http://schemas.openxmlformats.org/drawingml/2006/table">
            <a:tbl>
              <a:tblPr firstRow="1" firstCol="1" bandRow="1"/>
              <a:tblGrid>
                <a:gridCol w="1296144"/>
                <a:gridCol w="648072"/>
              </a:tblGrid>
              <a:tr h="505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0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0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0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0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0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標題 1"/>
          <p:cNvSpPr txBox="1">
            <a:spLocks/>
          </p:cNvSpPr>
          <p:nvPr/>
        </p:nvSpPr>
        <p:spPr bwMode="auto">
          <a:xfrm>
            <a:off x="827584" y="-88322"/>
            <a:ext cx="77057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TW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四</a:t>
            </a:r>
            <a:r>
              <a:rPr lang="zh-TW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、免試志願選填流程</a:t>
            </a:r>
            <a:endParaRPr lang="en-US" altLang="zh-TW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2899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59"/>
          <a:stretch/>
        </p:blipFill>
        <p:spPr>
          <a:xfrm>
            <a:off x="0" y="1357526"/>
            <a:ext cx="9144000" cy="5501006"/>
          </a:xfrm>
          <a:prstGeom prst="rect">
            <a:avLst/>
          </a:prstGeom>
        </p:spPr>
      </p:pic>
      <p:sp>
        <p:nvSpPr>
          <p:cNvPr id="8" name="圓角矩形 7"/>
          <p:cNvSpPr/>
          <p:nvPr/>
        </p:nvSpPr>
        <p:spPr>
          <a:xfrm>
            <a:off x="-922663" y="2191662"/>
            <a:ext cx="504056" cy="30123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-1332717" y="1264177"/>
            <a:ext cx="1224136" cy="43204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選擇學校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9595944" y="632279"/>
            <a:ext cx="1224136" cy="43204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選擇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科別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-871649" y="3427958"/>
            <a:ext cx="504056" cy="30123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圓角矩形 15"/>
          <p:cNvSpPr/>
          <p:nvPr/>
        </p:nvSpPr>
        <p:spPr>
          <a:xfrm>
            <a:off x="-979661" y="4077072"/>
            <a:ext cx="657504" cy="30123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圓角矩形 16"/>
          <p:cNvSpPr/>
          <p:nvPr/>
        </p:nvSpPr>
        <p:spPr>
          <a:xfrm>
            <a:off x="7141674" y="4205033"/>
            <a:ext cx="477484" cy="18078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圓角矩形 17"/>
          <p:cNvSpPr/>
          <p:nvPr/>
        </p:nvSpPr>
        <p:spPr>
          <a:xfrm>
            <a:off x="9612560" y="2564904"/>
            <a:ext cx="714226" cy="43204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加入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標題 1"/>
          <p:cNvSpPr txBox="1">
            <a:spLocks/>
          </p:cNvSpPr>
          <p:nvPr/>
        </p:nvSpPr>
        <p:spPr bwMode="auto">
          <a:xfrm>
            <a:off x="466675" y="690463"/>
            <a:ext cx="6193557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步驟三、</a:t>
            </a:r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排序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2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調整校科志願序</a:t>
            </a:r>
            <a:endParaRPr lang="en-US" altLang="zh-TW" sz="32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6938936" y="3274484"/>
            <a:ext cx="441480" cy="3600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solidFill>
                  <a:srgbClr val="3333FF"/>
                </a:solidFill>
              </a:rPr>
              <a:t>1</a:t>
            </a:r>
            <a:endParaRPr lang="zh-TW" altLang="en-US" sz="2800" dirty="0">
              <a:solidFill>
                <a:srgbClr val="3333FF"/>
              </a:solidFill>
            </a:endParaRPr>
          </a:p>
        </p:txBody>
      </p:sp>
      <p:sp>
        <p:nvSpPr>
          <p:cNvPr id="22" name="橢圓 21"/>
          <p:cNvSpPr/>
          <p:nvPr/>
        </p:nvSpPr>
        <p:spPr>
          <a:xfrm>
            <a:off x="-1754471" y="1298584"/>
            <a:ext cx="441480" cy="3600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solidFill>
                  <a:srgbClr val="3333FF"/>
                </a:solidFill>
              </a:rPr>
              <a:t>2</a:t>
            </a:r>
            <a:endParaRPr lang="zh-TW" altLang="en-US" sz="2800" dirty="0">
              <a:solidFill>
                <a:srgbClr val="3333FF"/>
              </a:solidFill>
            </a:endParaRPr>
          </a:p>
        </p:txBody>
      </p:sp>
      <p:sp>
        <p:nvSpPr>
          <p:cNvPr id="23" name="橢圓 22"/>
          <p:cNvSpPr/>
          <p:nvPr/>
        </p:nvSpPr>
        <p:spPr>
          <a:xfrm>
            <a:off x="9342282" y="681805"/>
            <a:ext cx="441480" cy="3600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3333FF"/>
                </a:solidFill>
              </a:rPr>
              <a:t>3</a:t>
            </a:r>
            <a:endParaRPr lang="zh-TW" altLang="en-US" sz="2800" dirty="0">
              <a:solidFill>
                <a:srgbClr val="3333FF"/>
              </a:solidFill>
            </a:endParaRPr>
          </a:p>
        </p:txBody>
      </p:sp>
      <p:sp>
        <p:nvSpPr>
          <p:cNvPr id="24" name="橢圓 23"/>
          <p:cNvSpPr/>
          <p:nvPr/>
        </p:nvSpPr>
        <p:spPr>
          <a:xfrm>
            <a:off x="9375204" y="2613660"/>
            <a:ext cx="441480" cy="3600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solidFill>
                  <a:srgbClr val="3333FF"/>
                </a:solidFill>
              </a:rPr>
              <a:t>4</a:t>
            </a:r>
            <a:endParaRPr lang="zh-TW" altLang="en-US" sz="2800" dirty="0">
              <a:solidFill>
                <a:srgbClr val="3333FF"/>
              </a:solidFill>
            </a:endParaRPr>
          </a:p>
        </p:txBody>
      </p:sp>
      <p:sp>
        <p:nvSpPr>
          <p:cNvPr id="25" name="圓角矩形 24"/>
          <p:cNvSpPr/>
          <p:nvPr/>
        </p:nvSpPr>
        <p:spPr>
          <a:xfrm>
            <a:off x="7141674" y="4725144"/>
            <a:ext cx="477484" cy="18078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圓角矩形 25"/>
          <p:cNvSpPr/>
          <p:nvPr/>
        </p:nvSpPr>
        <p:spPr>
          <a:xfrm>
            <a:off x="7159676" y="5301208"/>
            <a:ext cx="477484" cy="18078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圓角矩形 26"/>
          <p:cNvSpPr/>
          <p:nvPr/>
        </p:nvSpPr>
        <p:spPr>
          <a:xfrm>
            <a:off x="7141674" y="5805264"/>
            <a:ext cx="477484" cy="18078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圓角矩形 27"/>
          <p:cNvSpPr/>
          <p:nvPr/>
        </p:nvSpPr>
        <p:spPr>
          <a:xfrm>
            <a:off x="7136313" y="6370039"/>
            <a:ext cx="477484" cy="18078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爆炸 2 2"/>
          <p:cNvSpPr/>
          <p:nvPr/>
        </p:nvSpPr>
        <p:spPr>
          <a:xfrm rot="1177466">
            <a:off x="6008655" y="689610"/>
            <a:ext cx="2634416" cy="663078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重要步驟</a:t>
            </a:r>
            <a:endParaRPr lang="zh-TW" altLang="en-US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29" name="表格 28"/>
          <p:cNvGraphicFramePr>
            <a:graphicFrameLocks noGrp="1"/>
          </p:cNvGraphicFramePr>
          <p:nvPr>
            <p:extLst/>
          </p:nvPr>
        </p:nvGraphicFramePr>
        <p:xfrm>
          <a:off x="467545" y="3645024"/>
          <a:ext cx="6264696" cy="3096346"/>
        </p:xfrm>
        <a:graphic>
          <a:graphicData uri="http://schemas.openxmlformats.org/drawingml/2006/table">
            <a:tbl>
              <a:tblPr firstRow="1" firstCol="1" bandRow="1"/>
              <a:tblGrid>
                <a:gridCol w="383775"/>
                <a:gridCol w="629920"/>
                <a:gridCol w="450215"/>
                <a:gridCol w="809625"/>
                <a:gridCol w="1974937"/>
                <a:gridCol w="864096"/>
                <a:gridCol w="648072"/>
                <a:gridCol w="504056"/>
              </a:tblGrid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志願數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志願序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志願序分數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職群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志願校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科別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生涯規劃意見分數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志願總積分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zh-TW" sz="1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zh-TW" sz="1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15</a:t>
                      </a:r>
                      <a:endParaRPr lang="zh-TW" sz="1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學術群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新興高中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普通科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6</a:t>
                      </a:r>
                      <a:endParaRPr lang="zh-TW" sz="10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100</a:t>
                      </a:r>
                      <a:endParaRPr lang="zh-TW" sz="1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2</a:t>
                      </a:r>
                      <a:endParaRPr lang="zh-TW" sz="10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2</a:t>
                      </a:r>
                      <a:endParaRPr lang="zh-TW" sz="10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15</a:t>
                      </a:r>
                      <a:endParaRPr lang="zh-TW" sz="1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學術群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武陵高中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普通科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6</a:t>
                      </a:r>
                      <a:endParaRPr lang="zh-TW" sz="10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100</a:t>
                      </a:r>
                      <a:endParaRPr lang="zh-TW" sz="1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3</a:t>
                      </a:r>
                      <a:endParaRPr lang="zh-TW" sz="10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3</a:t>
                      </a:r>
                      <a:endParaRPr lang="zh-TW" sz="10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15</a:t>
                      </a:r>
                      <a:endParaRPr lang="zh-TW" sz="10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學術群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桃園高中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普通科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6</a:t>
                      </a:r>
                      <a:endParaRPr lang="zh-TW" sz="1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100</a:t>
                      </a:r>
                      <a:endParaRPr lang="zh-TW" sz="1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4</a:t>
                      </a:r>
                      <a:endParaRPr lang="zh-TW" sz="10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4</a:t>
                      </a:r>
                      <a:endParaRPr lang="zh-TW" sz="10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12</a:t>
                      </a:r>
                      <a:endParaRPr lang="zh-TW" sz="10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學術群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壽山高中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普通科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6</a:t>
                      </a:r>
                      <a:endParaRPr lang="zh-TW" sz="1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97</a:t>
                      </a:r>
                      <a:endParaRPr lang="zh-TW" sz="1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5</a:t>
                      </a:r>
                      <a:endParaRPr lang="zh-TW" sz="10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5</a:t>
                      </a:r>
                      <a:endParaRPr lang="zh-TW" sz="10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12</a:t>
                      </a:r>
                      <a:endParaRPr lang="zh-TW" sz="10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學術群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南崁高中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普通科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6</a:t>
                      </a:r>
                      <a:endParaRPr lang="zh-TW" sz="1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97</a:t>
                      </a:r>
                      <a:endParaRPr lang="zh-TW" sz="1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表格 29"/>
          <p:cNvGraphicFramePr>
            <a:graphicFrameLocks noGrp="1"/>
          </p:cNvGraphicFramePr>
          <p:nvPr>
            <p:extLst/>
          </p:nvPr>
        </p:nvGraphicFramePr>
        <p:xfrm>
          <a:off x="6732240" y="3643335"/>
          <a:ext cx="1944216" cy="3086030"/>
        </p:xfrm>
        <a:graphic>
          <a:graphicData uri="http://schemas.openxmlformats.org/drawingml/2006/table">
            <a:tbl>
              <a:tblPr firstRow="1" firstCol="1" bandRow="1"/>
              <a:tblGrid>
                <a:gridCol w="1296144"/>
                <a:gridCol w="648072"/>
              </a:tblGrid>
              <a:tr h="505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0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0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0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0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0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圓角矩形 1"/>
          <p:cNvSpPr/>
          <p:nvPr/>
        </p:nvSpPr>
        <p:spPr>
          <a:xfrm>
            <a:off x="7380416" y="2973700"/>
            <a:ext cx="1763584" cy="73283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選取上下箭頭調整志願順序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2" name="標題 1"/>
          <p:cNvSpPr txBox="1">
            <a:spLocks/>
          </p:cNvSpPr>
          <p:nvPr/>
        </p:nvSpPr>
        <p:spPr bwMode="auto">
          <a:xfrm>
            <a:off x="827584" y="-88322"/>
            <a:ext cx="77057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TW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四</a:t>
            </a:r>
            <a:r>
              <a:rPr lang="zh-TW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、免試志願選填流程</a:t>
            </a:r>
            <a:endParaRPr lang="en-US" altLang="zh-TW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3733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42"/>
          <a:stretch/>
        </p:blipFill>
        <p:spPr>
          <a:xfrm>
            <a:off x="18178" y="1289394"/>
            <a:ext cx="9125822" cy="5568605"/>
          </a:xfrm>
          <a:prstGeom prst="rect">
            <a:avLst/>
          </a:prstGeom>
        </p:spPr>
      </p:pic>
      <p:sp>
        <p:nvSpPr>
          <p:cNvPr id="8" name="圓角矩形 7"/>
          <p:cNvSpPr/>
          <p:nvPr/>
        </p:nvSpPr>
        <p:spPr>
          <a:xfrm>
            <a:off x="242744" y="2011642"/>
            <a:ext cx="504056" cy="30123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6595704" y="1902222"/>
            <a:ext cx="2008743" cy="59067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列印志願選填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核對表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9595944" y="632279"/>
            <a:ext cx="1224136" cy="43204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選擇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科別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-871649" y="3427958"/>
            <a:ext cx="504056" cy="30123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圓角矩形 15"/>
          <p:cNvSpPr/>
          <p:nvPr/>
        </p:nvSpPr>
        <p:spPr>
          <a:xfrm>
            <a:off x="-979661" y="4077072"/>
            <a:ext cx="657504" cy="30123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圓角矩形 17"/>
          <p:cNvSpPr/>
          <p:nvPr/>
        </p:nvSpPr>
        <p:spPr>
          <a:xfrm>
            <a:off x="9612560" y="2564904"/>
            <a:ext cx="714226" cy="43204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加入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標題 1"/>
          <p:cNvSpPr txBox="1">
            <a:spLocks/>
          </p:cNvSpPr>
          <p:nvPr/>
        </p:nvSpPr>
        <p:spPr bwMode="auto">
          <a:xfrm>
            <a:off x="494772" y="632279"/>
            <a:ext cx="763284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步驟四、</a:t>
            </a:r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檢查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2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檢查校科志願序及總積分</a:t>
            </a:r>
            <a:endParaRPr lang="en-US" altLang="zh-TW" sz="32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4717624" y="5025928"/>
            <a:ext cx="441480" cy="3600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solidFill>
                  <a:srgbClr val="3333FF"/>
                </a:solidFill>
              </a:rPr>
              <a:t>2</a:t>
            </a:r>
            <a:endParaRPr lang="zh-TW" altLang="en-US" sz="2800" dirty="0">
              <a:solidFill>
                <a:srgbClr val="3333FF"/>
              </a:solidFill>
            </a:endParaRPr>
          </a:p>
        </p:txBody>
      </p:sp>
      <p:sp>
        <p:nvSpPr>
          <p:cNvPr id="22" name="橢圓 21"/>
          <p:cNvSpPr/>
          <p:nvPr/>
        </p:nvSpPr>
        <p:spPr>
          <a:xfrm>
            <a:off x="6173951" y="1936629"/>
            <a:ext cx="441480" cy="3600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solidFill>
                  <a:srgbClr val="3333FF"/>
                </a:solidFill>
              </a:rPr>
              <a:t>1</a:t>
            </a:r>
            <a:endParaRPr lang="zh-TW" altLang="en-US" sz="2800" dirty="0">
              <a:solidFill>
                <a:srgbClr val="3333FF"/>
              </a:solidFill>
            </a:endParaRPr>
          </a:p>
        </p:txBody>
      </p:sp>
      <p:sp>
        <p:nvSpPr>
          <p:cNvPr id="23" name="橢圓 22"/>
          <p:cNvSpPr/>
          <p:nvPr/>
        </p:nvSpPr>
        <p:spPr>
          <a:xfrm>
            <a:off x="9342282" y="681805"/>
            <a:ext cx="441480" cy="3600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3333FF"/>
                </a:solidFill>
              </a:rPr>
              <a:t>3</a:t>
            </a:r>
            <a:endParaRPr lang="zh-TW" altLang="en-US" sz="2800" dirty="0">
              <a:solidFill>
                <a:srgbClr val="3333FF"/>
              </a:solidFill>
            </a:endParaRPr>
          </a:p>
        </p:txBody>
      </p:sp>
      <p:sp>
        <p:nvSpPr>
          <p:cNvPr id="24" name="橢圓 23"/>
          <p:cNvSpPr/>
          <p:nvPr/>
        </p:nvSpPr>
        <p:spPr>
          <a:xfrm>
            <a:off x="9375204" y="2613660"/>
            <a:ext cx="441480" cy="3600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solidFill>
                  <a:srgbClr val="3333FF"/>
                </a:solidFill>
              </a:rPr>
              <a:t>4</a:t>
            </a:r>
            <a:endParaRPr lang="zh-TW" altLang="en-US" sz="2800" dirty="0">
              <a:solidFill>
                <a:srgbClr val="3333FF"/>
              </a:solidFill>
            </a:endParaRPr>
          </a:p>
        </p:txBody>
      </p:sp>
      <p:sp>
        <p:nvSpPr>
          <p:cNvPr id="25" name="圓角矩形 24"/>
          <p:cNvSpPr/>
          <p:nvPr/>
        </p:nvSpPr>
        <p:spPr>
          <a:xfrm>
            <a:off x="5462036" y="1687575"/>
            <a:ext cx="952712" cy="18078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圓角矩形 25"/>
          <p:cNvSpPr/>
          <p:nvPr/>
        </p:nvSpPr>
        <p:spPr>
          <a:xfrm>
            <a:off x="1188280" y="2005981"/>
            <a:ext cx="1717152" cy="37402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列印核對表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橢圓 26"/>
          <p:cNvSpPr/>
          <p:nvPr/>
        </p:nvSpPr>
        <p:spPr>
          <a:xfrm>
            <a:off x="825823" y="2019966"/>
            <a:ext cx="441480" cy="3600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solidFill>
                  <a:srgbClr val="3333FF"/>
                </a:solidFill>
              </a:rPr>
              <a:t>3</a:t>
            </a:r>
            <a:endParaRPr lang="zh-TW" altLang="en-US" sz="2800" dirty="0">
              <a:solidFill>
                <a:srgbClr val="3333FF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682184" y="5396458"/>
          <a:ext cx="7407716" cy="1442490"/>
        </p:xfrm>
        <a:graphic>
          <a:graphicData uri="http://schemas.openxmlformats.org/drawingml/2006/table">
            <a:tbl>
              <a:tblPr firstRow="1" firstCol="1" bandRow="1"/>
              <a:tblGrid>
                <a:gridCol w="708466"/>
                <a:gridCol w="2279650"/>
                <a:gridCol w="717550"/>
                <a:gridCol w="688206"/>
                <a:gridCol w="1877194"/>
                <a:gridCol w="113665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志願數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志願名稱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總積分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志願數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志願名稱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總積分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20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zh-TW" sz="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免試</a:t>
                      </a:r>
                      <a:r>
                        <a:rPr lang="en-US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1)</a:t>
                      </a:r>
                      <a:r>
                        <a:rPr lang="zh-TW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新興高中 普通科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100</a:t>
                      </a:r>
                      <a:endParaRPr lang="zh-TW" sz="8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21</a:t>
                      </a:r>
                      <a:endParaRPr lang="zh-TW" sz="8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 </a:t>
                      </a:r>
                      <a:endParaRPr lang="zh-TW" sz="8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 </a:t>
                      </a:r>
                      <a:endParaRPr lang="zh-TW" sz="8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20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2</a:t>
                      </a:r>
                      <a:endParaRPr lang="zh-TW" sz="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sz="8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免試</a:t>
                      </a:r>
                      <a:r>
                        <a:rPr lang="en-US" sz="8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2)</a:t>
                      </a:r>
                      <a:r>
                        <a:rPr lang="zh-TW" sz="8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武陵高中 普通科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100</a:t>
                      </a:r>
                      <a:endParaRPr lang="zh-TW" sz="8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22</a:t>
                      </a:r>
                      <a:endParaRPr lang="zh-TW" sz="8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 </a:t>
                      </a:r>
                      <a:endParaRPr lang="zh-TW" sz="8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 </a:t>
                      </a:r>
                      <a:endParaRPr lang="zh-TW" sz="8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20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3</a:t>
                      </a:r>
                      <a:endParaRPr lang="zh-TW" sz="8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sz="8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免試</a:t>
                      </a:r>
                      <a:r>
                        <a:rPr lang="en-US" sz="8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3)</a:t>
                      </a:r>
                      <a:r>
                        <a:rPr lang="zh-TW" sz="8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桃園高中 普通科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100</a:t>
                      </a:r>
                      <a:endParaRPr lang="zh-TW" sz="8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23</a:t>
                      </a:r>
                      <a:endParaRPr lang="zh-TW" sz="8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 </a:t>
                      </a:r>
                      <a:endParaRPr lang="zh-TW" sz="8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 </a:t>
                      </a:r>
                      <a:endParaRPr lang="zh-TW" sz="8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20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4</a:t>
                      </a:r>
                      <a:endParaRPr lang="zh-TW" sz="8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sz="8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免試</a:t>
                      </a:r>
                      <a:r>
                        <a:rPr lang="en-US" sz="8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4)</a:t>
                      </a:r>
                      <a:r>
                        <a:rPr lang="zh-TW" sz="8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壽山高中 普通科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97</a:t>
                      </a:r>
                      <a:endParaRPr lang="zh-TW" sz="8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24</a:t>
                      </a:r>
                      <a:endParaRPr lang="zh-TW" sz="8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 </a:t>
                      </a:r>
                      <a:endParaRPr lang="zh-TW" sz="8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 </a:t>
                      </a:r>
                      <a:endParaRPr lang="zh-TW" sz="8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20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5</a:t>
                      </a:r>
                      <a:endParaRPr lang="zh-TW" sz="8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sz="8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免試</a:t>
                      </a:r>
                      <a:r>
                        <a:rPr lang="en-US" sz="8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5)</a:t>
                      </a:r>
                      <a:r>
                        <a:rPr lang="zh-TW" sz="8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南崁高中 普通科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97</a:t>
                      </a:r>
                      <a:endParaRPr lang="zh-TW" sz="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25</a:t>
                      </a:r>
                      <a:endParaRPr lang="zh-TW" sz="8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 </a:t>
                      </a:r>
                      <a:endParaRPr lang="zh-TW" sz="8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 </a:t>
                      </a:r>
                      <a:endParaRPr lang="zh-TW" sz="8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20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6</a:t>
                      </a:r>
                      <a:endParaRPr lang="zh-TW" sz="8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免試</a:t>
                      </a:r>
                      <a:r>
                        <a:rPr lang="en-US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6)</a:t>
                      </a:r>
                      <a:r>
                        <a:rPr lang="zh-TW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新興高中 國際貿易科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97</a:t>
                      </a:r>
                      <a:endParaRPr lang="zh-TW" sz="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26</a:t>
                      </a:r>
                      <a:endParaRPr lang="zh-TW" sz="8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 </a:t>
                      </a:r>
                      <a:endParaRPr lang="zh-TW" sz="8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 </a:t>
                      </a:r>
                      <a:endParaRPr lang="zh-TW" sz="8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20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7</a:t>
                      </a:r>
                      <a:endParaRPr lang="zh-TW" sz="8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免試</a:t>
                      </a:r>
                      <a:r>
                        <a:rPr lang="en-US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6)</a:t>
                      </a:r>
                      <a:r>
                        <a:rPr lang="zh-TW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新興高中 電子商務科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97</a:t>
                      </a:r>
                      <a:endParaRPr lang="zh-TW" sz="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27</a:t>
                      </a:r>
                      <a:endParaRPr lang="zh-TW" sz="8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 </a:t>
                      </a:r>
                      <a:endParaRPr lang="zh-TW" sz="8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 </a:t>
                      </a:r>
                      <a:endParaRPr lang="zh-TW" sz="8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20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8</a:t>
                      </a:r>
                      <a:endParaRPr lang="zh-TW" sz="8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免試</a:t>
                      </a:r>
                      <a:r>
                        <a:rPr lang="en-US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6)</a:t>
                      </a:r>
                      <a:r>
                        <a:rPr lang="zh-TW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新興高中 資料處理科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97</a:t>
                      </a:r>
                      <a:endParaRPr lang="zh-TW" sz="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28</a:t>
                      </a:r>
                      <a:endParaRPr lang="zh-TW" sz="8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 </a:t>
                      </a:r>
                      <a:endParaRPr lang="zh-TW" sz="8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 </a:t>
                      </a:r>
                      <a:endParaRPr lang="zh-TW" sz="8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20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9</a:t>
                      </a:r>
                      <a:endParaRPr lang="zh-TW" sz="8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免試</a:t>
                      </a:r>
                      <a:r>
                        <a:rPr lang="en-US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6)</a:t>
                      </a:r>
                      <a:r>
                        <a:rPr lang="zh-TW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新興高中 商業經營科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97</a:t>
                      </a:r>
                      <a:endParaRPr lang="zh-TW" sz="8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29</a:t>
                      </a:r>
                      <a:endParaRPr lang="zh-TW" sz="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 </a:t>
                      </a:r>
                      <a:endParaRPr lang="zh-TW" sz="8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 </a:t>
                      </a:r>
                      <a:endParaRPr lang="zh-TW" sz="8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20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10</a:t>
                      </a:r>
                      <a:endParaRPr lang="zh-TW" sz="8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免試</a:t>
                      </a:r>
                      <a:r>
                        <a:rPr lang="en-US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7)</a:t>
                      </a:r>
                      <a:r>
                        <a:rPr lang="zh-TW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新興高中 觀光事業科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94</a:t>
                      </a:r>
                      <a:endParaRPr lang="zh-TW" sz="8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30</a:t>
                      </a:r>
                      <a:endParaRPr lang="zh-TW" sz="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 </a:t>
                      </a:r>
                      <a:endParaRPr lang="zh-TW" sz="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 </a:t>
                      </a:r>
                      <a:endParaRPr lang="zh-TW" sz="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圓角矩形 1"/>
          <p:cNvSpPr/>
          <p:nvPr/>
        </p:nvSpPr>
        <p:spPr>
          <a:xfrm>
            <a:off x="5159104" y="4725144"/>
            <a:ext cx="1717152" cy="73283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檢查志願校科及總積分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746800" y="5385968"/>
            <a:ext cx="3609176" cy="1472031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標題 1"/>
          <p:cNvSpPr txBox="1">
            <a:spLocks/>
          </p:cNvSpPr>
          <p:nvPr/>
        </p:nvSpPr>
        <p:spPr bwMode="auto">
          <a:xfrm>
            <a:off x="827584" y="-88322"/>
            <a:ext cx="77057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TW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四</a:t>
            </a:r>
            <a:r>
              <a:rPr lang="zh-TW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、免試志願選填流程</a:t>
            </a:r>
            <a:endParaRPr lang="en-US" altLang="zh-TW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7372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99592" y="73152"/>
            <a:ext cx="68229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48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itchFamily="34" charset="-120"/>
              </a:rPr>
              <a:t>五、小叮嚀</a:t>
            </a:r>
            <a:endParaRPr lang="en-US" altLang="zh-TW" sz="4800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5539" name="投影片編號版面配置區 12"/>
          <p:cNvSpPr txBox="1">
            <a:spLocks noGrp="1"/>
          </p:cNvSpPr>
          <p:nvPr/>
        </p:nvSpPr>
        <p:spPr bwMode="auto">
          <a:xfrm>
            <a:off x="6537325" y="6436784"/>
            <a:ext cx="2133600" cy="36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F738524-6301-443B-A630-AF398AC5A7A6}" type="slidenum">
              <a:rPr lang="zh-TW" altLang="en-US" sz="1400">
                <a:solidFill>
                  <a:srgbClr val="898989"/>
                </a:solidFill>
                <a:latin typeface="Arial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zh-TW" sz="1400">
              <a:solidFill>
                <a:srgbClr val="898989"/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107504" y="1196752"/>
            <a:ext cx="89519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叮嚀</a:t>
            </a:r>
            <a:r>
              <a:rPr lang="en-US" altLang="zh-TW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200" dirty="0" smtClean="0">
                <a:solidFill>
                  <a:srgbClr val="3319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：透過</a:t>
            </a:r>
            <a:r>
              <a:rPr lang="zh-TW" altLang="en-US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個別序位</a:t>
            </a:r>
            <a:r>
              <a:rPr lang="zh-TW" altLang="en-US" sz="3200" dirty="0" smtClean="0">
                <a:solidFill>
                  <a:srgbClr val="3319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知道小孩在全桃園市的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大致</a:t>
            </a:r>
            <a:r>
              <a:rPr lang="en-US" altLang="zh-TW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   排名</a:t>
            </a:r>
            <a:r>
              <a:rPr lang="en-US" altLang="zh-TW" sz="3200" dirty="0" smtClean="0">
                <a:solidFill>
                  <a:srgbClr val="3319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 smtClean="0">
                <a:solidFill>
                  <a:srgbClr val="3319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不含志願序</a:t>
            </a:r>
            <a:r>
              <a:rPr lang="en-US" altLang="zh-TW" sz="3200" dirty="0" smtClean="0">
                <a:solidFill>
                  <a:srgbClr val="3319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dirty="0" smtClean="0">
                <a:solidFill>
                  <a:srgbClr val="3319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dirty="0" smtClean="0">
              <a:solidFill>
                <a:srgbClr val="3319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叮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嚀</a:t>
            </a:r>
            <a:r>
              <a:rPr lang="en-US" altLang="zh-TW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dirty="0" smtClean="0">
                <a:solidFill>
                  <a:srgbClr val="3319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總分相同</a:t>
            </a:r>
            <a:r>
              <a:rPr lang="zh-TW" altLang="en-US" sz="3200" dirty="0" smtClean="0">
                <a:solidFill>
                  <a:srgbClr val="3319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前提下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志願序</a:t>
            </a:r>
            <a:r>
              <a:rPr lang="zh-TW" altLang="en-US" sz="3200" u="sng" dirty="0" smtClean="0">
                <a:solidFill>
                  <a:srgbClr val="3319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決定錄取優先順</a:t>
            </a:r>
            <a:r>
              <a:rPr lang="en-US" altLang="zh-TW" sz="3200" u="sng" dirty="0" smtClean="0">
                <a:solidFill>
                  <a:srgbClr val="3319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u="sng" dirty="0" smtClean="0">
                <a:solidFill>
                  <a:srgbClr val="3319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 smtClean="0">
                <a:solidFill>
                  <a:srgbClr val="3319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TW" altLang="en-US" sz="3200" u="sng" dirty="0" smtClean="0">
                <a:solidFill>
                  <a:srgbClr val="3319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序</a:t>
            </a:r>
            <a:r>
              <a:rPr lang="en-US" altLang="zh-TW" sz="3200" dirty="0" smtClean="0">
                <a:solidFill>
                  <a:srgbClr val="3319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solidFill>
                  <a:srgbClr val="3319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個別序位排前面並不一定佔優勢</a:t>
            </a:r>
            <a:r>
              <a:rPr lang="en-US" altLang="zh-TW" sz="3200" dirty="0" smtClean="0">
                <a:solidFill>
                  <a:srgbClr val="3319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br>
              <a:rPr lang="en-US" altLang="zh-TW" sz="3200" dirty="0" smtClean="0">
                <a:solidFill>
                  <a:srgbClr val="3319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叮嚀</a:t>
            </a:r>
            <a:r>
              <a:rPr lang="en-US" altLang="zh-TW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200" dirty="0" smtClean="0">
                <a:solidFill>
                  <a:srgbClr val="3319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：想念且可能的學校</a:t>
            </a:r>
            <a:r>
              <a:rPr lang="zh-TW" altLang="en-US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務必填在前三志願</a:t>
            </a:r>
            <a:endParaRPr lang="zh-TW" altLang="en-US" sz="32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0461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59656" y="1052736"/>
            <a:ext cx="7127875" cy="331046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zh-TW" altLang="en-US" sz="6000" dirty="0" smtClean="0">
                <a:solidFill>
                  <a:srgbClr val="FF0000"/>
                </a:solidFill>
              </a:rPr>
              <a:t>簡報完畢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zh-TW" altLang="en-US" sz="6000" dirty="0" smtClean="0">
                <a:solidFill>
                  <a:srgbClr val="FF0000"/>
                </a:solidFill>
              </a:rPr>
              <a:t>願每位同學</a:t>
            </a:r>
            <a:r>
              <a:rPr lang="en-US" altLang="zh-TW" sz="6000" dirty="0" smtClean="0">
                <a:solidFill>
                  <a:srgbClr val="FF0000"/>
                </a:solidFill>
              </a:rPr>
              <a:t/>
            </a:r>
            <a:br>
              <a:rPr lang="en-US" altLang="zh-TW" sz="6000" dirty="0" smtClean="0">
                <a:solidFill>
                  <a:srgbClr val="FF0000"/>
                </a:solidFill>
              </a:rPr>
            </a:br>
            <a:r>
              <a:rPr lang="zh-TW" altLang="en-US" sz="6600" dirty="0" smtClean="0">
                <a:solidFill>
                  <a:srgbClr val="FF0000"/>
                </a:solidFill>
              </a:rPr>
              <a:t>金榜題名</a:t>
            </a:r>
          </a:p>
        </p:txBody>
      </p:sp>
      <p:pic>
        <p:nvPicPr>
          <p:cNvPr id="66563" name="Picture 15" descr="bo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724401"/>
            <a:ext cx="677862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32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27584" y="116632"/>
            <a:ext cx="5763741" cy="8640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zh-TW" alt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一、重要日程</a:t>
            </a:r>
            <a:endParaRPr lang="en-US" altLang="zh-TW" sz="4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020609"/>
              </p:ext>
            </p:extLst>
          </p:nvPr>
        </p:nvGraphicFramePr>
        <p:xfrm>
          <a:off x="190529" y="925643"/>
          <a:ext cx="8856984" cy="5497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510"/>
                <a:gridCol w="6897474"/>
              </a:tblGrid>
              <a:tr h="61020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日期</a:t>
                      </a:r>
                      <a:endParaRPr lang="zh-TW" altLang="en-US" sz="3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事項</a:t>
                      </a:r>
                      <a:endParaRPr lang="zh-TW" altLang="en-US" sz="3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61020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solidFill>
                            <a:srgbClr val="3319F5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6/9(</a:t>
                      </a:r>
                      <a:r>
                        <a:rPr lang="zh-TW" altLang="en-US" sz="3200" b="1" dirty="0" smtClean="0">
                          <a:solidFill>
                            <a:srgbClr val="3319F5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五</a:t>
                      </a:r>
                      <a:r>
                        <a:rPr lang="en-US" altLang="zh-TW" sz="3200" b="1" dirty="0" smtClean="0">
                          <a:solidFill>
                            <a:srgbClr val="3319F5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3200" b="1" dirty="0">
                        <a:solidFill>
                          <a:srgbClr val="3319F5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32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公告會考成績</a:t>
                      </a:r>
                      <a:endParaRPr lang="zh-TW" altLang="en-US" sz="32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4703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solidFill>
                            <a:srgbClr val="3319F5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6/20(</a:t>
                      </a:r>
                      <a:r>
                        <a:rPr lang="zh-TW" altLang="en-US" sz="3200" b="1" dirty="0" smtClean="0">
                          <a:solidFill>
                            <a:srgbClr val="3319F5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r>
                        <a:rPr lang="en-US" altLang="zh-TW" sz="3200" b="1" dirty="0" smtClean="0">
                          <a:solidFill>
                            <a:srgbClr val="3319F5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en-US" altLang="zh-TW" sz="3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/>
                      </a:r>
                      <a:br>
                        <a:rPr lang="en-US" altLang="zh-TW" sz="3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中午</a:t>
                      </a:r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12:00</a:t>
                      </a: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後</a:t>
                      </a:r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/>
                      </a:r>
                      <a:b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en-US" sz="3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至</a:t>
                      </a:r>
                      <a:endParaRPr lang="en-US" altLang="zh-TW" sz="32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en-US" altLang="zh-TW" sz="3200" b="1" kern="1200" dirty="0" smtClean="0">
                          <a:solidFill>
                            <a:srgbClr val="3319F5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6/26(</a:t>
                      </a:r>
                      <a:r>
                        <a:rPr lang="zh-TW" altLang="en-US" sz="3200" b="1" kern="1200" dirty="0" smtClean="0">
                          <a:solidFill>
                            <a:srgbClr val="3319F5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一</a:t>
                      </a:r>
                      <a:r>
                        <a:rPr lang="en-US" altLang="zh-TW" sz="3200" b="1" kern="1200" dirty="0" smtClean="0">
                          <a:solidFill>
                            <a:srgbClr val="3319F5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br>
                        <a:rPr lang="en-US" altLang="zh-TW" sz="3200" b="1" kern="1200" dirty="0" smtClean="0">
                          <a:solidFill>
                            <a:srgbClr val="3319F5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</a:b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中午</a:t>
                      </a:r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12:00</a:t>
                      </a: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止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3200" b="1" dirty="0" smtClean="0">
                          <a:solidFill>
                            <a:srgbClr val="3319F5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1.</a:t>
                      </a:r>
                      <a:r>
                        <a:rPr lang="zh-TW" altLang="en-US" sz="3200" b="1" dirty="0" smtClean="0">
                          <a:solidFill>
                            <a:srgbClr val="3319F5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免試入學</a:t>
                      </a:r>
                      <a:r>
                        <a:rPr lang="en-US" altLang="zh-TW" sz="3200" b="1" dirty="0" smtClean="0">
                          <a:solidFill>
                            <a:srgbClr val="3319F5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/>
                      </a:r>
                      <a:br>
                        <a:rPr lang="en-US" altLang="zh-TW" sz="3200" b="1" dirty="0" smtClean="0">
                          <a:solidFill>
                            <a:srgbClr val="3319F5"/>
                          </a:solidFill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lang="en-US" altLang="zh-TW" sz="3200" b="1" dirty="0" smtClean="0">
                          <a:solidFill>
                            <a:srgbClr val="3319F5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(1)</a:t>
                      </a:r>
                      <a:r>
                        <a:rPr lang="zh-TW" altLang="en-US" sz="3200" b="1" u="sng" dirty="0" smtClean="0">
                          <a:solidFill>
                            <a:srgbClr val="3319F5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公告實際招生名額</a:t>
                      </a:r>
                      <a:r>
                        <a:rPr lang="en-US" altLang="zh-TW" sz="3200" b="1" u="sng" dirty="0" smtClean="0">
                          <a:solidFill>
                            <a:srgbClr val="3319F5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/>
                      </a:r>
                      <a:br>
                        <a:rPr lang="en-US" altLang="zh-TW" sz="3200" b="1" u="sng" dirty="0" smtClean="0">
                          <a:solidFill>
                            <a:srgbClr val="3319F5"/>
                          </a:solidFill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lang="en-US" altLang="zh-TW" sz="3200" b="1" dirty="0" smtClean="0">
                          <a:solidFill>
                            <a:srgbClr val="3319F5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(2)</a:t>
                      </a:r>
                      <a:r>
                        <a:rPr lang="zh-TW" altLang="en-US" sz="3200" b="1" u="sng" dirty="0" smtClean="0">
                          <a:solidFill>
                            <a:srgbClr val="3319F5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公告個人序位查詢</a:t>
                      </a:r>
                      <a:r>
                        <a:rPr lang="en-US" altLang="zh-TW" sz="3200" b="1" dirty="0" smtClean="0">
                          <a:solidFill>
                            <a:srgbClr val="3319F5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/>
                      </a:r>
                      <a:br>
                        <a:rPr lang="en-US" altLang="zh-TW" sz="3200" b="1" dirty="0" smtClean="0">
                          <a:solidFill>
                            <a:srgbClr val="3319F5"/>
                          </a:solidFill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lang="en-US" altLang="zh-TW" sz="3200" b="1" dirty="0" smtClean="0">
                          <a:solidFill>
                            <a:srgbClr val="3319F5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(3)</a:t>
                      </a:r>
                      <a:r>
                        <a:rPr lang="zh-TW" altLang="en-US" sz="3200" b="1" u="sng" dirty="0" smtClean="0">
                          <a:solidFill>
                            <a:srgbClr val="3319F5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網路選填志願</a:t>
                      </a:r>
                      <a:r>
                        <a:rPr lang="en-US" altLang="zh-TW" sz="2400" b="1" dirty="0" smtClean="0">
                          <a:solidFill>
                            <a:srgbClr val="0BD924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2400" b="1" dirty="0" smtClean="0">
                          <a:solidFill>
                            <a:srgbClr val="0BD924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依國中教務處規定時間</a:t>
                      </a:r>
                      <a:r>
                        <a:rPr lang="en-US" altLang="zh-TW" sz="2400" b="1" dirty="0" smtClean="0">
                          <a:solidFill>
                            <a:srgbClr val="0BD924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en-US" sz="32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956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1" kern="1200" dirty="0" smtClean="0">
                          <a:solidFill>
                            <a:srgbClr val="3319F5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7/11(</a:t>
                      </a:r>
                      <a:r>
                        <a:rPr lang="zh-TW" altLang="en-US" sz="3200" b="1" kern="1200" dirty="0" smtClean="0">
                          <a:solidFill>
                            <a:srgbClr val="3319F5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二</a:t>
                      </a:r>
                      <a:r>
                        <a:rPr lang="en-US" altLang="zh-TW" sz="3200" b="1" kern="1200" dirty="0" smtClean="0">
                          <a:solidFill>
                            <a:srgbClr val="3319F5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br>
                        <a:rPr lang="en-US" altLang="zh-TW" sz="3200" b="1" kern="1200" dirty="0" smtClean="0">
                          <a:solidFill>
                            <a:srgbClr val="3319F5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</a:b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上午</a:t>
                      </a:r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11:00</a:t>
                      </a:r>
                      <a:endParaRPr lang="zh-TW" altLang="en-US" sz="2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32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免試入學錄取公告</a:t>
                      </a:r>
                      <a:endParaRPr lang="zh-TW" altLang="en-US" sz="32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956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1" kern="1200" dirty="0" smtClean="0">
                          <a:solidFill>
                            <a:srgbClr val="3319F5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7/13(</a:t>
                      </a:r>
                      <a:r>
                        <a:rPr lang="zh-TW" altLang="en-US" sz="3200" b="1" kern="1200" dirty="0" smtClean="0">
                          <a:solidFill>
                            <a:srgbClr val="3319F5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四</a:t>
                      </a:r>
                      <a:r>
                        <a:rPr lang="en-US" altLang="zh-TW" sz="3200" b="1" kern="1200" dirty="0" smtClean="0">
                          <a:solidFill>
                            <a:srgbClr val="3319F5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br>
                        <a:rPr lang="en-US" altLang="zh-TW" sz="3200" b="1" kern="1200" dirty="0" smtClean="0">
                          <a:solidFill>
                            <a:srgbClr val="3319F5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</a:br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9:00~11:00</a:t>
                      </a:r>
                      <a:endParaRPr lang="zh-TW" altLang="en-US" sz="2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3200" b="1" dirty="0" smtClean="0">
                          <a:solidFill>
                            <a:srgbClr val="3319F5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免試入學報到期限</a:t>
                      </a:r>
                      <a:endParaRPr lang="zh-TW" altLang="en-US" sz="3200" b="1" dirty="0">
                        <a:solidFill>
                          <a:srgbClr val="3319F5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06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資料庫圖表 25"/>
          <p:cNvGraphicFramePr/>
          <p:nvPr>
            <p:extLst>
              <p:ext uri="{D42A27DB-BD31-4B8C-83A1-F6EECF244321}">
                <p14:modId xmlns:p14="http://schemas.microsoft.com/office/powerpoint/2010/main" val="973286409"/>
              </p:ext>
            </p:extLst>
          </p:nvPr>
        </p:nvGraphicFramePr>
        <p:xfrm>
          <a:off x="623095" y="1087358"/>
          <a:ext cx="3948905" cy="5556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文字方塊 26"/>
          <p:cNvSpPr txBox="1"/>
          <p:nvPr/>
        </p:nvSpPr>
        <p:spPr>
          <a:xfrm>
            <a:off x="4610606" y="916399"/>
            <a:ext cx="4356114" cy="172354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kumimoji="0"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畢業資格：</a:t>
            </a:r>
            <a:r>
              <a:rPr kumimoji="0"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6</a:t>
            </a:r>
            <a:r>
              <a:rPr kumimoji="0"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分；修業</a:t>
            </a:r>
            <a:r>
              <a:rPr kumimoji="0"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</a:t>
            </a:r>
            <a:r>
              <a:rPr kumimoji="0"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分</a:t>
            </a:r>
          </a:p>
          <a:p>
            <a:pPr eaLnBrk="1" hangingPunct="1">
              <a:defRPr/>
            </a:pPr>
            <a:r>
              <a:rPr kumimoji="0"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kumimoji="0"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生涯規劃：</a:t>
            </a:r>
            <a:r>
              <a:rPr kumimoji="0"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21</a:t>
            </a:r>
            <a:r>
              <a:rPr kumimoji="0"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kumimoji="0"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(15+6)</a:t>
            </a:r>
            <a:br>
              <a:rPr kumimoji="0"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kumimoji="0" lang="zh-TW" altLang="en-US" sz="2600" b="1" dirty="0" smtClean="0">
                <a:solidFill>
                  <a:srgbClr val="3319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kumimoji="0" lang="en-US" altLang="zh-TW" sz="2600" b="1" dirty="0" smtClean="0">
                <a:solidFill>
                  <a:srgbClr val="3319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600" b="1" dirty="0" smtClean="0">
                <a:solidFill>
                  <a:srgbClr val="3319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志願分：</a:t>
            </a:r>
            <a:r>
              <a:rPr kumimoji="0" lang="en-US" altLang="zh-TW" sz="2600" b="1" dirty="0" smtClean="0">
                <a:solidFill>
                  <a:srgbClr val="3319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15</a:t>
            </a:r>
            <a:r>
              <a:rPr kumimoji="0" lang="zh-TW" altLang="en-US" sz="2600" b="1" dirty="0" smtClean="0">
                <a:solidFill>
                  <a:srgbClr val="3319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kumimoji="0" lang="en-US" altLang="zh-TW" sz="2600" b="1" dirty="0" smtClean="0">
                <a:solidFill>
                  <a:srgbClr val="3319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eaLnBrk="1" hangingPunct="1">
              <a:defRPr/>
            </a:pPr>
            <a:r>
              <a:rPr kumimoji="0"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kumimoji="0"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就近入學：</a:t>
            </a:r>
            <a:r>
              <a:rPr kumimoji="0"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5</a:t>
            </a:r>
            <a:r>
              <a:rPr kumimoji="0"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分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4643438" y="2708920"/>
            <a:ext cx="3168352" cy="224677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華康儷特圓" charset="0"/>
                <a:cs typeface="華康儷特圓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華康儷特圓" charset="0"/>
                <a:cs typeface="華康儷特圓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華康儷特圓" charset="0"/>
                <a:cs typeface="華康儷特圓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華康儷特圓" charset="0"/>
                <a:cs typeface="華康儷特圓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華康儷特圓" charset="0"/>
                <a:cs typeface="華康儷特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儷特圓" charset="0"/>
                <a:cs typeface="華康儷特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儷特圓" charset="0"/>
                <a:cs typeface="華康儷特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儷特圓" charset="0"/>
                <a:cs typeface="華康儷特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華康儷特圓" charset="0"/>
                <a:cs typeface="華康儷特圓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均衡學習：</a:t>
            </a:r>
            <a:r>
              <a:rPr lang="en-US" altLang="zh-TW" sz="2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sz="2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分</a:t>
            </a:r>
            <a:endParaRPr lang="en-US" altLang="zh-TW" sz="28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8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TW" sz="2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2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品德表現：</a:t>
            </a:r>
            <a:r>
              <a:rPr lang="en-US" altLang="zh-TW" sz="2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2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分</a:t>
            </a:r>
            <a:endParaRPr lang="en-US" altLang="zh-TW" sz="28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8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en-US" altLang="zh-TW" sz="2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2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服務表現：</a:t>
            </a:r>
            <a:r>
              <a:rPr lang="en-US" altLang="zh-TW" sz="2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28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分</a:t>
            </a:r>
            <a:endParaRPr lang="en-US" altLang="zh-TW" sz="28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8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en-US" altLang="zh-TW" sz="2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2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才藝表現：</a:t>
            </a:r>
            <a:r>
              <a:rPr lang="en-US" altLang="zh-TW" sz="2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2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分</a:t>
            </a:r>
            <a:endParaRPr lang="en-US" altLang="zh-TW" sz="2800" b="1" dirty="0" smtClean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5.</a:t>
            </a:r>
            <a:r>
              <a:rPr lang="zh-TW" altLang="en-US" sz="2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體適能：</a:t>
            </a:r>
            <a:r>
              <a:rPr lang="en-US" altLang="zh-TW" sz="2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2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分</a:t>
            </a:r>
            <a:endParaRPr lang="en-US" altLang="zh-TW" sz="28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4643438" y="5213821"/>
            <a:ext cx="3672978" cy="122529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180000" rIns="0" bIns="18000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anose="020B0604030504040204" pitchFamily="34" charset="-120"/>
              </a:rPr>
              <a:t>1.</a:t>
            </a:r>
            <a:r>
              <a:rPr kumimoji="0"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anose="020B0604030504040204" pitchFamily="34" charset="-120"/>
              </a:rPr>
              <a:t>會考成績：</a:t>
            </a:r>
            <a:r>
              <a:rPr kumimoji="0"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anose="020B0604030504040204" pitchFamily="34" charset="-120"/>
              </a:rPr>
              <a:t>30</a:t>
            </a:r>
            <a:r>
              <a:rPr kumimoji="0"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anose="020B0604030504040204" pitchFamily="34" charset="-120"/>
              </a:rPr>
              <a:t>分</a:t>
            </a:r>
            <a:endParaRPr kumimoji="0"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anose="020B0604030504040204" pitchFamily="34" charset="-120"/>
              </a:rPr>
              <a:t>2.</a:t>
            </a:r>
            <a:r>
              <a:rPr kumimoji="0"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anose="020B0604030504040204" pitchFamily="34" charset="-120"/>
              </a:rPr>
              <a:t>寫作測驗成績：</a:t>
            </a:r>
            <a:r>
              <a:rPr kumimoji="0" lang="en-US" altLang="zh-TW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anose="020B0604030504040204" pitchFamily="34" charset="-120"/>
              </a:rPr>
              <a:t>3</a:t>
            </a:r>
            <a:r>
              <a:rPr kumimoji="0"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anose="020B0604030504040204" pitchFamily="34" charset="-120"/>
              </a:rPr>
              <a:t>分</a:t>
            </a:r>
            <a:endParaRPr kumimoji="0"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683" name="投影片編號版面配置區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8"/>
              </a:buBlip>
              <a:defRPr sz="3200">
                <a:solidFill>
                  <a:srgbClr val="104031"/>
                </a:solidFill>
                <a:latin typeface="Rockwell" pitchFamily="18" charset="0"/>
              </a:defRPr>
            </a:lvl1pPr>
            <a:lvl2pPr marL="742950" indent="-285750">
              <a:spcBef>
                <a:spcPct val="20000"/>
              </a:spcBef>
              <a:buBlip>
                <a:blip r:embed="rId9"/>
              </a:buBlip>
              <a:defRPr sz="2800">
                <a:solidFill>
                  <a:srgbClr val="104031"/>
                </a:solidFill>
                <a:latin typeface="Rockwell" pitchFamily="18" charset="0"/>
              </a:defRPr>
            </a:lvl2pPr>
            <a:lvl3pPr marL="1143000" indent="-228600">
              <a:spcBef>
                <a:spcPct val="20000"/>
              </a:spcBef>
              <a:buBlip>
                <a:blip r:embed="rId8"/>
              </a:buBlip>
              <a:defRPr sz="2400">
                <a:solidFill>
                  <a:srgbClr val="104031"/>
                </a:solidFill>
                <a:latin typeface="Rockwell" pitchFamily="18" charset="0"/>
              </a:defRPr>
            </a:lvl3pPr>
            <a:lvl4pPr marL="1600200" indent="-228600">
              <a:spcBef>
                <a:spcPct val="20000"/>
              </a:spcBef>
              <a:buBlip>
                <a:blip r:embed="rId9"/>
              </a:buBlip>
              <a:defRPr sz="2000">
                <a:solidFill>
                  <a:srgbClr val="104031"/>
                </a:solidFill>
                <a:latin typeface="Rockwell" pitchFamily="18" charset="0"/>
              </a:defRPr>
            </a:lvl4pPr>
            <a:lvl5pPr marL="2057400" indent="-228600">
              <a:spcBef>
                <a:spcPct val="20000"/>
              </a:spcBef>
              <a:buBlip>
                <a:blip r:embed="rId8"/>
              </a:buBlip>
              <a:defRPr sz="2000">
                <a:solidFill>
                  <a:srgbClr val="10403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Rockwell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704C1AE-F331-44FF-91CB-1B6C96C38AC1}" type="slidenum">
              <a:rPr lang="zh-TW" altLang="en-US" sz="1400" b="1">
                <a:solidFill>
                  <a:srgbClr val="898989"/>
                </a:solidFill>
                <a:latin typeface="Arial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zh-TW" sz="1400" b="1">
              <a:solidFill>
                <a:srgbClr val="898989"/>
              </a:solidFill>
              <a:latin typeface="Arial" pitchFamily="34" charset="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 bwMode="auto">
          <a:xfrm>
            <a:off x="817856" y="-20226"/>
            <a:ext cx="8326144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zh-TW" alt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二</a:t>
            </a:r>
            <a:r>
              <a:rPr lang="zh-TW" alt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106</a:t>
            </a:r>
            <a:r>
              <a:rPr lang="zh-TW" alt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年桃</a:t>
            </a:r>
            <a:r>
              <a:rPr lang="zh-TW" alt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連區</a:t>
            </a:r>
            <a:r>
              <a:rPr lang="zh-TW" alt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免試積分說明</a:t>
            </a:r>
            <a:endParaRPr lang="en-US" altLang="zh-TW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5049578" y="1778173"/>
            <a:ext cx="2402742" cy="38471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2627784" y="6355566"/>
            <a:ext cx="18002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總分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endParaRPr lang="zh-TW" altLang="en-US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59412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87" y="-35411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圖片 1"/>
          <p:cNvPicPr>
            <a:picLocks noChangeAspect="1"/>
          </p:cNvPicPr>
          <p:nvPr/>
        </p:nvPicPr>
        <p:blipFill rotWithShape="1">
          <a:blip r:embed="rId2"/>
          <a:srcRect l="4215" r="12499" b="80830"/>
          <a:stretch/>
        </p:blipFill>
        <p:spPr bwMode="auto">
          <a:xfrm>
            <a:off x="-17394" y="2852936"/>
            <a:ext cx="9728137" cy="1684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圓角矩形 6"/>
          <p:cNvSpPr/>
          <p:nvPr/>
        </p:nvSpPr>
        <p:spPr>
          <a:xfrm>
            <a:off x="1331933" y="3794357"/>
            <a:ext cx="936104" cy="243883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圓角矩形 1"/>
          <p:cNvSpPr/>
          <p:nvPr/>
        </p:nvSpPr>
        <p:spPr>
          <a:xfrm>
            <a:off x="860935" y="3434220"/>
            <a:ext cx="1008112" cy="332456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1843851" y="4038240"/>
            <a:ext cx="5065756" cy="32686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2589127" y="2852936"/>
            <a:ext cx="6516216" cy="64807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31725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71100" y="1124744"/>
            <a:ext cx="865346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zh-TW" sz="28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(1)</a:t>
            </a:r>
            <a:r>
              <a:rPr kumimoji="0" lang="zh-TW" altLang="en-US" sz="28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第</a:t>
            </a:r>
            <a:r>
              <a:rPr kumimoji="0" lang="en-US" altLang="zh-TW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1</a:t>
            </a:r>
            <a:r>
              <a:rPr kumimoji="0" lang="zh-TW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、</a:t>
            </a:r>
            <a:r>
              <a:rPr kumimoji="0" lang="en-US" altLang="zh-TW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2</a:t>
            </a:r>
            <a:r>
              <a:rPr kumimoji="0" lang="zh-TW" altLang="zh-TW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  <a:cs typeface="新細明體" pitchFamily="18" charset="-120"/>
              </a:rPr>
              <a:t>、 </a:t>
            </a:r>
            <a:r>
              <a:rPr kumimoji="0" lang="en-US" altLang="zh-TW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3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志願</a:t>
            </a:r>
            <a:r>
              <a:rPr kumimoji="0" lang="zh-TW" altLang="en-US" sz="28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序（</a:t>
            </a:r>
            <a:r>
              <a:rPr kumimoji="0" lang="en-US" altLang="zh-TW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15</a:t>
            </a:r>
            <a:r>
              <a:rPr kumimoji="0" lang="zh-TW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分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）第</a:t>
            </a:r>
            <a:r>
              <a:rPr kumimoji="0" lang="en-US" altLang="zh-TW" sz="2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4</a:t>
            </a:r>
            <a:r>
              <a:rPr kumimoji="0" lang="zh-TW" alt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、</a:t>
            </a:r>
            <a:r>
              <a:rPr kumimoji="0" lang="en-US" altLang="zh-TW" sz="2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5</a:t>
            </a:r>
            <a:r>
              <a:rPr kumimoji="0" lang="zh-TW" alt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、</a:t>
            </a:r>
            <a:r>
              <a:rPr kumimoji="0" lang="en-US" altLang="zh-TW" sz="2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6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志願</a:t>
            </a:r>
            <a:r>
              <a:rPr kumimoji="0" lang="en-US" altLang="zh-TW" sz="2800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(</a:t>
            </a:r>
            <a:r>
              <a:rPr kumimoji="0" lang="en-US" altLang="zh-TW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12</a:t>
            </a:r>
            <a:r>
              <a:rPr kumimoji="0" lang="zh-TW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分</a:t>
            </a:r>
            <a:r>
              <a:rPr kumimoji="0" lang="en-US" altLang="zh-TW" sz="28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)</a:t>
            </a:r>
            <a:r>
              <a:rPr kumimoji="0" lang="zh-TW" altLang="en-US" sz="28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    </a:t>
            </a:r>
            <a:r>
              <a:rPr kumimoji="0" lang="en-US" altLang="zh-TW" sz="28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/>
            </a:r>
            <a:br>
              <a:rPr kumimoji="0" lang="en-US" altLang="zh-TW" sz="28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</a:br>
            <a:r>
              <a:rPr kumimoji="0" lang="zh-TW" altLang="en-US" sz="28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  第</a:t>
            </a:r>
            <a:r>
              <a:rPr kumimoji="0" lang="en-US" altLang="zh-TW" sz="28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7</a:t>
            </a:r>
            <a:r>
              <a:rPr kumimoji="0" lang="zh-TW" altLang="en-US" sz="28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、</a:t>
            </a:r>
            <a:r>
              <a:rPr kumimoji="0" lang="en-US" altLang="zh-TW" sz="2800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8</a:t>
            </a:r>
            <a:r>
              <a:rPr kumimoji="0" lang="zh-TW" altLang="zh-TW" sz="2800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  <a:cs typeface="新細明體" pitchFamily="18" charset="-120"/>
              </a:rPr>
              <a:t>、</a:t>
            </a:r>
            <a:r>
              <a:rPr kumimoji="0" lang="en-US" altLang="zh-TW" sz="2800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9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志願序 </a:t>
            </a:r>
            <a:r>
              <a:rPr kumimoji="0" lang="en-US" altLang="zh-TW" sz="28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(</a:t>
            </a:r>
            <a:r>
              <a:rPr kumimoji="0" lang="en-US" altLang="zh-TW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9</a:t>
            </a:r>
            <a:r>
              <a:rPr kumimoji="0" lang="zh-TW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分</a:t>
            </a:r>
            <a:r>
              <a:rPr kumimoji="0" lang="en-US" altLang="zh-TW" sz="28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)</a:t>
            </a:r>
            <a:r>
              <a:rPr kumimoji="0" lang="zh-TW" altLang="en-US" sz="28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， 第</a:t>
            </a:r>
            <a:r>
              <a:rPr kumimoji="0" lang="en-US" altLang="zh-TW" sz="28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10</a:t>
            </a:r>
            <a:r>
              <a:rPr kumimoji="0"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、</a:t>
            </a:r>
            <a:r>
              <a:rPr kumimoji="0" lang="en-US" altLang="zh-TW" sz="28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11</a:t>
            </a:r>
            <a:r>
              <a:rPr kumimoji="0" lang="zh-TW" altLang="zh-TW" sz="28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  <a:cs typeface="新細明體" pitchFamily="18" charset="-120"/>
              </a:rPr>
              <a:t>、</a:t>
            </a:r>
            <a:r>
              <a:rPr kumimoji="0"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1</a:t>
            </a:r>
            <a:r>
              <a:rPr kumimoji="0" lang="en-US" altLang="zh-TW" sz="28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2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志願</a:t>
            </a:r>
            <a:r>
              <a:rPr kumimoji="0" lang="en-US" altLang="zh-TW" sz="2800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(</a:t>
            </a:r>
            <a:r>
              <a:rPr kumimoji="0" lang="en-US" altLang="zh-TW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6</a:t>
            </a:r>
            <a:r>
              <a:rPr kumimoji="0" lang="zh-TW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分</a:t>
            </a:r>
            <a:r>
              <a:rPr kumimoji="0" lang="en-US" altLang="zh-TW" sz="2800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) </a:t>
            </a:r>
            <a:r>
              <a:rPr kumimoji="0" lang="zh-TW" altLang="en-US" sz="28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  </a:t>
            </a:r>
            <a:r>
              <a:rPr kumimoji="0" lang="en-US" altLang="zh-TW" sz="28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/>
            </a:r>
            <a:br>
              <a:rPr kumimoji="0" lang="en-US" altLang="zh-TW" sz="28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</a:br>
            <a:r>
              <a:rPr kumimoji="0" lang="zh-TW" altLang="en-US" sz="28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  第</a:t>
            </a:r>
            <a:r>
              <a:rPr kumimoji="0" lang="en-US" altLang="zh-TW" sz="28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13</a:t>
            </a:r>
            <a:r>
              <a:rPr kumimoji="0" lang="zh-TW" altLang="zh-TW" sz="28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、</a:t>
            </a:r>
            <a:r>
              <a:rPr kumimoji="0" lang="zh-TW" alt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1</a:t>
            </a:r>
            <a:r>
              <a:rPr kumimoji="0" lang="en-US" altLang="zh-TW" sz="28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4</a:t>
            </a:r>
            <a:r>
              <a:rPr kumimoji="0" lang="zh-TW" altLang="zh-TW" sz="28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、</a:t>
            </a:r>
            <a:r>
              <a:rPr kumimoji="0" lang="zh-TW" alt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1</a:t>
            </a:r>
            <a:r>
              <a:rPr kumimoji="0" lang="en-US" altLang="zh-TW" sz="28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5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志願</a:t>
            </a:r>
            <a:r>
              <a:rPr kumimoji="0" lang="en-US" altLang="zh-TW" sz="2800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(</a:t>
            </a:r>
            <a:r>
              <a:rPr kumimoji="0" lang="en-US" altLang="zh-TW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3</a:t>
            </a:r>
            <a:r>
              <a:rPr kumimoji="0" lang="zh-TW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分</a:t>
            </a:r>
            <a:r>
              <a:rPr kumimoji="0" lang="en-US" altLang="zh-TW" sz="2800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)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， 第</a:t>
            </a:r>
            <a:r>
              <a:rPr kumimoji="0" lang="en-US" altLang="zh-TW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16~30</a:t>
            </a:r>
            <a:r>
              <a:rPr kumimoji="0" lang="zh-TW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志願</a:t>
            </a:r>
            <a:r>
              <a:rPr kumimoji="0" lang="en-US" altLang="zh-TW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(1</a:t>
            </a:r>
            <a:r>
              <a:rPr kumimoji="0" lang="zh-TW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分</a:t>
            </a:r>
            <a:r>
              <a:rPr kumimoji="0" lang="en-US" altLang="zh-TW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)</a:t>
            </a:r>
            <a:r>
              <a:rPr kumimoji="0" lang="zh-TW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。</a:t>
            </a:r>
            <a:endParaRPr kumimoji="0" lang="en-US" altLang="zh-TW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zh-TW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(2)</a:t>
            </a:r>
            <a:r>
              <a:rPr kumimoji="0" lang="zh-TW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可</a:t>
            </a:r>
            <a:r>
              <a:rPr kumimoji="0" lang="zh-TW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選填</a:t>
            </a:r>
            <a:r>
              <a:rPr kumimoji="0" lang="en-US" altLang="zh-TW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30</a:t>
            </a:r>
            <a:r>
              <a:rPr kumimoji="0" lang="zh-TW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個高中職志願</a:t>
            </a:r>
            <a:r>
              <a:rPr kumimoji="0" lang="zh-TW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及</a:t>
            </a:r>
            <a:r>
              <a:rPr kumimoji="0" lang="en-US" altLang="zh-TW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10</a:t>
            </a:r>
            <a:r>
              <a:rPr kumimoji="0" lang="zh-TW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個五專志願</a:t>
            </a:r>
            <a:r>
              <a:rPr kumimoji="0" lang="zh-TW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。</a:t>
            </a:r>
            <a:endParaRPr kumimoji="0" lang="zh-TW" altLang="en-US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TW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(3)</a:t>
            </a:r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綜</a:t>
            </a:r>
            <a:r>
              <a:rPr lang="zh-TW" altLang="en-US" sz="2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高、普通科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一校一科一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志願。</a:t>
            </a:r>
            <a:endParaRPr lang="en-US" altLang="zh-TW" sz="2800" dirty="0"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TW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(4)</a:t>
            </a:r>
            <a:r>
              <a:rPr lang="zh-TW" altLang="zh-TW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職業</a:t>
            </a:r>
            <a:r>
              <a:rPr lang="zh-TW" altLang="zh-TW" sz="2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類科</a:t>
            </a:r>
            <a:r>
              <a:rPr lang="zh-TW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同一職</a:t>
            </a:r>
            <a:r>
              <a:rPr lang="zh-TW" altLang="zh-TW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群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科別</a:t>
            </a:r>
            <a:r>
              <a:rPr lang="zh-TW" altLang="zh-TW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跨校連續選填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，</a:t>
            </a:r>
            <a:r>
              <a:rPr lang="zh-TW" altLang="zh-TW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視為</a:t>
            </a:r>
            <a:r>
              <a:rPr lang="en-US" altLang="zh-TW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/>
            </a:r>
            <a:br>
              <a:rPr lang="en-US" altLang="zh-TW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</a:br>
            <a:r>
              <a:rPr lang="zh-TW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 </a:t>
            </a:r>
            <a:r>
              <a:rPr lang="zh-TW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</a:t>
            </a:r>
            <a:r>
              <a:rPr lang="zh-TW" altLang="zh-TW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同一</a:t>
            </a:r>
            <a:r>
              <a:rPr lang="zh-TW" altLang="zh-TW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志願</a:t>
            </a:r>
            <a:r>
              <a:rPr lang="zh-TW" altLang="en-US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序</a:t>
            </a:r>
            <a:r>
              <a:rPr lang="zh-TW" altLang="zh-TW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計分</a:t>
            </a:r>
            <a:r>
              <a:rPr lang="zh-TW" altLang="en-US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。</a:t>
            </a:r>
            <a:r>
              <a:rPr lang="en-US" altLang="zh-TW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(</a:t>
            </a:r>
            <a:r>
              <a:rPr lang="zh-TW" altLang="en-US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重要</a:t>
            </a:r>
            <a:r>
              <a:rPr lang="en-US" altLang="zh-TW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)</a:t>
            </a:r>
            <a:endParaRPr kumimoji="0" lang="en-US" altLang="zh-TW" sz="2800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zh-TW" sz="28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(5)</a:t>
            </a:r>
            <a:r>
              <a:rPr kumimoji="0" lang="zh-TW" altLang="en-US" sz="28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當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總積分完全相同需進行超額比序</a:t>
            </a:r>
            <a:r>
              <a:rPr kumimoji="0" lang="zh-TW" altLang="en-US" sz="2800" dirty="0">
                <a:ea typeface="標楷體" pitchFamily="65" charset="-120"/>
                <a:cs typeface="新細明體" pitchFamily="18" charset="-120"/>
              </a:rPr>
              <a:t>，比序至</a:t>
            </a:r>
            <a:r>
              <a:rPr kumimoji="0" lang="en-US" altLang="zh-TW" sz="2800" dirty="0">
                <a:ea typeface="標楷體" pitchFamily="65" charset="-120"/>
                <a:cs typeface="新細明體" pitchFamily="18" charset="-120"/>
              </a:rPr>
              <a:t/>
            </a:r>
            <a:br>
              <a:rPr kumimoji="0" lang="en-US" altLang="zh-TW" sz="2800" dirty="0">
                <a:ea typeface="標楷體" pitchFamily="65" charset="-120"/>
                <a:cs typeface="新細明體" pitchFamily="18" charset="-120"/>
              </a:rPr>
            </a:br>
            <a:r>
              <a:rPr kumimoji="0" lang="zh-TW" altLang="en-US" sz="2800" dirty="0" smtClean="0">
                <a:ea typeface="標楷體" pitchFamily="65" charset="-120"/>
                <a:cs typeface="新細明體" pitchFamily="18" charset="-120"/>
              </a:rPr>
              <a:t>   「</a:t>
            </a:r>
            <a:r>
              <a:rPr kumimoji="0" lang="zh-TW" altLang="en-US" sz="2800" dirty="0">
                <a:ea typeface="標楷體" pitchFamily="65" charset="-120"/>
                <a:cs typeface="新細明體" pitchFamily="18" charset="-120"/>
              </a:rPr>
              <a:t>志願序」項目時，</a:t>
            </a:r>
            <a:r>
              <a:rPr kumimoji="0" lang="zh-TW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  <a:cs typeface="新細明體" pitchFamily="18" charset="-120"/>
              </a:rPr>
              <a:t>志願序別小者將優先錄取</a:t>
            </a:r>
            <a:r>
              <a:rPr kumimoji="0" lang="en-US" altLang="zh-TW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  <a:cs typeface="新細明體" pitchFamily="18" charset="-120"/>
              </a:rPr>
              <a:t/>
            </a:r>
            <a:br>
              <a:rPr kumimoji="0" lang="en-US" altLang="zh-TW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  <a:cs typeface="新細明體" pitchFamily="18" charset="-120"/>
              </a:rPr>
            </a:br>
            <a:r>
              <a:rPr kumimoji="0" lang="zh-TW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  <a:cs typeface="新細明體" pitchFamily="18" charset="-120"/>
              </a:rPr>
              <a:t> </a:t>
            </a:r>
            <a:r>
              <a:rPr kumimoji="0" lang="zh-TW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  <a:cs typeface="新細明體" pitchFamily="18" charset="-120"/>
              </a:rPr>
              <a:t>    </a:t>
            </a:r>
            <a:r>
              <a:rPr kumimoji="0" lang="en-US" altLang="zh-TW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  <a:cs typeface="新細明體" pitchFamily="18" charset="-120"/>
              </a:rPr>
              <a:t>(</a:t>
            </a:r>
            <a:r>
              <a:rPr kumimoji="0" lang="zh-TW" alt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  <a:cs typeface="新細明體" pitchFamily="18" charset="-120"/>
              </a:rPr>
              <a:t>因為在比各</a:t>
            </a:r>
            <a:r>
              <a:rPr kumimoji="0" lang="zh-TW" alt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  <a:cs typeface="新細明體" pitchFamily="18" charset="-120"/>
              </a:rPr>
              <a:t>科點數之前</a:t>
            </a:r>
            <a:r>
              <a:rPr kumimoji="0" lang="zh-TW" alt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  <a:cs typeface="新細明體" pitchFamily="18" charset="-120"/>
              </a:rPr>
              <a:t>先比志願序</a:t>
            </a:r>
            <a:r>
              <a:rPr kumimoji="0" lang="en-US" altLang="zh-TW" sz="2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  <a:cs typeface="新細明體" pitchFamily="18" charset="-120"/>
              </a:rPr>
              <a:t>)</a:t>
            </a:r>
            <a:r>
              <a:rPr kumimoji="0" lang="zh-TW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。</a:t>
            </a:r>
          </a:p>
        </p:txBody>
      </p:sp>
      <p:sp>
        <p:nvSpPr>
          <p:cNvPr id="28680" name="投影片編號版面配置區 12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Rockwell" pitchFamily="18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Rockwell" pitchFamily="18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Rockwell" pitchFamily="18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Rockwell" pitchFamily="18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Rockwell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6881758-1663-4CD4-A141-828DE486CC9D}" type="slidenum">
              <a:rPr lang="zh-TW" altLang="en-US" sz="1400" b="1">
                <a:solidFill>
                  <a:srgbClr val="898989"/>
                </a:solidFill>
                <a:latin typeface="Arial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zh-TW" sz="1400" b="1">
              <a:solidFill>
                <a:srgbClr val="898989"/>
              </a:solidFill>
              <a:latin typeface="Arial" pitchFamily="34" charset="0"/>
            </a:endParaRPr>
          </a:p>
        </p:txBody>
      </p:sp>
      <p:sp>
        <p:nvSpPr>
          <p:cNvPr id="14" name="標題 1"/>
          <p:cNvSpPr txBox="1">
            <a:spLocks/>
          </p:cNvSpPr>
          <p:nvPr/>
        </p:nvSpPr>
        <p:spPr bwMode="auto">
          <a:xfrm>
            <a:off x="839812" y="0"/>
            <a:ext cx="795720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TW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106</a:t>
            </a:r>
            <a:r>
              <a:rPr lang="zh-TW" alt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年桃連區免試選填志願方式</a:t>
            </a:r>
            <a:endParaRPr lang="en-US" altLang="zh-TW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44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56840110"/>
              </p:ext>
            </p:extLst>
          </p:nvPr>
        </p:nvGraphicFramePr>
        <p:xfrm>
          <a:off x="159693" y="982992"/>
          <a:ext cx="8984307" cy="5808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1554" name="文字方塊 6"/>
          <p:cNvSpPr txBox="1">
            <a:spLocks noChangeArrowheads="1"/>
          </p:cNvSpPr>
          <p:nvPr/>
        </p:nvSpPr>
        <p:spPr bwMode="auto">
          <a:xfrm>
            <a:off x="286406" y="2585689"/>
            <a:ext cx="523220" cy="3863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r>
              <a:rPr lang="zh-TW" altLang="en-US" sz="22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BiauKai"/>
              </a:rPr>
              <a:t>１各項目加總總積分</a:t>
            </a:r>
          </a:p>
        </p:txBody>
      </p:sp>
      <p:sp>
        <p:nvSpPr>
          <p:cNvPr id="151555" name="文字方塊 7"/>
          <p:cNvSpPr txBox="1">
            <a:spLocks noChangeArrowheads="1"/>
          </p:cNvSpPr>
          <p:nvPr/>
        </p:nvSpPr>
        <p:spPr bwMode="auto">
          <a:xfrm>
            <a:off x="880131" y="2585689"/>
            <a:ext cx="52322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r>
              <a:rPr lang="zh-TW" altLang="en-US" sz="2200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  <a:cs typeface="BiauKai"/>
              </a:rPr>
              <a:t>２低收入戶學生優先</a:t>
            </a:r>
          </a:p>
        </p:txBody>
      </p:sp>
      <p:sp>
        <p:nvSpPr>
          <p:cNvPr id="151556" name="文字方塊 8"/>
          <p:cNvSpPr txBox="1">
            <a:spLocks noChangeArrowheads="1"/>
          </p:cNvSpPr>
          <p:nvPr/>
        </p:nvSpPr>
        <p:spPr bwMode="auto">
          <a:xfrm>
            <a:off x="1475443" y="2577750"/>
            <a:ext cx="523220" cy="38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r>
              <a:rPr lang="zh-TW" altLang="en-US" sz="22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BiauKai"/>
              </a:rPr>
              <a:t>３適性輔導總積分</a:t>
            </a:r>
          </a:p>
        </p:txBody>
      </p:sp>
      <p:sp>
        <p:nvSpPr>
          <p:cNvPr id="151557" name="文字方塊 9"/>
          <p:cNvSpPr txBox="1">
            <a:spLocks noChangeArrowheads="1"/>
          </p:cNvSpPr>
          <p:nvPr/>
        </p:nvSpPr>
        <p:spPr bwMode="auto">
          <a:xfrm>
            <a:off x="2032656" y="2585689"/>
            <a:ext cx="523220" cy="395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r>
              <a:rPr lang="zh-TW" altLang="en-US" sz="2200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  <a:cs typeface="BiauKai"/>
              </a:rPr>
              <a:t>４多元學習表現總積分</a:t>
            </a:r>
          </a:p>
        </p:txBody>
      </p:sp>
      <p:sp>
        <p:nvSpPr>
          <p:cNvPr id="151558" name="文字方塊 10"/>
          <p:cNvSpPr txBox="1">
            <a:spLocks noChangeArrowheads="1"/>
          </p:cNvSpPr>
          <p:nvPr/>
        </p:nvSpPr>
        <p:spPr bwMode="auto">
          <a:xfrm>
            <a:off x="2608919" y="2585688"/>
            <a:ext cx="523220" cy="410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r>
              <a:rPr lang="zh-TW" altLang="en-US" sz="22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BiauKai"/>
              </a:rPr>
              <a:t>５教育會考換算總積分</a:t>
            </a:r>
          </a:p>
        </p:txBody>
      </p:sp>
      <p:sp>
        <p:nvSpPr>
          <p:cNvPr id="151559" name="文字方塊 11"/>
          <p:cNvSpPr txBox="1">
            <a:spLocks noChangeArrowheads="1"/>
          </p:cNvSpPr>
          <p:nvPr/>
        </p:nvSpPr>
        <p:spPr bwMode="auto">
          <a:xfrm>
            <a:off x="3185181" y="2585689"/>
            <a:ext cx="52322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TW" altLang="en-US" sz="2200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  <a:cs typeface="BiauKai"/>
              </a:rPr>
              <a:t>６志願序</a:t>
            </a:r>
          </a:p>
        </p:txBody>
      </p:sp>
      <p:sp>
        <p:nvSpPr>
          <p:cNvPr id="151560" name="文字方塊 14"/>
          <p:cNvSpPr txBox="1">
            <a:spLocks noChangeArrowheads="1"/>
          </p:cNvSpPr>
          <p:nvPr/>
        </p:nvSpPr>
        <p:spPr bwMode="auto">
          <a:xfrm>
            <a:off x="6084056" y="2924175"/>
            <a:ext cx="67710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endParaRPr lang="zh-TW" altLang="en-US" sz="3200">
              <a:latin typeface="Calibri" pitchFamily="34" charset="0"/>
            </a:endParaRPr>
          </a:p>
        </p:txBody>
      </p:sp>
      <p:sp>
        <p:nvSpPr>
          <p:cNvPr id="151561" name="文字方塊 16"/>
          <p:cNvSpPr txBox="1">
            <a:spLocks noChangeArrowheads="1"/>
          </p:cNvSpPr>
          <p:nvPr/>
        </p:nvSpPr>
        <p:spPr bwMode="auto">
          <a:xfrm>
            <a:off x="3631368" y="3381375"/>
            <a:ext cx="67710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endParaRPr lang="zh-TW" altLang="en-US" sz="3200">
              <a:latin typeface="Calibri" pitchFamily="34" charset="0"/>
            </a:endParaRPr>
          </a:p>
        </p:txBody>
      </p:sp>
      <p:sp>
        <p:nvSpPr>
          <p:cNvPr id="151562" name="文字方塊 17"/>
          <p:cNvSpPr txBox="1">
            <a:spLocks noChangeArrowheads="1"/>
          </p:cNvSpPr>
          <p:nvPr/>
        </p:nvSpPr>
        <p:spPr bwMode="auto">
          <a:xfrm>
            <a:off x="3783768" y="3533775"/>
            <a:ext cx="67710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endParaRPr lang="zh-TW" altLang="en-US" sz="3200">
              <a:latin typeface="Calibri" pitchFamily="34" charset="0"/>
            </a:endParaRPr>
          </a:p>
        </p:txBody>
      </p:sp>
      <p:sp>
        <p:nvSpPr>
          <p:cNvPr id="151563" name="文字方塊 19"/>
          <p:cNvSpPr txBox="1">
            <a:spLocks noChangeArrowheads="1"/>
          </p:cNvSpPr>
          <p:nvPr/>
        </p:nvSpPr>
        <p:spPr bwMode="auto">
          <a:xfrm>
            <a:off x="4455181" y="2596800"/>
            <a:ext cx="523220" cy="4184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r>
              <a:rPr lang="zh-TW" altLang="en-US" sz="22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BiauKai"/>
              </a:rPr>
              <a:t>８教育會考國文科標示</a:t>
            </a:r>
          </a:p>
        </p:txBody>
      </p:sp>
      <p:sp>
        <p:nvSpPr>
          <p:cNvPr id="151564" name="文字方塊 20"/>
          <p:cNvSpPr txBox="1">
            <a:spLocks noChangeArrowheads="1"/>
          </p:cNvSpPr>
          <p:nvPr/>
        </p:nvSpPr>
        <p:spPr bwMode="auto">
          <a:xfrm>
            <a:off x="5148919" y="2609500"/>
            <a:ext cx="523220" cy="400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r>
              <a:rPr lang="zh-TW" altLang="en-US" sz="2200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  <a:cs typeface="BiauKai"/>
              </a:rPr>
              <a:t>９教育會考數學科標示</a:t>
            </a:r>
          </a:p>
        </p:txBody>
      </p:sp>
      <p:sp>
        <p:nvSpPr>
          <p:cNvPr id="151565" name="文字方塊 1"/>
          <p:cNvSpPr txBox="1">
            <a:spLocks noChangeArrowheads="1"/>
          </p:cNvSpPr>
          <p:nvPr/>
        </p:nvSpPr>
        <p:spPr bwMode="auto">
          <a:xfrm>
            <a:off x="-68263" y="-373062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TW" altLang="en-US" sz="3200">
              <a:latin typeface="Calibri" pitchFamily="34" charset="0"/>
            </a:endParaRPr>
          </a:p>
        </p:txBody>
      </p:sp>
      <p:sp>
        <p:nvSpPr>
          <p:cNvPr id="151566" name="文字方塊 22"/>
          <p:cNvSpPr txBox="1">
            <a:spLocks noChangeArrowheads="1"/>
          </p:cNvSpPr>
          <p:nvPr/>
        </p:nvSpPr>
        <p:spPr bwMode="auto">
          <a:xfrm>
            <a:off x="3638218" y="2620615"/>
            <a:ext cx="861774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TW" altLang="en-US" sz="2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BiauKai"/>
              </a:rPr>
              <a:t>７教育會考成績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BiauKai"/>
              </a:rPr>
              <a:t>等級</a:t>
            </a:r>
            <a:r>
              <a:rPr lang="en-US" altLang="zh-TW" sz="2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BiauKai"/>
              </a:rPr>
              <a:t/>
            </a:r>
            <a:br>
              <a:rPr lang="en-US" altLang="zh-TW" sz="2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BiauKai"/>
              </a:rPr>
            </a:br>
            <a:r>
              <a:rPr lang="en-US" altLang="zh-TW" sz="2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BiauKai"/>
              </a:rPr>
              <a:t>  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BiauKai"/>
              </a:rPr>
              <a:t>標示</a:t>
            </a:r>
            <a:r>
              <a:rPr lang="zh-TW" altLang="en-US" sz="2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BiauKai"/>
              </a:rPr>
              <a:t>總點數</a:t>
            </a:r>
          </a:p>
        </p:txBody>
      </p:sp>
      <p:graphicFrame>
        <p:nvGraphicFramePr>
          <p:cNvPr id="28726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511873"/>
              </p:ext>
            </p:extLst>
          </p:nvPr>
        </p:nvGraphicFramePr>
        <p:xfrm>
          <a:off x="26465" y="5613499"/>
          <a:ext cx="6108700" cy="1073573"/>
        </p:xfrm>
        <a:graphic>
          <a:graphicData uri="http://schemas.openxmlformats.org/drawingml/2006/table">
            <a:tbl>
              <a:tblPr/>
              <a:tblGrid>
                <a:gridCol w="812800"/>
                <a:gridCol w="877887"/>
                <a:gridCol w="709613"/>
                <a:gridCol w="631825"/>
                <a:gridCol w="868362"/>
                <a:gridCol w="788988"/>
                <a:gridCol w="709612"/>
                <a:gridCol w="709613"/>
              </a:tblGrid>
              <a:tr h="6502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等級</a:t>
                      </a:r>
                      <a:r>
                        <a:rPr kumimoji="0" lang="en-US" altLang="zh-TW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/>
                      </a:r>
                      <a:br>
                        <a:rPr kumimoji="0" lang="en-US" altLang="zh-TW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</a:br>
                      <a:r>
                        <a:rPr kumimoji="0" lang="zh-TW" altLang="zh-TW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標示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A++</a:t>
                      </a:r>
                      <a:endParaRPr kumimoji="0" lang="zh-TW" altLang="zh-TW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Verdana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A+</a:t>
                      </a:r>
                      <a:endParaRPr kumimoji="0" lang="zh-TW" altLang="zh-TW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Verdana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A</a:t>
                      </a:r>
                      <a:endParaRPr kumimoji="0" lang="zh-TW" altLang="zh-TW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Verdana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B++</a:t>
                      </a:r>
                      <a:endParaRPr kumimoji="0" lang="zh-TW" altLang="zh-TW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Verdana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B+</a:t>
                      </a:r>
                      <a:endParaRPr kumimoji="0" lang="zh-TW" altLang="zh-TW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Verdana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B</a:t>
                      </a:r>
                      <a:endParaRPr kumimoji="0" lang="zh-TW" altLang="zh-TW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Verdana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C</a:t>
                      </a:r>
                      <a:endParaRPr kumimoji="0" lang="zh-TW" altLang="zh-TW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Verdana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</a:tr>
              <a:tr h="4233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點數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7</a:t>
                      </a:r>
                      <a:r>
                        <a:rPr kumimoji="0" lang="zh-TW" altLang="zh-TW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點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6</a:t>
                      </a:r>
                      <a:r>
                        <a:rPr kumimoji="0" lang="zh-TW" altLang="zh-TW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點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zh-TW" altLang="zh-TW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點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  <a:r>
                        <a:rPr kumimoji="0" lang="zh-TW" altLang="zh-TW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點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3</a:t>
                      </a:r>
                      <a:r>
                        <a:rPr kumimoji="0" lang="zh-TW" altLang="zh-TW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點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  <a:r>
                        <a:rPr kumimoji="0" lang="zh-TW" altLang="zh-TW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點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r>
                        <a:rPr kumimoji="0" lang="zh-TW" altLang="zh-TW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點</a:t>
                      </a: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881548"/>
              </p:ext>
            </p:extLst>
          </p:nvPr>
        </p:nvGraphicFramePr>
        <p:xfrm>
          <a:off x="23813" y="1049339"/>
          <a:ext cx="6267450" cy="1073573"/>
        </p:xfrm>
        <a:graphic>
          <a:graphicData uri="http://schemas.openxmlformats.org/drawingml/2006/table">
            <a:tbl>
              <a:tblPr/>
              <a:tblGrid>
                <a:gridCol w="803771"/>
                <a:gridCol w="2134691"/>
                <a:gridCol w="2268538"/>
                <a:gridCol w="1060450"/>
              </a:tblGrid>
              <a:tr h="6502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各科成績</a:t>
                      </a:r>
                      <a:endParaRPr kumimoji="0" lang="zh-TW" altLang="zh-TW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精熟</a:t>
                      </a:r>
                      <a:r>
                        <a:rPr kumimoji="0" lang="en-US" altLang="zh-TW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(A++,A+,A)</a:t>
                      </a:r>
                      <a:endParaRPr kumimoji="0" lang="zh-TW" altLang="zh-TW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Verdana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基礎</a:t>
                      </a:r>
                      <a:r>
                        <a:rPr kumimoji="0" lang="en-US" altLang="zh-TW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(B++,B+,B)</a:t>
                      </a:r>
                      <a:endParaRPr kumimoji="0" lang="zh-TW" altLang="zh-TW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Verdana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待加強</a:t>
                      </a:r>
                      <a:r>
                        <a:rPr kumimoji="0" lang="en-US" altLang="zh-TW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  <a:cs typeface="Times New Roman" pitchFamily="18" charset="0"/>
                        </a:rPr>
                        <a:t>C</a:t>
                      </a:r>
                      <a:endParaRPr kumimoji="0" lang="zh-TW" altLang="zh-TW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Verdana" pitchFamily="34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6F1"/>
                    </a:solidFill>
                  </a:tcPr>
                </a:tc>
              </a:tr>
              <a:tr h="4233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積分</a:t>
                      </a:r>
                      <a:endParaRPr kumimoji="0" lang="zh-TW" altLang="zh-TW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6</a:t>
                      </a:r>
                      <a:r>
                        <a:rPr kumimoji="0" lang="zh-TW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分</a:t>
                      </a:r>
                      <a:endParaRPr kumimoji="0" lang="zh-TW" altLang="zh-TW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4</a:t>
                      </a:r>
                      <a:r>
                        <a:rPr kumimoji="0" lang="zh-TW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分</a:t>
                      </a:r>
                      <a:endParaRPr kumimoji="0" lang="zh-TW" altLang="zh-TW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2</a:t>
                      </a:r>
                      <a:r>
                        <a:rPr kumimoji="0" lang="zh-TW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分</a:t>
                      </a:r>
                      <a:endParaRPr kumimoji="0" lang="zh-TW" altLang="zh-TW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</a:tr>
            </a:tbl>
          </a:graphicData>
        </a:graphic>
      </p:graphicFrame>
      <p:grpSp>
        <p:nvGrpSpPr>
          <p:cNvPr id="151613" name="群組 4"/>
          <p:cNvGrpSpPr>
            <a:grpSpLocks/>
          </p:cNvGrpSpPr>
          <p:nvPr/>
        </p:nvGrpSpPr>
        <p:grpSpPr bwMode="auto">
          <a:xfrm>
            <a:off x="6397627" y="2524701"/>
            <a:ext cx="614363" cy="4268325"/>
            <a:chOff x="6164801" y="2441134"/>
            <a:chExt cx="614949" cy="4268448"/>
          </a:xfrm>
        </p:grpSpPr>
        <p:sp>
          <p:nvSpPr>
            <p:cNvPr id="151625" name="文字方塊 22"/>
            <p:cNvSpPr txBox="1">
              <a:spLocks noChangeArrowheads="1"/>
            </p:cNvSpPr>
            <p:nvPr/>
          </p:nvSpPr>
          <p:spPr bwMode="auto">
            <a:xfrm>
              <a:off x="6174353" y="2756492"/>
              <a:ext cx="523719" cy="3953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square">
              <a:spAutoFit/>
            </a:bodyPr>
            <a:lstStyle/>
            <a:p>
              <a:r>
                <a:rPr lang="zh-TW" altLang="en-US" sz="2200" dirty="0">
                  <a:solidFill>
                    <a:srgbClr val="660066"/>
                  </a:solidFill>
                  <a:latin typeface="標楷體" pitchFamily="65" charset="-120"/>
                  <a:ea typeface="標楷體" pitchFamily="65" charset="-120"/>
                  <a:cs typeface="BiauKai"/>
                </a:rPr>
                <a:t>教育會考社會科標示</a:t>
              </a:r>
            </a:p>
          </p:txBody>
        </p:sp>
        <p:sp>
          <p:nvSpPr>
            <p:cNvPr id="151626" name="文字方塊 1"/>
            <p:cNvSpPr txBox="1">
              <a:spLocks noChangeArrowheads="1"/>
            </p:cNvSpPr>
            <p:nvPr/>
          </p:nvSpPr>
          <p:spPr bwMode="auto">
            <a:xfrm>
              <a:off x="6164801" y="2441134"/>
              <a:ext cx="614949" cy="430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200" dirty="0">
                  <a:solidFill>
                    <a:srgbClr val="660066"/>
                  </a:solidFill>
                  <a:latin typeface="Calibri" pitchFamily="34" charset="0"/>
                </a:rPr>
                <a:t>11</a:t>
              </a:r>
              <a:endParaRPr lang="zh-TW" altLang="en-US" sz="2200" dirty="0">
                <a:solidFill>
                  <a:srgbClr val="660066"/>
                </a:solidFill>
                <a:latin typeface="Calibri" pitchFamily="34" charset="0"/>
              </a:endParaRPr>
            </a:p>
          </p:txBody>
        </p:sp>
      </p:grpSp>
      <p:grpSp>
        <p:nvGrpSpPr>
          <p:cNvPr id="151614" name="群組 3"/>
          <p:cNvGrpSpPr>
            <a:grpSpLocks/>
          </p:cNvGrpSpPr>
          <p:nvPr/>
        </p:nvGrpSpPr>
        <p:grpSpPr bwMode="auto">
          <a:xfrm>
            <a:off x="6640693" y="2513126"/>
            <a:ext cx="1088847" cy="4522760"/>
            <a:chOff x="6437794" y="2441134"/>
            <a:chExt cx="1088622" cy="3865996"/>
          </a:xfrm>
        </p:grpSpPr>
        <p:sp>
          <p:nvSpPr>
            <p:cNvPr id="151623" name="文字方塊 23"/>
            <p:cNvSpPr txBox="1">
              <a:spLocks noChangeArrowheads="1"/>
            </p:cNvSpPr>
            <p:nvPr/>
          </p:nvSpPr>
          <p:spPr bwMode="auto">
            <a:xfrm>
              <a:off x="6437794" y="2819394"/>
              <a:ext cx="861596" cy="3487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square">
              <a:spAutoFit/>
            </a:bodyPr>
            <a:lstStyle/>
            <a:p>
              <a:r>
                <a:rPr lang="zh-TW" altLang="en-US" sz="2200" dirty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  <a:cs typeface="BiauKai"/>
                </a:rPr>
                <a:t>教育會考自然科標示</a:t>
              </a:r>
            </a:p>
            <a:p>
              <a:endParaRPr lang="zh-TW" altLang="en-US" sz="22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BiauKai"/>
              </a:endParaRPr>
            </a:p>
          </p:txBody>
        </p:sp>
        <p:sp>
          <p:nvSpPr>
            <p:cNvPr id="151624" name="文字方塊 25"/>
            <p:cNvSpPr txBox="1">
              <a:spLocks noChangeArrowheads="1"/>
            </p:cNvSpPr>
            <p:nvPr/>
          </p:nvSpPr>
          <p:spPr bwMode="auto">
            <a:xfrm>
              <a:off x="6770416" y="2441134"/>
              <a:ext cx="756000" cy="368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200">
                  <a:solidFill>
                    <a:srgbClr val="0000FF"/>
                  </a:solidFill>
                  <a:latin typeface="Calibri" pitchFamily="34" charset="0"/>
                </a:rPr>
                <a:t>12</a:t>
              </a:r>
              <a:endParaRPr lang="zh-TW" altLang="en-US" sz="2200">
                <a:solidFill>
                  <a:srgbClr val="0000FF"/>
                </a:solidFill>
                <a:latin typeface="Calibri" pitchFamily="34" charset="0"/>
              </a:endParaRPr>
            </a:p>
          </p:txBody>
        </p:sp>
      </p:grpSp>
      <p:grpSp>
        <p:nvGrpSpPr>
          <p:cNvPr id="151615" name="群組 7"/>
          <p:cNvGrpSpPr>
            <a:grpSpLocks/>
          </p:cNvGrpSpPr>
          <p:nvPr/>
        </p:nvGrpSpPr>
        <p:grpSpPr bwMode="auto">
          <a:xfrm>
            <a:off x="5746751" y="2534889"/>
            <a:ext cx="771525" cy="4010685"/>
            <a:chOff x="5528746" y="2449616"/>
            <a:chExt cx="771599" cy="3727159"/>
          </a:xfrm>
        </p:grpSpPr>
        <p:sp>
          <p:nvSpPr>
            <p:cNvPr id="151621" name="文字方塊 21"/>
            <p:cNvSpPr txBox="1">
              <a:spLocks noChangeArrowheads="1"/>
            </p:cNvSpPr>
            <p:nvPr/>
          </p:nvSpPr>
          <p:spPr bwMode="auto">
            <a:xfrm>
              <a:off x="5550023" y="2793420"/>
              <a:ext cx="523270" cy="3383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square">
              <a:spAutoFit/>
            </a:bodyPr>
            <a:lstStyle/>
            <a:p>
              <a:r>
                <a:rPr lang="zh-TW" altLang="en-US" sz="2200" dirty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  <a:cs typeface="BiauKai"/>
                </a:rPr>
                <a:t>教育會考英語科標示</a:t>
              </a:r>
            </a:p>
          </p:txBody>
        </p:sp>
        <p:sp>
          <p:nvSpPr>
            <p:cNvPr id="151622" name="文字方塊 28"/>
            <p:cNvSpPr txBox="1">
              <a:spLocks noChangeArrowheads="1"/>
            </p:cNvSpPr>
            <p:nvPr/>
          </p:nvSpPr>
          <p:spPr bwMode="auto">
            <a:xfrm>
              <a:off x="5528746" y="2449616"/>
              <a:ext cx="771599" cy="400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200">
                  <a:solidFill>
                    <a:srgbClr val="0000FF"/>
                  </a:solidFill>
                  <a:latin typeface="Calibri" pitchFamily="34" charset="0"/>
                </a:rPr>
                <a:t>10</a:t>
              </a:r>
              <a:endParaRPr lang="zh-TW" altLang="en-US" sz="2200">
                <a:solidFill>
                  <a:srgbClr val="0000FF"/>
                </a:solidFill>
                <a:latin typeface="Calibri" pitchFamily="34" charset="0"/>
              </a:endParaRPr>
            </a:p>
          </p:txBody>
        </p:sp>
      </p:grpSp>
      <p:sp>
        <p:nvSpPr>
          <p:cNvPr id="28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899593" y="118270"/>
            <a:ext cx="7985347" cy="576735"/>
          </a:xfrm>
          <a:ln>
            <a:miter lim="800000"/>
            <a:headEnd/>
            <a:tailEnd/>
          </a:ln>
          <a:extLst>
            <a:ext uri="{FAA26D3D-D897-4be2-8F04-BA451C77F1D7}"/>
          </a:extLst>
        </p:spPr>
        <p:txBody>
          <a:bodyPr wrap="square" numCol="1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zh-TW" sz="3800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106</a:t>
            </a:r>
            <a:r>
              <a:rPr lang="zh-TW" altLang="en-US" sz="3800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年桃連區</a:t>
            </a:r>
            <a:r>
              <a:rPr lang="zh-TW" altLang="en-US" sz="3800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免試入學</a:t>
            </a:r>
            <a:r>
              <a:rPr lang="en-US" altLang="zh-TW" sz="3800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-</a:t>
            </a:r>
            <a:r>
              <a:rPr lang="zh-TW" altLang="en-US" sz="3800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同分超額比序步驟</a:t>
            </a:r>
          </a:p>
        </p:txBody>
      </p:sp>
      <p:sp>
        <p:nvSpPr>
          <p:cNvPr id="33" name="文字方塊 24"/>
          <p:cNvSpPr txBox="1">
            <a:spLocks noChangeArrowheads="1"/>
          </p:cNvSpPr>
          <p:nvPr/>
        </p:nvSpPr>
        <p:spPr bwMode="auto">
          <a:xfrm rot="-5400000">
            <a:off x="7636999" y="-202241"/>
            <a:ext cx="52322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en-US" altLang="zh-TW" sz="2200" b="1" dirty="0">
                <a:solidFill>
                  <a:srgbClr val="3319F5"/>
                </a:solidFill>
                <a:latin typeface="標楷體" pitchFamily="65" charset="-120"/>
                <a:ea typeface="標楷體" pitchFamily="65" charset="-120"/>
              </a:rPr>
              <a:t>(A</a:t>
            </a:r>
            <a:r>
              <a:rPr lang="en-US" altLang="zh-TW" sz="2200" b="1" baseline="30000" dirty="0">
                <a:solidFill>
                  <a:srgbClr val="3319F5"/>
                </a:solidFill>
                <a:latin typeface="標楷體" pitchFamily="65" charset="-120"/>
                <a:ea typeface="標楷體" pitchFamily="65" charset="-120"/>
              </a:rPr>
              <a:t>++</a:t>
            </a:r>
            <a:r>
              <a:rPr lang="en-US" altLang="zh-TW" sz="2200" b="1" dirty="0">
                <a:solidFill>
                  <a:srgbClr val="3319F5"/>
                </a:solidFill>
                <a:latin typeface="標楷體" pitchFamily="65" charset="-120"/>
                <a:ea typeface="標楷體" pitchFamily="65" charset="-120"/>
              </a:rPr>
              <a:t>&gt;A</a:t>
            </a:r>
            <a:r>
              <a:rPr lang="en-US" altLang="zh-TW" sz="2200" b="1" baseline="30000" dirty="0">
                <a:solidFill>
                  <a:srgbClr val="3319F5"/>
                </a:solidFill>
                <a:latin typeface="標楷體" pitchFamily="65" charset="-120"/>
                <a:ea typeface="標楷體" pitchFamily="65" charset="-120"/>
              </a:rPr>
              <a:t>+</a:t>
            </a:r>
            <a:r>
              <a:rPr lang="en-US" altLang="zh-TW" sz="2200" b="1" dirty="0">
                <a:solidFill>
                  <a:srgbClr val="3319F5"/>
                </a:solidFill>
                <a:latin typeface="標楷體" pitchFamily="65" charset="-120"/>
                <a:ea typeface="標楷體" pitchFamily="65" charset="-120"/>
              </a:rPr>
              <a:t>&gt;A&gt; B</a:t>
            </a:r>
            <a:r>
              <a:rPr lang="en-US" altLang="zh-TW" sz="2200" b="1" baseline="30000" dirty="0">
                <a:solidFill>
                  <a:srgbClr val="3319F5"/>
                </a:solidFill>
                <a:latin typeface="標楷體" pitchFamily="65" charset="-120"/>
                <a:ea typeface="標楷體" pitchFamily="65" charset="-120"/>
              </a:rPr>
              <a:t>++</a:t>
            </a:r>
            <a:r>
              <a:rPr lang="en-US" altLang="zh-TW" sz="2200" b="1" dirty="0">
                <a:solidFill>
                  <a:srgbClr val="3319F5"/>
                </a:solidFill>
                <a:latin typeface="標楷體" pitchFamily="65" charset="-120"/>
                <a:ea typeface="標楷體" pitchFamily="65" charset="-120"/>
              </a:rPr>
              <a:t>&gt;B</a:t>
            </a:r>
            <a:r>
              <a:rPr lang="en-US" altLang="zh-TW" sz="2200" b="1" baseline="30000" dirty="0">
                <a:solidFill>
                  <a:srgbClr val="3319F5"/>
                </a:solidFill>
                <a:latin typeface="標楷體" pitchFamily="65" charset="-120"/>
                <a:ea typeface="標楷體" pitchFamily="65" charset="-120"/>
              </a:rPr>
              <a:t>+</a:t>
            </a:r>
            <a:r>
              <a:rPr lang="en-US" altLang="zh-TW" sz="2200" b="1" dirty="0">
                <a:solidFill>
                  <a:srgbClr val="3319F5"/>
                </a:solidFill>
                <a:latin typeface="標楷體" pitchFamily="65" charset="-120"/>
                <a:ea typeface="標楷體" pitchFamily="65" charset="-120"/>
              </a:rPr>
              <a:t>&gt;B&gt;C)</a:t>
            </a:r>
            <a:endParaRPr lang="en-US" altLang="zh-TW" sz="2200" b="1" dirty="0">
              <a:solidFill>
                <a:srgbClr val="3319F5"/>
              </a:solidFill>
              <a:latin typeface="標楷體" pitchFamily="65" charset="-120"/>
              <a:ea typeface="標楷體" pitchFamily="65" charset="-120"/>
              <a:cs typeface="BiauKai"/>
            </a:endParaRPr>
          </a:p>
        </p:txBody>
      </p:sp>
      <p:sp>
        <p:nvSpPr>
          <p:cNvPr id="34" name="文字方塊 24"/>
          <p:cNvSpPr txBox="1">
            <a:spLocks noChangeArrowheads="1"/>
          </p:cNvSpPr>
          <p:nvPr/>
        </p:nvSpPr>
        <p:spPr bwMode="auto">
          <a:xfrm rot="-5400000">
            <a:off x="7502060" y="241823"/>
            <a:ext cx="523220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TW" altLang="en-US" sz="2200" b="1" dirty="0">
                <a:solidFill>
                  <a:srgbClr val="3319F5"/>
                </a:solidFill>
                <a:latin typeface="標楷體" pitchFamily="65" charset="-120"/>
                <a:ea typeface="標楷體" pitchFamily="65" charset="-120"/>
                <a:cs typeface="BiauKai"/>
              </a:rPr>
              <a:t>標示比序</a:t>
            </a:r>
            <a:endParaRPr lang="en-US" altLang="zh-TW" sz="2200" b="1" dirty="0">
              <a:solidFill>
                <a:srgbClr val="3319F5"/>
              </a:solidFill>
              <a:latin typeface="標楷體" pitchFamily="65" charset="-120"/>
              <a:ea typeface="標楷體" pitchFamily="65" charset="-120"/>
              <a:cs typeface="BiauKai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3132139" y="2559426"/>
            <a:ext cx="576262" cy="1811668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爆炸 2 3"/>
          <p:cNvSpPr/>
          <p:nvPr/>
        </p:nvSpPr>
        <p:spPr>
          <a:xfrm>
            <a:off x="2760182" y="1457567"/>
            <a:ext cx="1548294" cy="1358107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關鍵</a:t>
            </a:r>
          </a:p>
        </p:txBody>
      </p:sp>
    </p:spTree>
    <p:extLst>
      <p:ext uri="{BB962C8B-B14F-4D97-AF65-F5344CB8AC3E}">
        <p14:creationId xmlns:p14="http://schemas.microsoft.com/office/powerpoint/2010/main" val="10504030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1"/>
          <p:cNvSpPr>
            <a:spLocks noChangeArrowheads="1"/>
          </p:cNvSpPr>
          <p:nvPr/>
        </p:nvSpPr>
        <p:spPr bwMode="auto">
          <a:xfrm>
            <a:off x="323850" y="980018"/>
            <a:ext cx="7056462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5C7A00"/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32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技巧一：理想的</a:t>
            </a:r>
            <a:r>
              <a:rPr lang="zh-TW" altLang="en-US" sz="3200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落點</a:t>
            </a:r>
            <a:r>
              <a:rPr lang="zh-TW" altLang="en-US" sz="3200" dirty="0">
                <a:solidFill>
                  <a:srgbClr val="2A08A8"/>
                </a:solidFill>
                <a:latin typeface="標楷體" pitchFamily="65" charset="-120"/>
                <a:ea typeface="標楷體" pitchFamily="65" charset="-120"/>
              </a:rPr>
              <a:t>建議填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前面</a:t>
            </a:r>
            <a:r>
              <a:rPr lang="zh-TW" alt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志願</a:t>
            </a:r>
            <a:endParaRPr lang="zh-TW" altLang="en-US" sz="3200" dirty="0">
              <a:solidFill>
                <a:srgbClr val="2A08A8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10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055158"/>
              </p:ext>
            </p:extLst>
          </p:nvPr>
        </p:nvGraphicFramePr>
        <p:xfrm>
          <a:off x="570320" y="2399676"/>
          <a:ext cx="7848600" cy="1554068"/>
        </p:xfrm>
        <a:graphic>
          <a:graphicData uri="http://schemas.openxmlformats.org/drawingml/2006/table">
            <a:tbl>
              <a:tblPr/>
              <a:tblGrid>
                <a:gridCol w="1049352"/>
                <a:gridCol w="936104"/>
                <a:gridCol w="966351"/>
                <a:gridCol w="972493"/>
                <a:gridCol w="981075"/>
                <a:gridCol w="981075"/>
                <a:gridCol w="981075"/>
                <a:gridCol w="981075"/>
              </a:tblGrid>
              <a:tr h="502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志願順序</a:t>
                      </a:r>
                    </a:p>
                  </a:txBody>
                  <a:tcPr marT="45672" marB="456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</a:t>
                      </a:r>
                      <a:endParaRPr kumimoji="0" lang="zh-TW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72" marB="456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2</a:t>
                      </a:r>
                      <a:endParaRPr kumimoji="0" lang="zh-TW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72" marB="456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3</a:t>
                      </a:r>
                      <a:endParaRPr kumimoji="0" lang="zh-TW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72" marB="456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4</a:t>
                      </a:r>
                      <a:endParaRPr kumimoji="0" lang="zh-TW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72" marB="456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5</a:t>
                      </a:r>
                      <a:endParaRPr kumimoji="0" lang="zh-TW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72" marB="456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6</a:t>
                      </a:r>
                      <a:endParaRPr kumimoji="0" lang="zh-TW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72" marB="456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7</a:t>
                      </a:r>
                      <a:endParaRPr kumimoji="0" lang="zh-TW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72" marB="456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603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校、科</a:t>
                      </a:r>
                    </a:p>
                  </a:txBody>
                  <a:tcPr marT="45672" marB="456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武陵</a:t>
                      </a:r>
                      <a: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/>
                      </a:r>
                      <a:b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</a:b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普通科</a:t>
                      </a:r>
                    </a:p>
                  </a:txBody>
                  <a:tcPr marT="45672" marB="456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壢中</a:t>
                      </a:r>
                      <a: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/>
                      </a:r>
                      <a:b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</a:b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普通科</a:t>
                      </a:r>
                    </a:p>
                  </a:txBody>
                  <a:tcPr marT="45672" marB="456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桃高</a:t>
                      </a:r>
                      <a:endParaRPr kumimoji="0" lang="en-US" altLang="zh-TW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普通科</a:t>
                      </a:r>
                    </a:p>
                  </a:txBody>
                  <a:tcPr marT="45672" marB="456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900" dirty="0" smtClean="0"/>
                        <a:t>新興</a:t>
                      </a:r>
                      <a:endParaRPr lang="en-US" altLang="zh-TW" sz="1900" dirty="0" smtClean="0"/>
                    </a:p>
                    <a:p>
                      <a:pPr algn="ctr"/>
                      <a:r>
                        <a:rPr lang="zh-TW" altLang="en-US" sz="1900" dirty="0" smtClean="0"/>
                        <a:t>普通科</a:t>
                      </a:r>
                      <a:endParaRPr lang="zh-TW" altLang="en-US" sz="1900" dirty="0"/>
                    </a:p>
                  </a:txBody>
                  <a:tcPr marT="45672" marB="456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新興</a:t>
                      </a:r>
                      <a:endParaRPr kumimoji="0" lang="en-US" altLang="zh-TW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綜高</a:t>
                      </a:r>
                    </a:p>
                  </a:txBody>
                  <a:tcPr marT="45672" marB="456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新興</a:t>
                      </a:r>
                      <a:endParaRPr kumimoji="0" lang="en-US" altLang="zh-TW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日文科</a:t>
                      </a:r>
                    </a:p>
                  </a:txBody>
                  <a:tcPr marT="45672" marB="456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新興</a:t>
                      </a:r>
                      <a:endParaRPr kumimoji="0" lang="en-US" altLang="zh-TW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英文科</a:t>
                      </a:r>
                    </a:p>
                  </a:txBody>
                  <a:tcPr marT="45672" marB="456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</a:tr>
              <a:tr h="375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志願積分</a:t>
                      </a: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15</a:t>
                      </a:r>
                      <a:endParaRPr kumimoji="0" lang="zh-TW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15</a:t>
                      </a:r>
                      <a:endParaRPr kumimoji="0" lang="zh-TW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15</a:t>
                      </a:r>
                      <a:endParaRPr kumimoji="0" lang="zh-TW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12</a:t>
                      </a:r>
                      <a:endParaRPr kumimoji="0" lang="zh-TW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12</a:t>
                      </a:r>
                      <a:endParaRPr kumimoji="0" lang="zh-TW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12</a:t>
                      </a:r>
                      <a:endParaRPr kumimoji="0" lang="zh-TW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12</a:t>
                      </a:r>
                      <a:endParaRPr kumimoji="0" lang="zh-TW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62505" name="文字方塊 10"/>
          <p:cNvSpPr txBox="1">
            <a:spLocks noChangeArrowheads="1"/>
          </p:cNvSpPr>
          <p:nvPr/>
        </p:nvSpPr>
        <p:spPr bwMode="auto">
          <a:xfrm>
            <a:off x="366045" y="1859473"/>
            <a:ext cx="84544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rgbClr val="FF0000"/>
                </a:solidFill>
              </a:rPr>
              <a:t>範例</a:t>
            </a:r>
            <a:r>
              <a:rPr lang="en-US" altLang="zh-TW" sz="2400" dirty="0">
                <a:solidFill>
                  <a:srgbClr val="FF0000"/>
                </a:solidFill>
              </a:rPr>
              <a:t>:</a:t>
            </a:r>
            <a:r>
              <a:rPr lang="zh-TW" altLang="en-US" sz="2400" dirty="0">
                <a:solidFill>
                  <a:srgbClr val="FF0000"/>
                </a:solidFill>
              </a:rPr>
              <a:t>甲生 </a:t>
            </a:r>
            <a:r>
              <a:rPr lang="en-US" altLang="zh-TW" sz="2400" dirty="0">
                <a:solidFill>
                  <a:srgbClr val="FF0000"/>
                </a:solidFill>
              </a:rPr>
              <a:t>3A++2B</a:t>
            </a:r>
            <a:r>
              <a:rPr lang="en-US" altLang="zh-TW" sz="2400" dirty="0" smtClean="0">
                <a:solidFill>
                  <a:srgbClr val="FF0000"/>
                </a:solidFill>
              </a:rPr>
              <a:t>++</a:t>
            </a:r>
            <a:r>
              <a:rPr lang="zh-TW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zh-TW" sz="2400" dirty="0" smtClean="0">
                <a:solidFill>
                  <a:srgbClr val="FF0000"/>
                </a:solidFill>
              </a:rPr>
              <a:t>(96</a:t>
            </a:r>
            <a:r>
              <a:rPr lang="zh-TW" altLang="en-US" sz="2400" dirty="0" smtClean="0">
                <a:solidFill>
                  <a:srgbClr val="FF0000"/>
                </a:solidFill>
              </a:rPr>
              <a:t>分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  <a:r>
              <a:rPr lang="zh-TW" altLang="en-US" sz="2400" dirty="0" smtClean="0">
                <a:solidFill>
                  <a:srgbClr val="FF0000"/>
                </a:solidFill>
              </a:rPr>
              <a:t>  </a:t>
            </a:r>
            <a:r>
              <a:rPr lang="zh-TW" altLang="en-US" sz="2400" dirty="0">
                <a:solidFill>
                  <a:srgbClr val="FF0000"/>
                </a:solidFill>
              </a:rPr>
              <a:t>個別序位 </a:t>
            </a:r>
            <a:r>
              <a:rPr lang="en-US" altLang="zh-TW" sz="2400" dirty="0" smtClean="0">
                <a:solidFill>
                  <a:srgbClr val="FF0000"/>
                </a:solidFill>
              </a:rPr>
              <a:t>4300~4400(</a:t>
            </a:r>
            <a:r>
              <a:rPr lang="zh-TW" altLang="en-US" sz="2400" dirty="0" smtClean="0">
                <a:solidFill>
                  <a:srgbClr val="FF0000"/>
                </a:solidFill>
              </a:rPr>
              <a:t>參考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2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377538"/>
              </p:ext>
            </p:extLst>
          </p:nvPr>
        </p:nvGraphicFramePr>
        <p:xfrm>
          <a:off x="569139" y="4493819"/>
          <a:ext cx="7848600" cy="1555293"/>
        </p:xfrm>
        <a:graphic>
          <a:graphicData uri="http://schemas.openxmlformats.org/drawingml/2006/table">
            <a:tbl>
              <a:tblPr/>
              <a:tblGrid>
                <a:gridCol w="1079500"/>
                <a:gridCol w="979145"/>
                <a:gridCol w="893162"/>
                <a:gridCol w="972493"/>
                <a:gridCol w="981075"/>
                <a:gridCol w="981075"/>
                <a:gridCol w="981075"/>
                <a:gridCol w="981075"/>
              </a:tblGrid>
              <a:tr h="5035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志願順序</a:t>
                      </a:r>
                    </a:p>
                  </a:txBody>
                  <a:tcPr marT="45755" marB="457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</a:t>
                      </a:r>
                      <a:endParaRPr kumimoji="0" lang="zh-TW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55" marB="457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2</a:t>
                      </a:r>
                      <a:endParaRPr kumimoji="0" lang="zh-TW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55" marB="457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3</a:t>
                      </a:r>
                      <a:endParaRPr kumimoji="0" lang="zh-TW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55" marB="457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4</a:t>
                      </a:r>
                      <a:endParaRPr kumimoji="0" lang="zh-TW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55" marB="457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5</a:t>
                      </a:r>
                      <a:endParaRPr kumimoji="0" lang="zh-TW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55" marB="457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6</a:t>
                      </a:r>
                      <a:endParaRPr kumimoji="0" lang="zh-TW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55" marB="457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7</a:t>
                      </a:r>
                      <a:endParaRPr kumimoji="0" lang="zh-TW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55" marB="457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61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校、科</a:t>
                      </a:r>
                    </a:p>
                  </a:txBody>
                  <a:tcPr marT="45755" marB="457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900" dirty="0" smtClean="0"/>
                        <a:t>新興</a:t>
                      </a:r>
                      <a:endParaRPr lang="en-US" altLang="zh-TW" sz="1900" dirty="0" smtClean="0"/>
                    </a:p>
                    <a:p>
                      <a:pPr algn="ctr"/>
                      <a:r>
                        <a:rPr lang="zh-TW" altLang="en-US" sz="1900" dirty="0" smtClean="0"/>
                        <a:t>普通科</a:t>
                      </a:r>
                      <a:endParaRPr lang="zh-TW" altLang="en-US" sz="1900" dirty="0"/>
                    </a:p>
                  </a:txBody>
                  <a:tcPr marT="45755" marB="457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新興</a:t>
                      </a:r>
                      <a:endParaRPr kumimoji="0" lang="en-US" altLang="zh-TW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綜高</a:t>
                      </a:r>
                    </a:p>
                  </a:txBody>
                  <a:tcPr marT="45755" marB="457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新興</a:t>
                      </a:r>
                      <a:endParaRPr kumimoji="0" lang="en-US" altLang="zh-TW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日文科</a:t>
                      </a:r>
                    </a:p>
                  </a:txBody>
                  <a:tcPr marT="45755" marB="457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新興</a:t>
                      </a:r>
                      <a:endParaRPr kumimoji="0" lang="en-US" altLang="zh-TW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英文科</a:t>
                      </a:r>
                    </a:p>
                  </a:txBody>
                  <a:tcPr marT="45755" marB="457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新興</a:t>
                      </a:r>
                      <a:endParaRPr kumimoji="0" lang="en-US" altLang="zh-TW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國貿科</a:t>
                      </a:r>
                    </a:p>
                  </a:txBody>
                  <a:tcPr marT="45755" marB="457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新興</a:t>
                      </a:r>
                      <a: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/>
                      </a:r>
                      <a:b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</a:b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商經科</a:t>
                      </a:r>
                    </a:p>
                  </a:txBody>
                  <a:tcPr marT="45755" marB="457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新興</a:t>
                      </a:r>
                      <a: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/>
                      </a:r>
                      <a:b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</a:b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資處科</a:t>
                      </a:r>
                    </a:p>
                  </a:txBody>
                  <a:tcPr marT="45755" marB="457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ACE"/>
                    </a:solidFill>
                  </a:tcPr>
                </a:tc>
              </a:tr>
              <a:tr h="3762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志願積分</a:t>
                      </a:r>
                    </a:p>
                  </a:txBody>
                  <a:tcPr marT="45755" marB="45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15</a:t>
                      </a:r>
                      <a:endParaRPr kumimoji="0" lang="zh-TW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55" marB="45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15</a:t>
                      </a:r>
                      <a:endParaRPr kumimoji="0" lang="zh-TW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55" marB="45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15</a:t>
                      </a:r>
                      <a:endParaRPr kumimoji="0" lang="zh-TW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55" marB="45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15</a:t>
                      </a:r>
                      <a:endParaRPr kumimoji="0" lang="zh-TW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55" marB="45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12</a:t>
                      </a:r>
                      <a:endParaRPr kumimoji="0" lang="zh-TW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55" marB="45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12</a:t>
                      </a:r>
                      <a:endParaRPr kumimoji="0" lang="zh-TW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55" marB="45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微軟正黑體" pitchFamily="34" charset="-120"/>
                        </a:rPr>
                        <a:t>12</a:t>
                      </a:r>
                      <a:endParaRPr kumimoji="0" lang="zh-TW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微軟正黑體" pitchFamily="34" charset="-120"/>
                      </a:endParaRPr>
                    </a:p>
                  </a:txBody>
                  <a:tcPr marT="45755" marB="45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62544" name="文字方塊 12"/>
          <p:cNvSpPr txBox="1">
            <a:spLocks noChangeArrowheads="1"/>
          </p:cNvSpPr>
          <p:nvPr/>
        </p:nvSpPr>
        <p:spPr bwMode="auto">
          <a:xfrm>
            <a:off x="-51065" y="4009271"/>
            <a:ext cx="84116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2400" dirty="0">
                <a:solidFill>
                  <a:srgbClr val="FF0000"/>
                </a:solidFill>
              </a:rPr>
              <a:t>     </a:t>
            </a:r>
            <a:r>
              <a:rPr lang="zh-TW" altLang="en-US" sz="2400" dirty="0" smtClean="0">
                <a:solidFill>
                  <a:srgbClr val="FF0000"/>
                </a:solidFill>
              </a:rPr>
              <a:t>   乙</a:t>
            </a:r>
            <a:r>
              <a:rPr lang="zh-TW" altLang="en-US" sz="2400" dirty="0">
                <a:solidFill>
                  <a:srgbClr val="FF0000"/>
                </a:solidFill>
              </a:rPr>
              <a:t>生 </a:t>
            </a:r>
            <a:r>
              <a:rPr lang="en-US" altLang="zh-TW" sz="2400" dirty="0" smtClean="0">
                <a:solidFill>
                  <a:srgbClr val="FF0000"/>
                </a:solidFill>
              </a:rPr>
              <a:t>3A2B</a:t>
            </a:r>
            <a:r>
              <a:rPr lang="zh-TW" altLang="en-US" sz="2400" dirty="0" smtClean="0">
                <a:solidFill>
                  <a:srgbClr val="FF0000"/>
                </a:solidFill>
              </a:rPr>
              <a:t>     </a:t>
            </a:r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en-US" altLang="zh-TW" sz="2400" dirty="0">
                <a:solidFill>
                  <a:srgbClr val="FF0000"/>
                </a:solidFill>
              </a:rPr>
              <a:t>96</a:t>
            </a:r>
            <a:r>
              <a:rPr lang="zh-TW" altLang="en-US" sz="2400" dirty="0">
                <a:solidFill>
                  <a:srgbClr val="FF0000"/>
                </a:solidFill>
              </a:rPr>
              <a:t>分</a:t>
            </a:r>
            <a:r>
              <a:rPr lang="en-US" altLang="zh-TW" sz="2400" dirty="0">
                <a:solidFill>
                  <a:srgbClr val="FF0000"/>
                </a:solidFill>
              </a:rPr>
              <a:t>)</a:t>
            </a:r>
            <a:r>
              <a:rPr lang="zh-TW" altLang="en-US" sz="2400" dirty="0" smtClean="0">
                <a:solidFill>
                  <a:srgbClr val="FF0000"/>
                </a:solidFill>
              </a:rPr>
              <a:t>  個別</a:t>
            </a:r>
            <a:r>
              <a:rPr lang="zh-TW" altLang="en-US" sz="2400" dirty="0">
                <a:solidFill>
                  <a:srgbClr val="FF0000"/>
                </a:solidFill>
              </a:rPr>
              <a:t>序位 </a:t>
            </a:r>
            <a:r>
              <a:rPr lang="en-US" altLang="zh-TW" sz="2400" dirty="0">
                <a:solidFill>
                  <a:srgbClr val="FF0000"/>
                </a:solidFill>
              </a:rPr>
              <a:t>4500~4600(</a:t>
            </a:r>
            <a:r>
              <a:rPr lang="zh-TW" altLang="en-US" sz="2400" dirty="0">
                <a:solidFill>
                  <a:srgbClr val="FF0000"/>
                </a:solidFill>
              </a:rPr>
              <a:t>參考</a:t>
            </a:r>
            <a:r>
              <a:rPr lang="en-US" altLang="zh-TW" sz="2400" dirty="0">
                <a:solidFill>
                  <a:srgbClr val="FF0000"/>
                </a:solidFill>
              </a:rPr>
              <a:t>)</a:t>
            </a:r>
            <a:endParaRPr lang="zh-TW" altLang="en-US" sz="24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4" name="框架 13"/>
          <p:cNvSpPr/>
          <p:nvPr/>
        </p:nvSpPr>
        <p:spPr>
          <a:xfrm>
            <a:off x="1642902" y="3553301"/>
            <a:ext cx="2827337" cy="431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5" name="框架 14"/>
          <p:cNvSpPr/>
          <p:nvPr/>
        </p:nvSpPr>
        <p:spPr>
          <a:xfrm>
            <a:off x="4618446" y="3555627"/>
            <a:ext cx="3736975" cy="431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6" name="框架 15"/>
          <p:cNvSpPr/>
          <p:nvPr/>
        </p:nvSpPr>
        <p:spPr>
          <a:xfrm>
            <a:off x="1753015" y="5663689"/>
            <a:ext cx="777875" cy="431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7" name="框架 16"/>
          <p:cNvSpPr/>
          <p:nvPr/>
        </p:nvSpPr>
        <p:spPr>
          <a:xfrm>
            <a:off x="2675352" y="5663689"/>
            <a:ext cx="777875" cy="431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框架 17"/>
          <p:cNvSpPr/>
          <p:nvPr/>
        </p:nvSpPr>
        <p:spPr>
          <a:xfrm>
            <a:off x="3683415" y="5663689"/>
            <a:ext cx="1800225" cy="431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9" name="框架 18"/>
          <p:cNvSpPr/>
          <p:nvPr/>
        </p:nvSpPr>
        <p:spPr>
          <a:xfrm>
            <a:off x="5621751" y="5663689"/>
            <a:ext cx="2808288" cy="431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" name="爆炸 2 1"/>
          <p:cNvSpPr/>
          <p:nvPr/>
        </p:nvSpPr>
        <p:spPr>
          <a:xfrm>
            <a:off x="4451153" y="2309838"/>
            <a:ext cx="1228725" cy="736600"/>
          </a:xfrm>
          <a:prstGeom prst="irregularSeal2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0" name="爆炸 2 19"/>
          <p:cNvSpPr/>
          <p:nvPr/>
        </p:nvSpPr>
        <p:spPr>
          <a:xfrm>
            <a:off x="1480365" y="4470936"/>
            <a:ext cx="1228725" cy="573385"/>
          </a:xfrm>
          <a:prstGeom prst="irregularSeal2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2" name="標題 1"/>
          <p:cNvSpPr txBox="1">
            <a:spLocks/>
          </p:cNvSpPr>
          <p:nvPr/>
        </p:nvSpPr>
        <p:spPr bwMode="auto">
          <a:xfrm>
            <a:off x="827584" y="8959"/>
            <a:ext cx="7705725" cy="78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TW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三、免試志願選填技巧</a:t>
            </a:r>
            <a:endParaRPr lang="en-US" altLang="zh-TW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11329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170" name="Group 2"/>
          <p:cNvGraphicFramePr>
            <a:graphicFrameLocks noGrp="1"/>
          </p:cNvGraphicFramePr>
          <p:nvPr/>
        </p:nvGraphicFramePr>
        <p:xfrm>
          <a:off x="142875" y="142875"/>
          <a:ext cx="4140200" cy="6638926"/>
        </p:xfrm>
        <a:graphic>
          <a:graphicData uri="http://schemas.openxmlformats.org/drawingml/2006/table">
            <a:tbl>
              <a:tblPr/>
              <a:tblGrid>
                <a:gridCol w="1042988"/>
                <a:gridCol w="865187"/>
                <a:gridCol w="935038"/>
                <a:gridCol w="649287"/>
                <a:gridCol w="647700"/>
              </a:tblGrid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校名簡稱</a:t>
                      </a: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D3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群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D3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科別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D3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免試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D3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累積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D311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武陵高中</a:t>
                      </a: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學術群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普通科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740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740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中大壢中</a:t>
                      </a: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學術群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普通科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750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1490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桃園高中</a:t>
                      </a: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學術群</a:t>
                      </a: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普通科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800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2290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內壢高中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學術群</a:t>
                      </a: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普通科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640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2930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陽明高中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學術群</a:t>
                      </a: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普通科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755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3685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楊梅高中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學術群</a:t>
                      </a: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綜高</a:t>
                      </a: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489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4174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龍潭高中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學術群</a:t>
                      </a: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普通科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157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4331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中壢高商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學術群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綜高</a:t>
                      </a: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150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4481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馬祖高中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學術群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綜高</a:t>
                      </a: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30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4511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大園高中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學術群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普通科</a:t>
                      </a: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520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5031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南崁高中</a:t>
                      </a: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學術群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普通科</a:t>
                      </a: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439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5470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大溪高中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學術群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普通科</a:t>
                      </a: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400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5870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壽山高中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學術群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普通科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380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6250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平鎮高中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學術群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普通科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520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6770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觀音高中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學術群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普通科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145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6915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永豐高中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學術群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普通科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354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7269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新屋高中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學術群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普通科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100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7369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5298" name="Group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863832"/>
              </p:ext>
            </p:extLst>
          </p:nvPr>
        </p:nvGraphicFramePr>
        <p:xfrm>
          <a:off x="4429663" y="363413"/>
          <a:ext cx="4462817" cy="5852160"/>
        </p:xfrm>
        <a:graphic>
          <a:graphicData uri="http://schemas.openxmlformats.org/drawingml/2006/table">
            <a:tbl>
              <a:tblPr/>
              <a:tblGrid>
                <a:gridCol w="1006433"/>
                <a:gridCol w="936104"/>
                <a:gridCol w="936104"/>
                <a:gridCol w="792088"/>
                <a:gridCol w="792088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新興高中</a:t>
                      </a: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學術群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普通科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398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7767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新興高中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學術群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綜高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188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7955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復旦高中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學術群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普通科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248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8203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啟英高中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學術群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普通科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180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8383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治平高中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學術群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普通科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257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8640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治平高中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學術群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綜高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137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8777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振聲高中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學術群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普通科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215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8992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育達高中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學術群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普通科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225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9217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六和高中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學術群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普通科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72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9289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光啟高中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學術群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普通科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21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9310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清華高中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學術群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普通科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45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9355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至善高中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學術群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普通科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45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9400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大興高中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學術群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普通科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45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9445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大華高中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學術群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普通科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44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9489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漢英高中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學術群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普通科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131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9620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　</a:t>
                      </a: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　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合計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9620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　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5402" name="Group 2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965554"/>
              </p:ext>
            </p:extLst>
          </p:nvPr>
        </p:nvGraphicFramePr>
        <p:xfrm>
          <a:off x="4429663" y="26863"/>
          <a:ext cx="4465637" cy="341313"/>
        </p:xfrm>
        <a:graphic>
          <a:graphicData uri="http://schemas.openxmlformats.org/drawingml/2006/table">
            <a:tbl>
              <a:tblPr/>
              <a:tblGrid>
                <a:gridCol w="1009650"/>
                <a:gridCol w="935037"/>
                <a:gridCol w="936625"/>
                <a:gridCol w="792163"/>
                <a:gridCol w="792162"/>
              </a:tblGrid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校名簡稱</a:t>
                      </a:r>
                      <a:endParaRPr kumimoji="0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D3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群</a:t>
                      </a:r>
                      <a:endParaRPr kumimoji="0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D3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科別</a:t>
                      </a:r>
                      <a:endParaRPr kumimoji="0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D3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免試</a:t>
                      </a:r>
                      <a:endParaRPr kumimoji="0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D3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累積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D311"/>
                    </a:solidFill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4387251" y="5874180"/>
            <a:ext cx="4776787" cy="954107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以實際人數為準，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順序以自我考量，僅供參考</a:t>
            </a:r>
          </a:p>
        </p:txBody>
      </p:sp>
    </p:spTree>
    <p:extLst>
      <p:ext uri="{BB962C8B-B14F-4D97-AF65-F5344CB8AC3E}">
        <p14:creationId xmlns:p14="http://schemas.microsoft.com/office/powerpoint/2010/main" val="3977601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24044</TotalTime>
  <Words>1904</Words>
  <Application>Microsoft Office PowerPoint</Application>
  <PresentationFormat>如螢幕大小 (4:3)</PresentationFormat>
  <Paragraphs>772</Paragraphs>
  <Slides>27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Office 佈景主題</vt:lpstr>
      <vt:lpstr>106年度免試入學 志願選填說明</vt:lpstr>
      <vt:lpstr>大  綱</vt:lpstr>
      <vt:lpstr>PowerPoint 簡報</vt:lpstr>
      <vt:lpstr>PowerPoint 簡報</vt:lpstr>
      <vt:lpstr>PowerPoint 簡報</vt:lpstr>
      <vt:lpstr>PowerPoint 簡報</vt:lpstr>
      <vt:lpstr>106年桃連區免試入學-同分超額比序步驟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ssis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順利求學、考取理想大學</dc:title>
  <dc:creator>H</dc:creator>
  <cp:lastModifiedBy>User</cp:lastModifiedBy>
  <cp:revision>584</cp:revision>
  <cp:lastPrinted>2016-06-08T02:03:23Z</cp:lastPrinted>
  <dcterms:created xsi:type="dcterms:W3CDTF">2008-10-02T06:49:51Z</dcterms:created>
  <dcterms:modified xsi:type="dcterms:W3CDTF">2017-06-20T06:06:15Z</dcterms:modified>
</cp:coreProperties>
</file>