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6"/>
  </p:notesMasterIdLst>
  <p:handoutMasterIdLst>
    <p:handoutMasterId r:id="rId147"/>
  </p:handoutMasterIdLst>
  <p:sldIdLst>
    <p:sldId id="529" r:id="rId2"/>
    <p:sldId id="830" r:id="rId3"/>
    <p:sldId id="844" r:id="rId4"/>
    <p:sldId id="934" r:id="rId5"/>
    <p:sldId id="932" r:id="rId6"/>
    <p:sldId id="846" r:id="rId7"/>
    <p:sldId id="839" r:id="rId8"/>
    <p:sldId id="819" r:id="rId9"/>
    <p:sldId id="653" r:id="rId10"/>
    <p:sldId id="654" r:id="rId11"/>
    <p:sldId id="655" r:id="rId12"/>
    <p:sldId id="972" r:id="rId13"/>
    <p:sldId id="686" r:id="rId14"/>
    <p:sldId id="687" r:id="rId15"/>
    <p:sldId id="973" r:id="rId16"/>
    <p:sldId id="806" r:id="rId17"/>
    <p:sldId id="848" r:id="rId18"/>
    <p:sldId id="936" r:id="rId19"/>
    <p:sldId id="445" r:id="rId20"/>
    <p:sldId id="974" r:id="rId21"/>
    <p:sldId id="957" r:id="rId22"/>
    <p:sldId id="958" r:id="rId23"/>
    <p:sldId id="975" r:id="rId24"/>
    <p:sldId id="807" r:id="rId25"/>
    <p:sldId id="333" r:id="rId26"/>
    <p:sldId id="334" r:id="rId27"/>
    <p:sldId id="812" r:id="rId28"/>
    <p:sldId id="752" r:id="rId29"/>
    <p:sldId id="690" r:id="rId30"/>
    <p:sldId id="505" r:id="rId31"/>
    <p:sldId id="344" r:id="rId32"/>
    <p:sldId id="506" r:id="rId33"/>
    <p:sldId id="813" r:id="rId34"/>
    <p:sldId id="814" r:id="rId35"/>
    <p:sldId id="815" r:id="rId36"/>
    <p:sldId id="816" r:id="rId37"/>
    <p:sldId id="753" r:id="rId38"/>
    <p:sldId id="754" r:id="rId39"/>
    <p:sldId id="755" r:id="rId40"/>
    <p:sldId id="347" r:id="rId41"/>
    <p:sldId id="756" r:id="rId42"/>
    <p:sldId id="496" r:id="rId43"/>
    <p:sldId id="905" r:id="rId44"/>
    <p:sldId id="695" r:id="rId45"/>
    <p:sldId id="922" r:id="rId46"/>
    <p:sldId id="697" r:id="rId47"/>
    <p:sldId id="698" r:id="rId48"/>
    <p:sldId id="699" r:id="rId49"/>
    <p:sldId id="694" r:id="rId50"/>
    <p:sldId id="696" r:id="rId51"/>
    <p:sldId id="724" r:id="rId52"/>
    <p:sldId id="725" r:id="rId53"/>
    <p:sldId id="726" r:id="rId54"/>
    <p:sldId id="727" r:id="rId55"/>
    <p:sldId id="431" r:id="rId56"/>
    <p:sldId id="757" r:id="rId57"/>
    <p:sldId id="537" r:id="rId58"/>
    <p:sldId id="849" r:id="rId59"/>
    <p:sldId id="850" r:id="rId60"/>
    <p:sldId id="851" r:id="rId61"/>
    <p:sldId id="862" r:id="rId62"/>
    <p:sldId id="852" r:id="rId63"/>
    <p:sldId id="853" r:id="rId64"/>
    <p:sldId id="855" r:id="rId65"/>
    <p:sldId id="861" r:id="rId66"/>
    <p:sldId id="863" r:id="rId67"/>
    <p:sldId id="864" r:id="rId68"/>
    <p:sldId id="865" r:id="rId69"/>
    <p:sldId id="866" r:id="rId70"/>
    <p:sldId id="867" r:id="rId71"/>
    <p:sldId id="869" r:id="rId72"/>
    <p:sldId id="871" r:id="rId73"/>
    <p:sldId id="874" r:id="rId74"/>
    <p:sldId id="875" r:id="rId75"/>
    <p:sldId id="877" r:id="rId76"/>
    <p:sldId id="878" r:id="rId77"/>
    <p:sldId id="879" r:id="rId78"/>
    <p:sldId id="880" r:id="rId79"/>
    <p:sldId id="881" r:id="rId80"/>
    <p:sldId id="882" r:id="rId81"/>
    <p:sldId id="887" r:id="rId82"/>
    <p:sldId id="837" r:id="rId83"/>
    <p:sldId id="836" r:id="rId84"/>
    <p:sldId id="784" r:id="rId85"/>
    <p:sldId id="954" r:id="rId86"/>
    <p:sldId id="937" r:id="rId87"/>
    <p:sldId id="938" r:id="rId88"/>
    <p:sldId id="965" r:id="rId89"/>
    <p:sldId id="966" r:id="rId90"/>
    <p:sldId id="967" r:id="rId91"/>
    <p:sldId id="968" r:id="rId92"/>
    <p:sldId id="969" r:id="rId93"/>
    <p:sldId id="970" r:id="rId94"/>
    <p:sldId id="971" r:id="rId95"/>
    <p:sldId id="946" r:id="rId96"/>
    <p:sldId id="947" r:id="rId97"/>
    <p:sldId id="948" r:id="rId98"/>
    <p:sldId id="786" r:id="rId99"/>
    <p:sldId id="888" r:id="rId100"/>
    <p:sldId id="789" r:id="rId101"/>
    <p:sldId id="790" r:id="rId102"/>
    <p:sldId id="897" r:id="rId103"/>
    <p:sldId id="898" r:id="rId104"/>
    <p:sldId id="791" r:id="rId105"/>
    <p:sldId id="792" r:id="rId106"/>
    <p:sldId id="794" r:id="rId107"/>
    <p:sldId id="796" r:id="rId108"/>
    <p:sldId id="797" r:id="rId109"/>
    <p:sldId id="901" r:id="rId110"/>
    <p:sldId id="798" r:id="rId111"/>
    <p:sldId id="799" r:id="rId112"/>
    <p:sldId id="976" r:id="rId113"/>
    <p:sldId id="800" r:id="rId114"/>
    <p:sldId id="959" r:id="rId115"/>
    <p:sldId id="960" r:id="rId116"/>
    <p:sldId id="961" r:id="rId117"/>
    <p:sldId id="962" r:id="rId118"/>
    <p:sldId id="963" r:id="rId119"/>
    <p:sldId id="964" r:id="rId120"/>
    <p:sldId id="927" r:id="rId121"/>
    <p:sldId id="928" r:id="rId122"/>
    <p:sldId id="929" r:id="rId123"/>
    <p:sldId id="910" r:id="rId124"/>
    <p:sldId id="912" r:id="rId125"/>
    <p:sldId id="914" r:id="rId126"/>
    <p:sldId id="915" r:id="rId127"/>
    <p:sldId id="916" r:id="rId128"/>
    <p:sldId id="917" r:id="rId129"/>
    <p:sldId id="918" r:id="rId130"/>
    <p:sldId id="919" r:id="rId131"/>
    <p:sldId id="920" r:id="rId132"/>
    <p:sldId id="921" r:id="rId133"/>
    <p:sldId id="820" r:id="rId134"/>
    <p:sldId id="821" r:id="rId135"/>
    <p:sldId id="822" r:id="rId136"/>
    <p:sldId id="823" r:id="rId137"/>
    <p:sldId id="825" r:id="rId138"/>
    <p:sldId id="826" r:id="rId139"/>
    <p:sldId id="827" r:id="rId140"/>
    <p:sldId id="829" r:id="rId141"/>
    <p:sldId id="783" r:id="rId142"/>
    <p:sldId id="634" r:id="rId143"/>
    <p:sldId id="781" r:id="rId144"/>
    <p:sldId id="899" r:id="rId145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FF"/>
    <a:srgbClr val="CCFFFF"/>
    <a:srgbClr val="99FFCC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3053" autoAdjust="0"/>
  </p:normalViewPr>
  <p:slideViewPr>
    <p:cSldViewPr>
      <p:cViewPr varScale="1">
        <p:scale>
          <a:sx n="68" d="100"/>
          <a:sy n="68" d="100"/>
        </p:scale>
        <p:origin x="5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724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 smtClean="0"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000" dirty="0" smtClean="0">
              <a:latin typeface="標楷體" pitchFamily="65" charset="-120"/>
              <a:ea typeface="標楷體" pitchFamily="65" charset="-120"/>
            </a:rPr>
            <a:t>學年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152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-59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 smtClean="0">
              <a:latin typeface="標楷體" pitchFamily="65" charset="-120"/>
              <a:ea typeface="標楷體" pitchFamily="65" charset="-120"/>
            </a:rPr>
            <a:t>2951</a:t>
          </a:r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385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zh-TW" altLang="en-US"/>
        </a:p>
      </dgm:t>
    </dgm:pt>
  </dgm:ptLst>
  <dgm:cxnLst>
    <dgm:cxn modelId="{A2496EDC-7362-46C3-B5C8-E96149ACC60C}" type="presOf" srcId="{EC5F123D-1D8B-A64F-8933-66F4CD9661C6}" destId="{FE7AF7D2-F977-8C4F-B1D3-FB091098CF13}" srcOrd="0" destOrd="0" presId="urn:microsoft.com/office/officeart/2005/8/layout/hProcess3"/>
    <dgm:cxn modelId="{C273F2E3-9184-4B5C-8478-B4B8239B1149}" type="presParOf" srcId="{FE7AF7D2-F977-8C4F-B1D3-FB091098CF13}" destId="{7A6D126A-797E-0540-ABFC-E950EE998E9F}" srcOrd="0" destOrd="0" presId="urn:microsoft.com/office/officeart/2005/8/layout/hProcess3"/>
    <dgm:cxn modelId="{D1071F49-A250-43B1-866B-3D520FCF86B9}" type="presParOf" srcId="{FE7AF7D2-F977-8C4F-B1D3-FB091098CF13}" destId="{BAD02919-DF43-644F-B79E-0B985C83C920}" srcOrd="1" destOrd="0" presId="urn:microsoft.com/office/officeart/2005/8/layout/hProcess3"/>
    <dgm:cxn modelId="{2166A469-3641-48D8-B2D8-F8DE6C1D599A}" type="presParOf" srcId="{BAD02919-DF43-644F-B79E-0B985C83C920}" destId="{C5CFC8FC-6174-4D43-88CC-6B962C344BCF}" srcOrd="0" destOrd="0" presId="urn:microsoft.com/office/officeart/2005/8/layout/hProcess3"/>
    <dgm:cxn modelId="{D0E47198-620F-4531-9EFD-795EA6B16C05}" type="presParOf" srcId="{BAD02919-DF43-644F-B79E-0B985C83C920}" destId="{4EC8E62C-140B-4B44-AEFD-9E3ED296488A}" srcOrd="1" destOrd="0" presId="urn:microsoft.com/office/officeart/2005/8/layout/hProcess3"/>
    <dgm:cxn modelId="{8B4D3341-77D8-4F80-B721-269DCA0053C0}" type="presParOf" srcId="{BAD02919-DF43-644F-B79E-0B985C83C920}" destId="{945DAF16-BC05-C248-889B-68E77D2C912B}" srcOrd="2" destOrd="0" presId="urn:microsoft.com/office/officeart/2005/8/layout/hProcess3"/>
    <dgm:cxn modelId="{25125872-BBA4-419D-A4EB-CA2416C08953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>152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-59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 smtClean="0">
              <a:latin typeface="標楷體" pitchFamily="65" charset="-120"/>
              <a:ea typeface="標楷體" pitchFamily="65" charset="-120"/>
            </a:rPr>
            <a:t>2951</a:t>
          </a: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385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個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標楷體" pitchFamily="65" charset="-120"/>
              <a:ea typeface="標楷體" pitchFamily="65" charset="-120"/>
            </a:rPr>
            <a:t>108</a:t>
          </a: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學年</a:t>
          </a:r>
          <a:r>
            <a:rPr lang="zh-TW" altLang="en-US" sz="2000" kern="1200" dirty="0">
              <a:latin typeface="標楷體" pitchFamily="65" charset="-120"/>
              <a:ea typeface="標楷體" pitchFamily="65" charset="-120"/>
            </a:rPr>
            <a:t>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4307" cy="5616608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87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2018/11/8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5779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15974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5974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0"/>
              </a:spcBef>
            </a:pPr>
            <a:fld id="{606D1047-A222-4BD2-9E1E-B6034A2F232D}" type="slidenum">
              <a:rPr lang="zh-TW" altLang="en-US">
                <a:latin typeface="Arial" pitchFamily="34" charset="0"/>
              </a:rPr>
              <a:pPr algn="r">
                <a:spcBef>
                  <a:spcPct val="0"/>
                </a:spcBef>
              </a:pPr>
              <a:t>15</a:t>
            </a:fld>
            <a:endParaRPr lang="en-US" altLang="zh-TW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25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26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26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35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38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39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41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43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56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 smtClean="0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64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請學校放在資料中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2291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87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98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 smtClean="0"/>
              <a:t>特優比照第</a:t>
            </a:r>
            <a:r>
              <a:rPr lang="en-US" altLang="zh-TW" smtClean="0"/>
              <a:t>1</a:t>
            </a:r>
            <a:r>
              <a:rPr lang="zh-TW" altLang="en-US" smtClean="0"/>
              <a:t>名、優等比照第</a:t>
            </a:r>
            <a:r>
              <a:rPr lang="en-US" altLang="zh-TW" smtClean="0"/>
              <a:t>2</a:t>
            </a:r>
            <a:r>
              <a:rPr lang="zh-TW" altLang="en-US" smtClean="0"/>
              <a:t>名、甲等比照第</a:t>
            </a:r>
            <a:r>
              <a:rPr lang="en-US" altLang="zh-TW" smtClean="0"/>
              <a:t>3</a:t>
            </a:r>
            <a:r>
              <a:rPr lang="zh-TW" altLang="en-US" smtClean="0"/>
              <a:t>名、乙等比照第</a:t>
            </a:r>
            <a:r>
              <a:rPr lang="en-US" altLang="zh-TW" smtClean="0"/>
              <a:t>4</a:t>
            </a:r>
            <a:r>
              <a:rPr lang="zh-TW" altLang="en-US" smtClean="0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108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 smtClean="0">
                <a:latin typeface="Arial" pitchFamily="34" charset="0"/>
              </a:rPr>
              <a:t>摺頁資料  金雞蛋</a:t>
            </a:r>
            <a:r>
              <a:rPr lang="en-US" altLang="zh-TW" sz="1100" smtClean="0">
                <a:latin typeface="Arial" pitchFamily="34" charset="0"/>
              </a:rPr>
              <a:t>(</a:t>
            </a:r>
            <a:r>
              <a:rPr lang="zh-TW" altLang="en-US" sz="1100" smtClean="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 smtClean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 smtClean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 smtClean="0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投影片影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8534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15" tIns="47558" rIns="95115" bIns="47558"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  <p:sp>
        <p:nvSpPr>
          <p:cNvPr id="18534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15" tIns="47558" rIns="95115" bIns="47558" anchor="b"/>
          <a:lstStyle>
            <a:lvl1pPr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699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E85AE3-06F2-4B35-9E53-33E9B4BB67C9}" type="slidenum">
              <a:rPr lang="zh-TW" altLang="en-US"/>
              <a:pPr algn="r" eaLnBrk="1" hangingPunct="1">
                <a:spcBef>
                  <a:spcPct val="0"/>
                </a:spcBef>
              </a:pPr>
              <a:t>112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 smtClean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113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143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smtClean="0"/>
          </a:p>
        </p:txBody>
      </p:sp>
      <p:sp>
        <p:nvSpPr>
          <p:cNvPr id="16387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2018/11/8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image" Target="../media/image6.png"/><Relationship Id="rId7" Type="http://schemas.openxmlformats.org/officeDocument/2006/relationships/slide" Target="slide58.xml"/><Relationship Id="rId12" Type="http://schemas.openxmlformats.org/officeDocument/2006/relationships/slide" Target="slide14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3.xml"/><Relationship Id="rId5" Type="http://schemas.openxmlformats.org/officeDocument/2006/relationships/slide" Target="slide6.xml"/><Relationship Id="rId10" Type="http://schemas.openxmlformats.org/officeDocument/2006/relationships/slide" Target="slide110.xml"/><Relationship Id="rId4" Type="http://schemas.openxmlformats.org/officeDocument/2006/relationships/slide" Target="slide3.xml"/><Relationship Id="rId9" Type="http://schemas.openxmlformats.org/officeDocument/2006/relationships/slide" Target="slide1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wm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8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1.png"/><Relationship Id="rId4" Type="http://schemas.openxmlformats.org/officeDocument/2006/relationships/hyperlink" Target="%E6%A9%9F%E6%A2%B0%E7%BE%A4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64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3.jpeg"/><Relationship Id="rId9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32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563938" y="3644900"/>
            <a:ext cx="5400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羅新炎  校長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563938" y="4652963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08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>
            <a:extLst/>
          </p:cNvPr>
          <p:cNvGraphicFramePr>
            <a:graphicFrameLocks noGrp="1"/>
          </p:cNvGraphicFramePr>
          <p:nvPr/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8489" name="投影片編號版面配置區 1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32CFD3D-7F38-4B46-93E7-5DD0AB856D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12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kumimoji="0"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</a:t>
            </a:r>
            <a:r>
              <a:rPr kumimoji="0" lang="zh-TW" altLang="en-US" dirty="0" smtClean="0">
                <a:ea typeface="標楷體" panose="03000509000000000000" pitchFamily="65" charset="-120"/>
                <a:cs typeface="新細明體" panose="02020500000000000000" pitchFamily="18" charset="-120"/>
              </a:rPr>
              <a:t>序積分」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zh-TW" altLang="en-US" dirty="0" smtClean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序積分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高</a:t>
            </a:r>
            <a:r>
              <a:rPr kumimoji="0" lang="zh-TW" altLang="en-US" dirty="0" smtClean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者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4951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F27346A3-9F6F-43FF-B96C-100D2A7F23AD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101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低收入→適性輔導→多元學習→會考總積分→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→教育會考成績標示總點數→教育會考成績標示</a:t>
            </a:r>
            <a:r>
              <a:rPr lang="en-US" altLang="zh-TW" sz="2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 smtClean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smtClean="0">
                <a:ea typeface="標楷體" pitchFamily="65" charset="-120"/>
              </a:rPr>
              <a:t>甲生</a:t>
            </a:r>
            <a:endParaRPr lang="en-US" altLang="zh-TW" smtClean="0">
              <a:ea typeface="標楷體" pitchFamily="65" charset="-120"/>
            </a:endParaRPr>
          </a:p>
          <a:p>
            <a:pPr marL="228600" indent="-228600"/>
            <a:endParaRPr lang="en-US" altLang="zh-TW" smtClean="0">
              <a:ea typeface="標楷體" pitchFamily="65" charset="-120"/>
            </a:endParaRPr>
          </a:p>
          <a:p>
            <a:pPr marL="228600" indent="-228600"/>
            <a:endParaRPr lang="en-US" altLang="zh-TW" smtClean="0">
              <a:ea typeface="標楷體" pitchFamily="65" charset="-120"/>
            </a:endParaRPr>
          </a:p>
          <a:p>
            <a:pPr marL="228600" indent="-228600"/>
            <a:endParaRPr lang="en-US" altLang="zh-TW" smtClean="0">
              <a:ea typeface="標楷體" pitchFamily="65" charset="-120"/>
            </a:endParaRPr>
          </a:p>
          <a:p>
            <a:pPr marL="228600" indent="-228600"/>
            <a:endParaRPr lang="en-US" altLang="zh-TW" smtClean="0">
              <a:ea typeface="標楷體" pitchFamily="65" charset="-120"/>
            </a:endParaRPr>
          </a:p>
          <a:p>
            <a:pPr marL="228600" indent="-228600"/>
            <a:r>
              <a:rPr lang="zh-TW" altLang="en-US" smtClean="0">
                <a:ea typeface="標楷體" pitchFamily="65" charset="-120"/>
              </a:rPr>
              <a:t>乙生</a:t>
            </a:r>
            <a:endParaRPr lang="en-US" altLang="zh-TW" smtClean="0">
              <a:ea typeface="標楷體" pitchFamily="65" charset="-120"/>
            </a:endParaRPr>
          </a:p>
          <a:p>
            <a:pPr marL="228600" indent="-228600"/>
            <a:endParaRPr lang="zh-TW" altLang="en-US" smtClean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103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104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105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sp>
        <p:nvSpPr>
          <p:cNvPr id="155656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A342390-D762-46F9-889B-4E13062ACC6E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106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  <p:sp>
        <p:nvSpPr>
          <p:cNvPr id="156680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FDF0FDD-25F5-4273-BC13-4619A9A0A246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107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  <p:sp>
        <p:nvSpPr>
          <p:cNvPr id="157704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07152EA-B6E6-41DE-8732-30D6751313BC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108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5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7AC388E-CDF3-4F73-B425-79606506DA9F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109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最應該探索自我的時間就是在</a:t>
            </a:r>
            <a:r>
              <a:rPr lang="en-US" altLang="zh-TW" sz="2200">
                <a:ea typeface="標楷體" pitchFamily="65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>
                <a:ea typeface="標楷體" pitchFamily="65" charset="-120"/>
              </a:rPr>
              <a:t>』</a:t>
            </a:r>
            <a:r>
              <a:rPr lang="zh-TW" altLang="en-US" sz="220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6" name="投影片編號版面配置區 1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89A5CDD-D98C-4AA3-90EB-1256CE9E3B84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110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1817" name="投影片編號版面配置區 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51E7BB20-E325-4DA8-8046-1DA9B11BB3B8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111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4308788"/>
              </p:ext>
            </p:extLst>
          </p:nvPr>
        </p:nvGraphicFramePr>
        <p:xfrm>
          <a:off x="159692" y="836712"/>
          <a:ext cx="8984307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0355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00356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00357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00358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00359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00360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</a:t>
            </a:r>
          </a:p>
        </p:txBody>
      </p:sp>
      <p:sp>
        <p:nvSpPr>
          <p:cNvPr id="100361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00362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00363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00364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00365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00366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100367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0414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00425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00426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00415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00423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00424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00416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00421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00422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4606" y="449330"/>
            <a:ext cx="9119394" cy="576734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107</a:t>
            </a:r>
            <a:r>
              <a:rPr lang="zh-TW" alt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00418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00419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30" name="標題 1"/>
          <p:cNvSpPr>
            <a:spLocks noGrp="1"/>
          </p:cNvSpPr>
          <p:nvPr>
            <p:ph type="title" idx="4294967295"/>
          </p:nvPr>
        </p:nvSpPr>
        <p:spPr>
          <a:xfrm>
            <a:off x="5983694" y="965652"/>
            <a:ext cx="3261993" cy="576734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altLang="zh-TW" sz="2800" b="1" dirty="0" smtClean="0">
                <a:ln w="11430"/>
                <a:solidFill>
                  <a:srgbClr val="2309E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(</a:t>
            </a:r>
            <a:r>
              <a:rPr lang="zh-TW" altLang="en-US" sz="2800" b="1" dirty="0" smtClean="0">
                <a:ln w="11430"/>
                <a:solidFill>
                  <a:srgbClr val="2309E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以</a:t>
            </a:r>
            <a:r>
              <a:rPr lang="zh-TW" altLang="en-US" sz="2800" b="1" dirty="0">
                <a:ln w="11430"/>
                <a:solidFill>
                  <a:srgbClr val="2309E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正式公告為</a:t>
            </a:r>
            <a:r>
              <a:rPr lang="zh-TW" altLang="en-US" sz="2800" b="1" dirty="0" smtClean="0">
                <a:ln w="11430"/>
                <a:solidFill>
                  <a:srgbClr val="2309E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準</a:t>
            </a:r>
            <a:r>
              <a:rPr lang="en-US" altLang="zh-TW" sz="2800" b="1" dirty="0" smtClean="0">
                <a:ln w="11430"/>
                <a:solidFill>
                  <a:srgbClr val="2309E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)</a:t>
            </a:r>
            <a:endParaRPr lang="zh-TW" altLang="en-US" sz="2800" b="1" dirty="0">
              <a:ln w="11430"/>
              <a:solidFill>
                <a:srgbClr val="2309E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" name="Oval 86"/>
          <p:cNvSpPr>
            <a:spLocks noChangeArrowheads="1"/>
          </p:cNvSpPr>
          <p:nvPr/>
        </p:nvSpPr>
        <p:spPr bwMode="auto">
          <a:xfrm>
            <a:off x="3132137" y="2492376"/>
            <a:ext cx="627063" cy="23764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2" name="文字方塊 1"/>
          <p:cNvSpPr txBox="1"/>
          <p:nvPr/>
        </p:nvSpPr>
        <p:spPr>
          <a:xfrm>
            <a:off x="7236296" y="1441289"/>
            <a:ext cx="180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  </a:t>
            </a:r>
            <a:r>
              <a:rPr lang="zh-TW" altLang="en-US" sz="2000" b="1" dirty="0" smtClean="0"/>
              <a:t>當</a:t>
            </a:r>
            <a:r>
              <a:rPr lang="zh-TW" altLang="en-US" sz="2000" b="1" dirty="0"/>
              <a:t>總積分完</a:t>
            </a:r>
          </a:p>
          <a:p>
            <a:r>
              <a:rPr lang="zh-TW" altLang="en-US" sz="2000" b="1" dirty="0"/>
              <a:t>  全相同需進</a:t>
            </a:r>
          </a:p>
          <a:p>
            <a:r>
              <a:rPr lang="zh-TW" altLang="en-US" sz="2000" b="1" dirty="0"/>
              <a:t>  行超額比序</a:t>
            </a:r>
            <a:r>
              <a:rPr lang="zh-TW" altLang="en-US" sz="2000" b="1" dirty="0" smtClean="0"/>
              <a:t>， </a:t>
            </a:r>
            <a:r>
              <a:rPr lang="zh-TW" altLang="en-US" sz="2000" b="1" dirty="0"/>
              <a:t>比序至「</a:t>
            </a:r>
            <a:r>
              <a:rPr lang="zh-TW" altLang="en-US" sz="2000" b="1" dirty="0" smtClean="0"/>
              <a:t>志願序</a:t>
            </a:r>
            <a:r>
              <a:rPr lang="zh-TW" altLang="en-US" sz="2000" b="1" dirty="0"/>
              <a:t>」</a:t>
            </a:r>
            <a:r>
              <a:rPr lang="zh-TW" altLang="en-US" sz="2000" b="1" dirty="0" smtClean="0"/>
              <a:t>項目 </a:t>
            </a:r>
            <a:r>
              <a:rPr lang="zh-TW" altLang="en-US" sz="2000" b="1" dirty="0"/>
              <a:t>時，志願序</a:t>
            </a:r>
            <a:r>
              <a:rPr lang="zh-TW" altLang="en-US" sz="2000" b="1" dirty="0" smtClean="0"/>
              <a:t>別小</a:t>
            </a:r>
            <a:r>
              <a:rPr lang="zh-TW" altLang="en-US" sz="2000" b="1" dirty="0"/>
              <a:t>者將</a:t>
            </a:r>
            <a:r>
              <a:rPr lang="zh-TW" altLang="en-US" sz="2000" b="1" dirty="0" smtClean="0"/>
              <a:t>優先 錄取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786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108</a:t>
            </a:r>
            <a:r>
              <a:rPr lang="zh-TW" altLang="en-US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31" name="Oval 86"/>
          <p:cNvSpPr>
            <a:spLocks noChangeArrowheads="1"/>
          </p:cNvSpPr>
          <p:nvPr/>
        </p:nvSpPr>
        <p:spPr bwMode="auto">
          <a:xfrm>
            <a:off x="3132137" y="2492376"/>
            <a:ext cx="627063" cy="237648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5" name="文字方塊 4"/>
          <p:cNvSpPr txBox="1"/>
          <p:nvPr/>
        </p:nvSpPr>
        <p:spPr>
          <a:xfrm>
            <a:off x="7351460" y="979230"/>
            <a:ext cx="1792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0000"/>
                </a:solidFill>
              </a:rPr>
              <a:t>當總積分完</a:t>
            </a:r>
          </a:p>
          <a:p>
            <a:pPr lvl="0"/>
            <a:r>
              <a:rPr lang="zh-TW" altLang="en-US" sz="2000" b="1" dirty="0">
                <a:solidFill>
                  <a:srgbClr val="000000"/>
                </a:solidFill>
              </a:rPr>
              <a:t>  全相同需進</a:t>
            </a:r>
          </a:p>
          <a:p>
            <a:pPr lvl="0"/>
            <a:r>
              <a:rPr lang="zh-TW" altLang="en-US" sz="2000" b="1" dirty="0">
                <a:solidFill>
                  <a:srgbClr val="000000"/>
                </a:solidFill>
              </a:rPr>
              <a:t>  行超額比序， 比序至「志願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序積分」</a:t>
            </a:r>
            <a:r>
              <a:rPr lang="zh-TW" altLang="en-US" sz="2000" b="1" dirty="0">
                <a:solidFill>
                  <a:srgbClr val="000000"/>
                </a:solidFill>
              </a:rPr>
              <a:t>項目 時，志願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序積分高者</a:t>
            </a:r>
            <a:r>
              <a:rPr lang="zh-TW" altLang="en-US" sz="2000" b="1" dirty="0">
                <a:solidFill>
                  <a:srgbClr val="000000"/>
                </a:solidFill>
              </a:rPr>
              <a:t>將優先 錄取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數理科技國際教育</a:t>
            </a:r>
            <a:r>
              <a:rPr lang="en-US" altLang="zh-TW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班、創意人文國際教育</a:t>
            </a:r>
            <a:r>
              <a:rPr lang="en-US" altLang="zh-TW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8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數理邏輯國際</a:t>
            </a:r>
            <a:r>
              <a:rPr lang="en-US" altLang="zh-TW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班、國際交流特色</a:t>
            </a:r>
            <a:r>
              <a:rPr lang="en-US" altLang="zh-TW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8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sz="28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文字方塊 3"/>
          <p:cNvSpPr txBox="1">
            <a:spLocks noChangeArrowheads="1"/>
          </p:cNvSpPr>
          <p:nvPr/>
        </p:nvSpPr>
        <p:spPr bwMode="auto">
          <a:xfrm>
            <a:off x="952500" y="466725"/>
            <a:ext cx="7920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內壢高中；參考，以簡章為準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141315" name="圖片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674813"/>
            <a:ext cx="73453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Rectangle 6"/>
          <p:cNvSpPr>
            <a:spLocks noChangeArrowheads="1"/>
          </p:cNvSpPr>
          <p:nvPr/>
        </p:nvSpPr>
        <p:spPr bwMode="auto">
          <a:xfrm>
            <a:off x="6572250" y="5357813"/>
            <a:ext cx="863600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圖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71500"/>
            <a:ext cx="4786313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圖片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285875"/>
            <a:ext cx="435768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大園高中；參考，以簡章為準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143363" name="圖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50975"/>
            <a:ext cx="82581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1619250" y="4581525"/>
            <a:ext cx="3529013" cy="825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圖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8001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96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0C5F46A-0E5A-4277-9AD1-4A0D51C85667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r>
              <a:rPr lang="zh-TW" altLang="en-US">
                <a:latin typeface="標楷體" pitchFamily="65" charset="-120"/>
                <a:ea typeface="標楷體" pitchFamily="65" charset="-120"/>
                <a:sym typeface="Arial" pitchFamily="34" charset="0"/>
              </a:rPr>
              <a:t>。</a:t>
            </a:r>
            <a:endParaRPr lang="en-US" altLang="en-US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B1C446-5823-4CA6-A87A-A328CF4C93D2}" type="datetime1">
              <a:rPr lang="zh-TW" altLang="en-US"/>
              <a:pPr>
                <a:defRPr/>
              </a:pPr>
              <a:t>2018/11/8</a:t>
            </a:fld>
            <a:endParaRPr lang="en-US" altLang="zh-TW"/>
          </a:p>
        </p:txBody>
      </p:sp>
      <p:sp>
        <p:nvSpPr>
          <p:cNvPr id="1229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從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人力銀行看到的事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from </a:t>
            </a: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商業週刊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1328</a:t>
            </a: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期 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102.5</a:t>
            </a:r>
          </a:p>
        </p:txBody>
      </p:sp>
      <p:pic>
        <p:nvPicPr>
          <p:cNvPr id="1229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2771" r="1791" b="3915"/>
          <a:stretch>
            <a:fillRect/>
          </a:stretch>
        </p:blipFill>
        <p:spPr bwMode="auto">
          <a:xfrm>
            <a:off x="250825" y="1709738"/>
            <a:ext cx="8497888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07950" y="1595438"/>
            <a:ext cx="2303463" cy="11795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科技大學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占領先群比重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54%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，搶手度勝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一般大學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908175" y="3500438"/>
            <a:ext cx="2303463" cy="8112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台大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平均就業率落後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台科大</a:t>
            </a:r>
            <a:r>
              <a:rPr lang="en-US" altLang="zh-TW" sz="2000" b="1">
                <a:latin typeface="標楷體" pitchFamily="65" charset="-120"/>
                <a:ea typeface="標楷體" pitchFamily="65" charset="-120"/>
              </a:rPr>
              <a:t>1.37%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541588" y="1616075"/>
            <a:ext cx="1871662" cy="11811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成大清大中山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不在前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1/4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就業領先群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4575175" y="1604963"/>
            <a:ext cx="2117725" cy="11795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台灣觀光學院學生一畢業有</a:t>
            </a:r>
            <a:r>
              <a:rPr lang="en-US" altLang="zh-TW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個工作機會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740525" y="1595438"/>
            <a:ext cx="2382838" cy="11795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護士缺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比去年多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倍，就業率前三多與醫護有關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559675" y="4292600"/>
            <a:ext cx="158432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>
                <a:ea typeface="新細明體" charset="-120"/>
              </a:rPr>
              <a:t>1</a:t>
            </a:r>
            <a:r>
              <a:rPr lang="zh-TW" altLang="en-US" sz="1400" b="1">
                <a:ea typeface="新細明體" charset="-120"/>
              </a:rPr>
              <a:t>台北護理健康大學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848600" y="3860800"/>
            <a:ext cx="129540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>
                <a:ea typeface="新細明體" charset="-120"/>
              </a:rPr>
              <a:t>2</a:t>
            </a:r>
            <a:r>
              <a:rPr lang="zh-TW" altLang="en-US" sz="1400" b="1">
                <a:ea typeface="新細明體" charset="-120"/>
              </a:rPr>
              <a:t>長庚科技大學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559675" y="3500438"/>
            <a:ext cx="104457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>
                <a:ea typeface="新細明體" charset="-120"/>
              </a:rPr>
              <a:t>3</a:t>
            </a:r>
            <a:r>
              <a:rPr lang="zh-TW" altLang="en-US" sz="1400" b="1">
                <a:ea typeface="新細明體" charset="-120"/>
              </a:rPr>
              <a:t>陽明大學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7308850" y="4652963"/>
            <a:ext cx="126047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>
                <a:ea typeface="新細明體" charset="-120"/>
              </a:rPr>
              <a:t>4</a:t>
            </a:r>
            <a:r>
              <a:rPr lang="zh-TW" altLang="en-US" sz="1400" b="1">
                <a:ea typeface="新細明體" charset="-120"/>
              </a:rPr>
              <a:t>雲林科技大學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7092950" y="5516563"/>
            <a:ext cx="1331913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>
                <a:ea typeface="新細明體" charset="-120"/>
              </a:rPr>
              <a:t>5</a:t>
            </a:r>
            <a:r>
              <a:rPr lang="zh-TW" altLang="en-US" sz="1400" b="1">
                <a:ea typeface="新細明體" charset="-120"/>
              </a:rPr>
              <a:t>高雄餐旅大學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292725" y="3500438"/>
            <a:ext cx="1368425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 dirty="0">
                <a:ea typeface="新細明體" charset="-120"/>
              </a:rPr>
              <a:t>18</a:t>
            </a:r>
            <a:r>
              <a:rPr lang="zh-TW" altLang="en-US" sz="1400" b="1" dirty="0">
                <a:ea typeface="新細明體" charset="-120"/>
              </a:rPr>
              <a:t>台北醫學大學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5364163" y="3860800"/>
            <a:ext cx="107950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TW" sz="1400" b="1">
                <a:ea typeface="新細明體" charset="-120"/>
              </a:rPr>
              <a:t>16</a:t>
            </a:r>
            <a:r>
              <a:rPr lang="zh-TW" altLang="en-US" sz="1400" b="1">
                <a:ea typeface="新細明體" charset="-120"/>
              </a:rPr>
              <a:t>台灣大學</a:t>
            </a:r>
          </a:p>
        </p:txBody>
      </p:sp>
    </p:spTree>
    <p:extLst>
      <p:ext uri="{BB962C8B-B14F-4D97-AF65-F5344CB8AC3E}">
        <p14:creationId xmlns:p14="http://schemas.microsoft.com/office/powerpoint/2010/main" val="2681356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69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5/20-24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6/7-6/11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6/18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6/20-7/1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7/15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 smtClean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smtClean="0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smtClean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371600" y="2906713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133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訊息公告</a:t>
            </a:r>
          </a:p>
        </p:txBody>
      </p:sp>
      <p:pic>
        <p:nvPicPr>
          <p:cNvPr id="182275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974725"/>
            <a:ext cx="9144000" cy="534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3" descr="Capture_2016_02_28_15_26_43_6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4" descr="Capture_2016_02_28_15_26_53_4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25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內容版面配置區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875" y="1412875"/>
            <a:ext cx="9128125" cy="5911850"/>
          </a:xfr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3188" y="3717925"/>
            <a:ext cx="3017837" cy="3457575"/>
            <a:chOff x="65" y="234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" y="234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51050" y="333375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2700338" y="333375"/>
            <a:ext cx="4392612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TW" sz="3600" b="1">
                <a:latin typeface="Arial" panose="020B0604020202020204" pitchFamily="34" charset="0"/>
                <a:ea typeface="標楷體" panose="03000509000000000000" pitchFamily="65" charset="-120"/>
              </a:rPr>
              <a:t>2015</a:t>
            </a: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特色高中地圖</a:t>
            </a:r>
          </a:p>
        </p:txBody>
      </p:sp>
      <p:pic>
        <p:nvPicPr>
          <p:cNvPr id="185347" name="Picture 7" descr="Capture_2016_02_28_15_28_37_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7338"/>
            <a:ext cx="87725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>
            <a:extLst/>
          </p:cNvPr>
          <p:cNvSpPr txBox="1">
            <a:spLocks noChangeArrowheads="1"/>
          </p:cNvSpPr>
          <p:nvPr/>
        </p:nvSpPr>
        <p:spPr bwMode="auto">
          <a:xfrm>
            <a:off x="2700338" y="188913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適性入學</a:t>
            </a:r>
          </a:p>
        </p:txBody>
      </p:sp>
      <p:pic>
        <p:nvPicPr>
          <p:cNvPr id="186371" name="Picture 6" descr="Capture_2016_02_28_15_27_07_1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785813"/>
            <a:ext cx="6215062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7" descr="Capture_2016_02_28_15_27_15_8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6063"/>
            <a:ext cx="62865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Capture_2016_02_28_15_27_23_7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9563" y="4786313"/>
            <a:ext cx="629443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2700338" y="188913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>
                <a:latin typeface="Arial" panose="020B0604020202020204" pitchFamily="34" charset="0"/>
                <a:ea typeface="標楷體" panose="03000509000000000000" pitchFamily="65" charset="-120"/>
              </a:rPr>
              <a:t>宣導專區</a:t>
            </a:r>
          </a:p>
        </p:txBody>
      </p:sp>
      <p:pic>
        <p:nvPicPr>
          <p:cNvPr id="187395" name="Picture 4" descr="Capture_2016_02_28_15_28_10_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1628775"/>
            <a:ext cx="9229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150" y="1385888"/>
            <a:ext cx="8659813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smtClean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smtClean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3995936" y="2276475"/>
            <a:ext cx="514806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smtClean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Century Schoolbook" pitchFamily="18" charset="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Century Schoolbook" pitchFamily="18" charset="0"/>
              </a:endParaRPr>
            </a:p>
            <a:p>
              <a:pPr eaLnBrk="1" hangingPunct="1"/>
              <a:r>
                <a:rPr kumimoji="0" lang="zh-TW" altLang="en-US" sz="2400" b="1">
                  <a:latin typeface="Century Schoolbook" pitchFamily="18" charset="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特質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價值觀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能力</a:t>
              </a:r>
              <a:r>
                <a:rPr kumimoji="0" lang="zh-TW" altLang="en-US" sz="2400" b="1">
                  <a:latin typeface="Century Schoolbook" pitchFamily="18" charset="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經驗探索</a:t>
              </a:r>
              <a:r>
                <a:rPr kumimoji="0" lang="zh-TW" altLang="en-US" sz="2400" b="1">
                  <a:latin typeface="Century Schoolbook" pitchFamily="18" charset="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Century Schoolbook" pitchFamily="18" charset="0"/>
                </a:rPr>
                <a:t>資訊收集</a:t>
              </a:r>
              <a:r>
                <a:rPr kumimoji="0" lang="zh-TW" altLang="en-US" sz="2400" b="1">
                  <a:latin typeface="Century Schoolbook" pitchFamily="18" charset="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4701AF1-F720-44AF-A2BA-3CDF91A4198F}" type="slidenum">
              <a:rPr lang="zh-TW" altLang="en-US" sz="1200">
                <a:solidFill>
                  <a:srgbClr val="104031"/>
                </a:solidFill>
                <a:latin typeface="Arial" pitchFamily="34" charset="0"/>
              </a:rPr>
              <a:pPr algn="r" eaLnBrk="1" hangingPunct="1"/>
              <a:t>143</a:t>
            </a:fld>
            <a:endParaRPr lang="en-US" altLang="zh-TW" sz="1200">
              <a:solidFill>
                <a:srgbClr val="104031"/>
              </a:solidFill>
              <a:latin typeface="Arial" pitchFamily="34" charset="0"/>
            </a:endParaRPr>
          </a:p>
        </p:txBody>
      </p:sp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916113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16387" name="Picture 3" descr="Capture_2015_12_04_18_27_11_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88931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07950" y="2133600"/>
            <a:ext cx="8634413" cy="790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5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10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8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連區的特色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招生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桃連區的免試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入學</a:t>
            </a:r>
            <a:endParaRPr lang="en-US" altLang="zh-TW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連區的特色招生</a:t>
            </a: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五專免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試</a:t>
            </a:r>
            <a:r>
              <a:rPr lang="zh-TW" altLang="en-US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入學簡介</a:t>
            </a:r>
            <a:endParaRPr lang="en-US" altLang="zh-TW" sz="36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latinLnBrk="1" hangingPunct="1">
              <a:spcBef>
                <a:spcPct val="0"/>
              </a:spcBef>
              <a:buFontTx/>
              <a:buNone/>
            </a:pPr>
            <a:fld id="{3663B885-F863-4013-A6D0-69A120ECA5D6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2150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611188" y="-4763"/>
            <a:ext cx="82073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3815731A-951E-4B04-919F-E2704BA4698D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3142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68313" y="1628775"/>
          <a:ext cx="8424862" cy="4392613"/>
        </p:xfrm>
        <a:graphic>
          <a:graphicData uri="http://schemas.openxmlformats.org/drawingml/2006/table">
            <a:tbl>
              <a:tblPr/>
              <a:tblGrid>
                <a:gridCol w="842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89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導師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輔導老師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其他學科教師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學校行政人員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親戚或長輩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兄弟姊妹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68.7%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7.64%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0.92%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4.25%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4.97%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70.6%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1.48%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60" name="文字方塊 4"/>
          <p:cNvSpPr txBox="1">
            <a:spLocks noChangeArrowheads="1"/>
          </p:cNvSpPr>
          <p:nvPr/>
        </p:nvSpPr>
        <p:spPr bwMode="auto">
          <a:xfrm>
            <a:off x="900113" y="692150"/>
            <a:ext cx="59039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年度第一次志願選填的問題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684213" y="757238"/>
          <a:ext cx="7921625" cy="6100762"/>
        </p:xfrm>
        <a:graphic>
          <a:graphicData uri="http://schemas.openxmlformats.org/drawingml/2006/table">
            <a:tbl>
              <a:tblPr/>
              <a:tblGrid>
                <a:gridCol w="89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0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8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考量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學業表現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性向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興趣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價值觀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人格特質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健康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經濟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家人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期望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69.5%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29.9%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9.35%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59.7%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27.1%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56.7%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考量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社會潮流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通勤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距離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生涯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試探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入學管道與方式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學校多元社團及發展特色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未來升學就業管道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40.2%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0.71%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27,3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0.67%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0010" name="文字方塊 5"/>
          <p:cNvSpPr txBox="1">
            <a:spLocks noChangeArrowheads="1"/>
          </p:cNvSpPr>
          <p:nvPr/>
        </p:nvSpPr>
        <p:spPr bwMode="auto">
          <a:xfrm>
            <a:off x="2339975" y="0"/>
            <a:ext cx="5903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年度第一次志願選填的問題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3631" y="264173"/>
            <a:ext cx="7836644" cy="639705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4" name="Oval 86"/>
          <p:cNvSpPr>
            <a:spLocks noChangeArrowheads="1"/>
          </p:cNvSpPr>
          <p:nvPr/>
        </p:nvSpPr>
        <p:spPr bwMode="auto">
          <a:xfrm>
            <a:off x="2843809" y="5085184"/>
            <a:ext cx="3384376" cy="1008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</p:spTree>
    <p:extLst>
      <p:ext uri="{BB962C8B-B14F-4D97-AF65-F5344CB8AC3E}">
        <p14:creationId xmlns:p14="http://schemas.microsoft.com/office/powerpoint/2010/main" val="11796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</a:t>
            </a:r>
            <a:r>
              <a:rPr kumimoji="0"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會考、學習成就、社團幹部、獎懲、職業試探結果等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）比較適合哪一類</a:t>
            </a:r>
            <a:r>
              <a:rPr kumimoji="0"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學校及科別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，做為</a:t>
            </a:r>
            <a:r>
              <a:rPr kumimoji="0"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升學選校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8916" name="圖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39957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999072"/>
              </p:ext>
            </p:extLst>
          </p:nvPr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  <p:sp>
        <p:nvSpPr>
          <p:cNvPr id="7" name="Oval 86"/>
          <p:cNvSpPr>
            <a:spLocks noChangeArrowheads="1"/>
          </p:cNvSpPr>
          <p:nvPr/>
        </p:nvSpPr>
        <p:spPr bwMode="auto">
          <a:xfrm>
            <a:off x="179513" y="1916831"/>
            <a:ext cx="4896543" cy="151216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548680"/>
            <a:ext cx="669674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</a:t>
            </a:r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低成就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</a:t>
            </a:r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自信心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19-20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11~18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桃園體育館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pic>
        <p:nvPicPr>
          <p:cNvPr id="92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7638"/>
            <a:ext cx="91440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hape 84"/>
          <p:cNvSpPr>
            <a:spLocks noChangeArrowheads="1"/>
          </p:cNvSpPr>
          <p:nvPr/>
        </p:nvSpPr>
        <p:spPr bwMode="auto">
          <a:xfrm>
            <a:off x="3635375" y="2420938"/>
            <a:ext cx="1223963" cy="3873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41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 smtClean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 smtClean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 smtClean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 smtClean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 smtClean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 smtClean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 smtClean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 smtClean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 smtClean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 smtClean="0">
                <a:ea typeface="標楷體" pitchFamily="65" charset="-120"/>
              </a:rPr>
              <a:t>大學校院相關科系：</a:t>
            </a:r>
            <a:endParaRPr lang="en-US" altLang="zh-TW" sz="2000" smtClean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smtClean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 smtClean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smtClean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 smtClean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smtClean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 smtClean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 smtClean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 smtClean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ea typeface="標楷體" pitchFamily="65" charset="-120"/>
              </a:rPr>
              <a:t>高職</a:t>
            </a:r>
            <a:r>
              <a:rPr lang="zh-TW" altLang="en-US" dirty="0" smtClean="0">
                <a:ea typeface="標楷體" pitchFamily="65" charset="-120"/>
              </a:rPr>
              <a:t>與</a:t>
            </a:r>
            <a:r>
              <a:rPr lang="zh-TW" altLang="en-US" b="1" dirty="0" smtClean="0">
                <a:solidFill>
                  <a:srgbClr val="FF0000"/>
                </a:solidFill>
                <a:ea typeface="標楷體" pitchFamily="65" charset="-120"/>
              </a:rPr>
              <a:t>高中</a:t>
            </a:r>
            <a:r>
              <a:rPr lang="zh-TW" altLang="en-US" dirty="0" smtClean="0">
                <a:ea typeface="標楷體" pitchFamily="65" charset="-120"/>
              </a:rPr>
              <a:t>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/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107學年度適性入學成果</a:t>
            </a:r>
          </a:p>
        </p:txBody>
      </p:sp>
      <p:pic>
        <p:nvPicPr>
          <p:cNvPr id="11267" name="Picture 3" descr="Capture_2017_08_15_13_59_04_8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268413"/>
            <a:ext cx="6985000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Shape 84"/>
          <p:cNvSpPr>
            <a:spLocks noChangeArrowheads="1"/>
          </p:cNvSpPr>
          <p:nvPr/>
        </p:nvSpPr>
        <p:spPr bwMode="auto">
          <a:xfrm>
            <a:off x="4140200" y="1773238"/>
            <a:ext cx="939800" cy="38735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科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 smtClean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  <a:endParaRPr kumimoji="0" lang="zh-TW" altLang="en-US" sz="1800" dirty="0">
              <a:solidFill>
                <a:schemeClr val="tx1"/>
              </a:solidFill>
              <a:latin typeface="Candara" pitchFamily="34" charset="0"/>
              <a:ea typeface="標楷體" pitchFamily="65" charset="-120"/>
            </a:endParaRP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2018/11/8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2018/11/8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54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1371600" y="2420938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58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108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b="1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學年度桃連區成果比較</a:t>
            </a:r>
          </a:p>
        </p:txBody>
      </p:sp>
      <p:pic>
        <p:nvPicPr>
          <p:cNvPr id="1536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341438"/>
            <a:ext cx="91249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/>
          </p:cNvPr>
          <p:cNvSpPr/>
          <p:nvPr/>
        </p:nvSpPr>
        <p:spPr bwMode="auto">
          <a:xfrm>
            <a:off x="6958013" y="4292600"/>
            <a:ext cx="1728787" cy="19446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 smtClean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 smtClean="0">
                <a:solidFill>
                  <a:srgbClr val="333399"/>
                </a:solidFill>
              </a:rPr>
              <a:t>。</a:t>
            </a:r>
            <a:endParaRPr lang="en-US" altLang="zh-TW" sz="3400" b="1" smtClean="0">
              <a:solidFill>
                <a:srgbClr val="333399"/>
              </a:solidFill>
            </a:endParaRPr>
          </a:p>
          <a:p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 smtClean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smtClean="0">
                <a:solidFill>
                  <a:srgbClr val="003366"/>
                </a:solidFill>
              </a:rPr>
              <a:t/>
            </a:r>
            <a:br>
              <a:rPr lang="zh-TW" altLang="en-US" smtClean="0">
                <a:solidFill>
                  <a:srgbClr val="003366"/>
                </a:solidFill>
              </a:rPr>
            </a:br>
            <a:endParaRPr lang="zh-TW" altLang="en-US" smtClean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643063"/>
            <a:ext cx="5278438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100440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0888"/>
            <a:ext cx="9144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64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102404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 smtClean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14388" y="1366838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mtClean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mtClean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mtClean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574675" y="1628775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/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5400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863600" y="1000125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mtClean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mtClean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mtClean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 smtClean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smtClean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smtClean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smtClean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smtClean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 smtClean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 smtClean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282232" y="1487488"/>
            <a:ext cx="12926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883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-34925"/>
            <a:ext cx="6697663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>
                <a:latin typeface="標楷體" pitchFamily="65" charset="-120"/>
                <a:ea typeface="標楷體" pitchFamily="65" charset="-120"/>
              </a:rPr>
              <a:t>108</a:t>
            </a:r>
            <a:endParaRPr lang="zh-TW" altLang="en-US" sz="36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/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4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38113" y="4508500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108/03/18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03/22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108/04/27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~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04/28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108/06/14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108/06/17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288925" y="1268413"/>
          <a:ext cx="8424862" cy="5049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23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23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機電科特色班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車輛科技工藝特色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484313"/>
          <a:ext cx="8424862" cy="4616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84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211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418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(VR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電競特色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智慧居家應用特色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28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創意機器人特色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21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創客養成訓練班</a:t>
                      </a:r>
                      <a:r>
                        <a:rPr lang="en-US" altLang="zh-TW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DAE4D0A-6C6E-4A43-895F-597127DC05AC}" type="slidenum">
              <a:rPr lang="en-US" altLang="zh-TW" sz="1400" b="1">
                <a:latin typeface="Arial" pitchFamily="34" charset="0"/>
              </a:rPr>
              <a:pPr algn="r" eaLnBrk="1" hangingPunct="1"/>
              <a:t>9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71550"/>
            <a:ext cx="8137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101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預估國中畢業生人數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萬人，約為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28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5,552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人</a:t>
            </a:r>
            <a:r>
              <a:rPr lang="en-US" altLang="en-US" sz="2400"/>
              <a:t>，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109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預估國中畢業生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19</a:t>
            </a:r>
            <a:r>
              <a:rPr lang="zh-TW" altLang="en-US" sz="240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>
                <a:solidFill>
                  <a:srgbClr val="FF3300"/>
                </a:solidFill>
                <a:latin typeface="標楷體" pitchFamily="65" charset="-120"/>
              </a:rPr>
              <a:t>9,770</a:t>
            </a:r>
            <a:r>
              <a:rPr lang="zh-TW" altLang="en-US" sz="240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188913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6413500" y="5356225"/>
            <a:ext cx="1008063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182563" y="1865313"/>
          <a:ext cx="8726487" cy="4803776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雙語航服特色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應用外語科英文組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應用外語科日文組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日語導覽特色班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</a:t>
                      </a:r>
                      <a:r>
                        <a:rPr lang="zh-TW" altLang="en-US" sz="1800" u="none" strike="noStrike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私立振聲高中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科英文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應用外語特色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93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</a:t>
                      </a:r>
                      <a:r>
                        <a:rPr lang="zh-TW" altLang="zh-TW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222250" y="1109663"/>
          <a:ext cx="8723313" cy="5748336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幼兒戲劇特色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商業髮型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幼保科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幼兒文學展演班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新潮流日系變髮達人班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動漫創作特色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室內設計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虛擬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實境空間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設計特色班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私立大興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多媒體影音創作特色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395288" y="1773238"/>
          <a:ext cx="8475662" cy="4806956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693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點心創作特色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時尚飲品美學特色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全球觀光實務特色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</a:t>
                      </a:r>
                      <a:r>
                        <a:rPr lang="zh-TW" alt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客家美食特色班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創意廚藝製作特色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觀光觀光事業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/>
        </p:nvGraphicFramePr>
        <p:xfrm>
          <a:off x="428625" y="1844675"/>
          <a:ext cx="8477249" cy="3419472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遊戲程式設計特色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電競企劃特色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69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微型創業經營班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73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2951</a:t>
            </a:r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/>
        </p:nvGraphicFramePr>
        <p:xfrm>
          <a:off x="250825" y="981075"/>
          <a:ext cx="8642350" cy="584962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44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大興電機、大興餐管、大興時尚造型、六和機電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育達資訊、育達資處、育達應外、育達廣設、育達時尚、育達幼保、育達餐管、方曙飛修、方曙資訊、方曙餐飲、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啟英汽車、啟英資訊、啟英資處、啟英電商、啟英應外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日文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、啟英時尚造型、啟英室內設計、啟英表藝、永平資處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、永平汽車、永平餐管（點心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創作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）、永平餐管（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 、永平餐管（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泰式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料理）、永平餐管（日本料理）、永平觀光（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時尚飲品美學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）、永平觀光（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全球觀光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光啟餐旅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北科附工汽車、清華餐旅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清華家政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清華電機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清華動力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特色班</a:t>
                      </a: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新興飛修、新興資訊、新興資處、新興國貿、新興應外（日文）、新興觀光英文、新興多媒設計、新興觀光事業、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振聲電子商務、振聲應外</a:t>
                      </a: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、治平資訊、治平資處、治平應外（英文）、治平應外（日文）、治平電機、治平時尚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73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全國約有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4182" y="65067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15708</TotalTime>
  <Words>10228</Words>
  <Application>Microsoft Office PowerPoint</Application>
  <PresentationFormat>如螢幕大小 (4:3)</PresentationFormat>
  <Paragraphs>1873</Paragraphs>
  <Slides>144</Slides>
  <Notes>49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144</vt:i4>
      </vt:variant>
    </vt:vector>
  </HeadingPairs>
  <TitlesOfParts>
    <vt:vector size="161" baseType="lpstr">
      <vt:lpstr>BiauKai</vt:lpstr>
      <vt:lpstr>Cataneo BT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Century Schoolbook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          目次</vt:lpstr>
      <vt:lpstr>PowerPoint 簡報</vt:lpstr>
      <vt:lpstr>108學年度適性入學成果</vt:lpstr>
      <vt:lpstr>107學年度適性入學成果</vt:lpstr>
      <vt:lpstr>105至107學年度桃連區成果比較</vt:lpstr>
      <vt:lpstr>PowerPoint 簡報</vt:lpstr>
      <vt:lpstr>PowerPoint 簡報</vt:lpstr>
      <vt:lpstr>PowerPoint 簡報</vt:lpstr>
      <vt:lpstr>PowerPoint 簡報</vt:lpstr>
      <vt:lpstr>PowerPoint 簡報</vt:lpstr>
      <vt:lpstr>從104人力銀行看到的事 from 商業週刊1328期 102.5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桃連區機械群107學年度招生科別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107年桃連區免試入學-同分超額比序步驟</vt:lpstr>
      <vt:lpstr>108年桃連區免試入學-同分超額比序步驟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cw01</cp:lastModifiedBy>
  <cp:revision>1210</cp:revision>
  <cp:lastPrinted>2017-11-13T01:50:06Z</cp:lastPrinted>
  <dcterms:created xsi:type="dcterms:W3CDTF">2012-05-12T02:14:41Z</dcterms:created>
  <dcterms:modified xsi:type="dcterms:W3CDTF">2018-11-08T05:44:56Z</dcterms:modified>
</cp:coreProperties>
</file>