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2192000" cy="6858000"/>
  <p:notesSz cx="9856788" cy="6797675"/>
  <p:embeddedFontLs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DFKai-SB" panose="03000509000000000000" pitchFamily="65" charset="-120"/>
      <p:regular r:id="rId91"/>
    </p:embeddedFont>
    <p:embeddedFont>
      <p:font typeface="Microsoft JhengHei" panose="020B0604030504040204" pitchFamily="34" charset="-120"/>
      <p:regular r:id="rId92"/>
      <p:bold r:id="rId93"/>
    </p:embeddedFont>
    <p:embeddedFont>
      <p:font typeface="Century Schoolbook" panose="02040604050505020304" pitchFamily="18" charset="0"/>
      <p:regular r:id="rId94"/>
      <p:bold r:id="rId95"/>
      <p:italic r:id="rId96"/>
      <p:boldItalic r:id="rId97"/>
    </p:embeddedFont>
    <p:embeddedFont>
      <p:font typeface="Verdana" panose="020B0604030504040204" pitchFamily="3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5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2" roundtripDataSignature="AMtx7miWXIcDM9Scd2zfCIB8YbAIEZHa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3F7F5D-4E15-4F82-98B4-3ABD2486421A}">
  <a:tblStyle styleId="{D33F7F5D-4E15-4F82-98B4-3ABD2486421A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5E7"/>
          </a:solidFill>
        </a:fill>
      </a:tcStyle>
    </a:wholeTbl>
    <a:band1H>
      <a:tcTxStyle/>
      <a:tcStyle>
        <a:tcBdr/>
        <a:fill>
          <a:solidFill>
            <a:srgbClr val="DFEA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FEA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A521FCA-9A1B-4C7C-A560-56158B56867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>
        <p:guide orient="horz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41"/>
        <p:guide pos="3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customschemas.google.com/relationships/presentationmetadata" Target="metadata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1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4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271963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83238" y="0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363"/>
            <a:ext cx="4271963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 txBox="1"/>
          <p:nvPr/>
        </p:nvSpPr>
        <p:spPr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/>
          <p:nvPr/>
        </p:nvSpPr>
        <p:spPr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:notes"/>
          <p:cNvSpPr txBox="1"/>
          <p:nvPr/>
        </p:nvSpPr>
        <p:spPr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 txBox="1"/>
          <p:nvPr/>
        </p:nvSpPr>
        <p:spPr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Google Shape;250;p1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:notes"/>
          <p:cNvSpPr txBox="1"/>
          <p:nvPr/>
        </p:nvSpPr>
        <p:spPr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:notes"/>
          <p:cNvSpPr txBox="1"/>
          <p:nvPr/>
        </p:nvSpPr>
        <p:spPr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3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1:notes"/>
          <p:cNvSpPr txBox="1">
            <a:spLocks noGrp="1"/>
          </p:cNvSpPr>
          <p:nvPr>
            <p:ph type="sldNum" idx="12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1363"/>
            <a:ext cx="6621463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33:notes"/>
          <p:cNvSpPr txBox="1"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學校未來努力的方向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加強推廣閱讀習慣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多元評量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增加教育體驗機會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與社區鄰近特色高中職學校結合，形成「特色課程策略聯盟」，讓高中端的師資、設備等各校資源，引入學校「協同教學」或協助「社團課程」，活化國中學校特色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4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4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4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 txBox="1">
            <a:spLocks noGrp="1"/>
          </p:cNvSpPr>
          <p:nvPr>
            <p:ph type="sldNum" idx="12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50:notes"/>
          <p:cNvSpPr txBox="1">
            <a:spLocks noGrp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" name="Google Shape;576;p5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個人賽：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全縣：第1名6分/第2名5分/第3名4分/第4名3分。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區域性（3縣市以上）：第1名7分/第2名6分/第3名5分/第4名4分/第5名3分。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全國：第1名8分/第2名7分/第3名6分/第4名5分/第5名4分/第6名3分。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國際性：第1名10分/第2名9分/第3名8分/第4名7分/第5名6分/第6名5分。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團體賽：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依個人賽積分折半計算。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zh-TW"/>
              <a:t>特優比照第1名、優等比照第2名、甲等比照第3名、乙等比照第4名。</a:t>
            </a:r>
            <a:endParaRPr/>
          </a:p>
        </p:txBody>
      </p:sp>
      <p:sp>
        <p:nvSpPr>
          <p:cNvPr id="577" name="Google Shape;577;p54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5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7" name="Google Shape;617;p5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latin typeface="Arial"/>
                <a:ea typeface="Arial"/>
                <a:cs typeface="Arial"/>
                <a:sym typeface="Arial"/>
              </a:rPr>
              <a:t>摺頁資料  金雞蛋(精、基、待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9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  <a:sym typeface="BiauKai"/>
              </a:rPr>
              <a:t>會考仍在進行試模擬中，請不要隨補習班起舞!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90"/>
                </a:solidFill>
                <a:latin typeface="BiauKai"/>
                <a:ea typeface="BiauKai"/>
                <a:cs typeface="BiauKai"/>
                <a:sym typeface="BiauKai"/>
              </a:rPr>
              <a:t> ◎會考考國英數自社五科，題目難易適中</a:t>
            </a:r>
            <a:endParaRPr b="1">
              <a:solidFill>
                <a:srgbClr val="00009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90"/>
                </a:solidFill>
                <a:latin typeface="BiauKai"/>
                <a:ea typeface="BiauKai"/>
                <a:cs typeface="BiauKai"/>
                <a:sym typeface="BiauKai"/>
              </a:rPr>
              <a:t>-每科成績僅以精熟、基礎、待加強三級表示</a:t>
            </a:r>
            <a:endParaRPr b="1">
              <a:solidFill>
                <a:srgbClr val="00009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90"/>
                </a:solidFill>
                <a:latin typeface="BiauKai"/>
                <a:ea typeface="BiauKai"/>
                <a:cs typeface="BiauKai"/>
                <a:sym typeface="BiauKai"/>
              </a:rPr>
              <a:t> ※無需分分計較（80和99分都是精熟），思考、統整應用重於反覆練習作答</a:t>
            </a:r>
            <a:endParaRPr b="1">
              <a:solidFill>
                <a:srgbClr val="00009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90"/>
                </a:solidFill>
                <a:latin typeface="BiauKai"/>
                <a:ea typeface="BiauKai"/>
                <a:cs typeface="BiauKai"/>
                <a:sym typeface="BiauKai"/>
              </a:rPr>
              <a:t> ※教師的啟發式教學專業更要講究</a:t>
            </a:r>
            <a:endParaRPr b="1">
              <a:solidFill>
                <a:srgbClr val="00009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57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1363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9" name="Google Shape;629;p58:notes"/>
          <p:cNvSpPr txBox="1"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00" tIns="47550" rIns="95100" bIns="475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摺頁資料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58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00" tIns="47550" rIns="95100" bIns="47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 txBox="1">
            <a:spLocks noGrp="1"/>
          </p:cNvSpPr>
          <p:nvPr>
            <p:ph type="sldNum" idx="12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5" name="Google Shape;695;p64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696" name="Google Shape;696;p64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5" name="Google Shape;705;p65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706" name="Google Shape;706;p65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13" name="Google Shape;713;p66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714" name="Google Shape;714;p66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2" name="Google Shape;722;p67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723" name="Google Shape;723;p67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9" name="Google Shape;729;p68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730" name="Google Shape;730;p68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1363"/>
            <a:ext cx="6621463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6" name="Google Shape;736;p69:notes"/>
          <p:cNvSpPr txBox="1"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引導家長若孩子的性向、興趣明確，可多給予支持與協助。若不明確，可配合學校課程與活動，多跟孩子討論或多給予試探的機會。</a:t>
            </a:r>
            <a:endParaRPr/>
          </a:p>
        </p:txBody>
      </p:sp>
      <p:sp>
        <p:nvSpPr>
          <p:cNvPr id="737" name="Google Shape;737;p69:notes"/>
          <p:cNvSpPr txBox="1"/>
          <p:nvPr/>
        </p:nvSpPr>
        <p:spPr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4" name="Google Shape;754;p71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71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8" name="Google Shape;778;p73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73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8" name="Google Shape;788;p74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如果八、九年級的家長尚未看過這本手冊，可詢問導師或學校輔導處。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74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5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5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8" name="Google Shape;798;p75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5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6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6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9" name="Google Shape;809;p76:notes"/>
          <p:cNvSpPr txBox="1">
            <a:spLocks noGrp="1"/>
          </p:cNvSpPr>
          <p:nvPr>
            <p:ph type="body" idx="1"/>
          </p:nvPr>
        </p:nvSpPr>
        <p:spPr>
          <a:xfrm>
            <a:off x="982663" y="3228975"/>
            <a:ext cx="789146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6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7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5413" y="511175"/>
            <a:ext cx="4527550" cy="25479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5" name="Google Shape;1215;p78:notes"/>
          <p:cNvSpPr txBox="1">
            <a:spLocks noGrp="1"/>
          </p:cNvSpPr>
          <p:nvPr>
            <p:ph type="body" idx="1"/>
          </p:nvPr>
        </p:nvSpPr>
        <p:spPr>
          <a:xfrm>
            <a:off x="981075" y="3227388"/>
            <a:ext cx="7894638" cy="305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78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7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80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81:notes"/>
          <p:cNvSpPr txBox="1"/>
          <p:nvPr/>
        </p:nvSpPr>
        <p:spPr>
          <a:xfrm>
            <a:off x="5586413" y="6456363"/>
            <a:ext cx="4268787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382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7" name="Google Shape;1247;p81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2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63" name="Google Shape;1263;p83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83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76" name="Google Shape;1276;p84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7450" tIns="43725" rIns="87450" bIns="437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84:notes"/>
          <p:cNvSpPr txBox="1"/>
          <p:nvPr/>
        </p:nvSpPr>
        <p:spPr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450" tIns="43725" rIns="87450" bIns="437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  <a:defRPr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  <a:defRPr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9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TEXT_AND_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None/>
              <a:defRPr sz="2000">
                <a:solidFill>
                  <a:srgbClr val="10403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Verdana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Verdana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9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9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9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9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9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9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104031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104031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104031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9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104031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104031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104031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104031"/>
              </a:buClr>
              <a:buSzPts val="900"/>
              <a:buFont typeface="Verdana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9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133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" name="Google Shape;11;p8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Char char="•"/>
              <a:defRPr sz="28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Verdana"/>
              <a:buChar char="•"/>
              <a:defRPr sz="24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0403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104031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104031"/>
              </a:buClr>
              <a:buSzPts val="1600"/>
              <a:buFont typeface="Verdana"/>
              <a:buChar char="•"/>
              <a:defRPr sz="16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8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3.xml"/><Relationship Id="rId7" Type="http://schemas.openxmlformats.org/officeDocument/2006/relationships/slide" Target="slide3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11.xml"/><Relationship Id="rId10" Type="http://schemas.openxmlformats.org/officeDocument/2006/relationships/slide" Target="slide80.xml"/><Relationship Id="rId4" Type="http://schemas.openxmlformats.org/officeDocument/2006/relationships/slide" Target="slide4.xml"/><Relationship Id="rId9" Type="http://schemas.openxmlformats.org/officeDocument/2006/relationships/slide" Target="slide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8eUL-FfsJk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w.com.tw/article/5119830?utm_source=fb_cwbookclub&amp;utm_medium=affiliate&amp;utm_campaign=fb_cwbookclub-affiliate-daily-220211-5119830&amp;fbclid=IwAR0GUIsc7Rg_xnXEAiPxFkk_7n2rAC-RtivwHiDfWvKuWff4elkd_dXlOFU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499663169.798151.mp4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C3226"/>
                </a:solidFill>
                <a:latin typeface="Verdana"/>
                <a:ea typeface="Verdana"/>
                <a:cs typeface="Verdana"/>
                <a:sym typeface="Verdana"/>
              </a:rPr>
              <a:t>1</a:t>
            </a:fld>
            <a:endParaRPr sz="1200" b="0" i="0" u="none" strike="noStrike" cap="none">
              <a:solidFill>
                <a:srgbClr val="0C32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" name="Google Shape;90;p1" descr="圖片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1703389" y="1628776"/>
            <a:ext cx="6624637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桃園市十二年國民基本教育宣導團</a:t>
            </a:r>
            <a:endParaRPr sz="2800" b="1" i="0" u="none" strike="noStrike" cap="none" dirty="0">
              <a:solidFill>
                <a:srgbClr val="00009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講師</a:t>
            </a:r>
            <a:r>
              <a:rPr lang="zh-TW" sz="2800" b="1" i="0" u="none" strike="noStrike" cap="none" dirty="0" smtClean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：</a:t>
            </a:r>
            <a:r>
              <a:rPr lang="zh-TW" altLang="en-US" sz="2800" b="1" dirty="0" smtClean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楊梅國中</a:t>
            </a:r>
            <a:r>
              <a:rPr lang="zh-TW" altLang="en-US" sz="2800" b="1" i="0" u="none" strike="noStrike" cap="none" dirty="0" smtClean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蘇美珍</a:t>
            </a:r>
            <a:r>
              <a:rPr lang="zh-TW" sz="2800" b="1" i="0" u="none" strike="noStrike" cap="none" dirty="0" smtClean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校長</a:t>
            </a:r>
            <a:endParaRPr dirty="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時    間： 113年 </a:t>
            </a:r>
            <a:r>
              <a:rPr lang="zh-TW" sz="2800" b="1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4</a:t>
            </a:r>
            <a:r>
              <a:rPr lang="zh-TW" sz="2800" b="1" i="0" u="none" strike="noStrike" cap="none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月 </a:t>
            </a:r>
            <a:r>
              <a:rPr lang="zh-TW" sz="2800" b="1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21</a:t>
            </a:r>
            <a:r>
              <a:rPr lang="zh-TW" sz="2800" b="1" i="0" u="none" strike="noStrike" cap="none" dirty="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日</a:t>
            </a:r>
            <a:endParaRPr dirty="0"/>
          </a:p>
        </p:txBody>
      </p:sp>
      <p:sp>
        <p:nvSpPr>
          <p:cNvPr id="92" name="Google Shape;92;p1"/>
          <p:cNvSpPr/>
          <p:nvPr/>
        </p:nvSpPr>
        <p:spPr>
          <a:xfrm>
            <a:off x="1703388" y="115889"/>
            <a:ext cx="8748712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0" i="0" u="none" strike="noStrike" cap="none">
                <a:solidFill>
                  <a:srgbClr val="0000CC"/>
                </a:solidFill>
                <a:latin typeface="DFKai-SB"/>
                <a:ea typeface="DFKai-SB"/>
                <a:cs typeface="DFKai-SB"/>
                <a:sym typeface="DFKai-SB"/>
              </a:rPr>
              <a:t>從12年國教，談孩子多元適性發展</a:t>
            </a:r>
            <a:r>
              <a:rPr lang="zh-TW" sz="44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/>
        </p:nvSpPr>
        <p:spPr>
          <a:xfrm>
            <a:off x="191344" y="2307878"/>
            <a:ext cx="11809312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積極參加課外活動、社團活動，從中探索自己的興趣、性向。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心中有人，眼中有事，服務別人就是成就自己。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及早了解未來的升學管道，並累積對自己有利的資歷。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生涯檔案、生涯輔導紀錄手冊是保存升學佐證資料的好幫手。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未來的路無限寬廣，有目標就有希望，永遠保持</a:t>
            </a:r>
            <a:endParaRPr sz="3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3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追求夢想的勇氣和熱情！</a:t>
            </a:r>
            <a:endParaRPr/>
          </a:p>
          <a:p>
            <a:pPr marL="34290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endParaRPr sz="34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3503613" y="476250"/>
            <a:ext cx="52133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給未來國中生的</a:t>
            </a:r>
            <a:r>
              <a:rPr lang="zh-TW" sz="3600" b="1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10</a:t>
            </a:r>
            <a:r>
              <a:rPr lang="zh-TW" sz="3600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個建議</a:t>
            </a:r>
            <a:endParaRPr sz="3600">
              <a:solidFill>
                <a:srgbClr val="CC006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桃連區主要入學管道</a:t>
            </a:r>
            <a:endParaRPr/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9825" y="4076700"/>
            <a:ext cx="1365250" cy="148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12</a:t>
            </a:fld>
            <a:endParaRPr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3" name="Google Shape;183;p12"/>
          <p:cNvGrpSpPr/>
          <p:nvPr/>
        </p:nvGrpSpPr>
        <p:grpSpPr>
          <a:xfrm>
            <a:off x="1208063" y="1427139"/>
            <a:ext cx="10188623" cy="5111774"/>
            <a:chOff x="148487" y="2212823"/>
            <a:chExt cx="8766353" cy="4410562"/>
          </a:xfrm>
        </p:grpSpPr>
        <p:sp>
          <p:nvSpPr>
            <p:cNvPr id="184" name="Google Shape;184;p12"/>
            <p:cNvSpPr/>
            <p:nvPr/>
          </p:nvSpPr>
          <p:spPr>
            <a:xfrm>
              <a:off x="350355" y="2212823"/>
              <a:ext cx="6487915" cy="721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◎113學年度入學方式示意圖</a:t>
              </a:r>
              <a:endPara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12"/>
            <p:cNvGrpSpPr/>
            <p:nvPr/>
          </p:nvGrpSpPr>
          <p:grpSpPr>
            <a:xfrm>
              <a:off x="148487" y="2879425"/>
              <a:ext cx="8766353" cy="3743960"/>
              <a:chOff x="42754" y="2970024"/>
              <a:chExt cx="8766353" cy="3743960"/>
            </a:xfrm>
          </p:grpSpPr>
          <p:cxnSp>
            <p:nvCxnSpPr>
              <p:cNvPr id="186" name="Google Shape;186;p12"/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99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grpSp>
            <p:nvGrpSpPr>
              <p:cNvPr id="187" name="Google Shape;187;p12"/>
              <p:cNvGrpSpPr/>
              <p:nvPr/>
            </p:nvGrpSpPr>
            <p:grpSpPr>
              <a:xfrm>
                <a:off x="42754" y="2970024"/>
                <a:ext cx="8766353" cy="3743960"/>
                <a:chOff x="179513" y="2997408"/>
                <a:chExt cx="8766353" cy="3743960"/>
              </a:xfrm>
            </p:grpSpPr>
            <p:sp>
              <p:nvSpPr>
                <p:cNvPr id="188" name="Google Shape;188;p12"/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高中、高職、五專多元入學管道</a:t>
                  </a:r>
                  <a:endParaRPr sz="2800" b="1">
                    <a:solidFill>
                      <a:srgbClr val="00009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2"/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D9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免試</a:t>
                  </a:r>
                  <a:b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</a:b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入學</a:t>
                  </a:r>
                  <a:endParaRPr/>
                </a:p>
              </p:txBody>
            </p:sp>
            <p:sp>
              <p:nvSpPr>
                <p:cNvPr id="190" name="Google Shape;190;p12"/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D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申請入學</a:t>
                  </a:r>
                  <a:endParaRPr sz="2800" b="1">
                    <a:solidFill>
                      <a:schemeClr val="dk1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16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(五專申請抽籤)</a:t>
                  </a:r>
                  <a:endParaRPr sz="1600" b="1">
                    <a:solidFill>
                      <a:schemeClr val="dk1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sp>
              <p:nvSpPr>
                <p:cNvPr id="191" name="Google Shape;191;p12"/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1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甄選入學</a:t>
                  </a:r>
                  <a:endParaRPr sz="2800" b="1">
                    <a:solidFill>
                      <a:schemeClr val="dk1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sp>
              <p:nvSpPr>
                <p:cNvPr id="192" name="Google Shape;192;p12"/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1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登記分發</a:t>
                  </a:r>
                  <a:b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</a:br>
                  <a:r>
                    <a:rPr lang="zh-TW" sz="2800" b="1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入學</a:t>
                  </a:r>
                  <a:endParaRPr sz="2800" b="1">
                    <a:solidFill>
                      <a:schemeClr val="dk1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cxnSp>
              <p:nvCxnSpPr>
                <p:cNvPr id="193" name="Google Shape;193;p12"/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99"/>
                  </a:solidFill>
                  <a:prstDash val="dash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194" name="Google Shape;194;p12"/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過去</a:t>
                  </a:r>
                  <a:endParaRPr/>
                </a:p>
              </p:txBody>
            </p:sp>
            <p:sp>
              <p:nvSpPr>
                <p:cNvPr id="195" name="Google Shape;195;p12"/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E1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rgbClr val="FF0000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免試入學</a:t>
                  </a:r>
                  <a:endParaRPr sz="2800" b="1">
                    <a:solidFill>
                      <a:srgbClr val="FF0000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sp>
              <p:nvSpPr>
                <p:cNvPr id="196" name="Google Shape;196;p12"/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1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solidFill>
                      <a:srgbClr val="FF0000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sp>
              <p:nvSpPr>
                <p:cNvPr id="197" name="Google Shape;197;p12"/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400" b="1" u="sng">
                      <a:solidFill>
                        <a:srgbClr val="FF0000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甄選</a:t>
                  </a:r>
                  <a:r>
                    <a:rPr lang="zh-TW" sz="24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入學</a:t>
                  </a:r>
                  <a:endParaRPr sz="2400" b="1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sp>
              <p:nvSpPr>
                <p:cNvPr id="198" name="Google Shape;198;p12"/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16666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400" b="1" u="sng">
                      <a:solidFill>
                        <a:srgbClr val="FF0000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考試分發</a:t>
                  </a:r>
                  <a:br>
                    <a:rPr lang="zh-TW" sz="2400" b="1" u="sng">
                      <a:solidFill>
                        <a:srgbClr val="FF0000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</a:br>
                  <a:r>
                    <a:rPr lang="zh-TW" sz="24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入學</a:t>
                  </a:r>
                  <a:endParaRPr sz="2400" b="1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cxnSp>
              <p:nvCxnSpPr>
                <p:cNvPr id="199" name="Google Shape;199;p12"/>
                <p:cNvCxnSpPr>
                  <a:endCxn id="196" idx="3"/>
                </p:cNvCxnSpPr>
                <p:nvPr/>
              </p:nvCxnSpPr>
              <p:spPr>
                <a:xfrm>
                  <a:off x="6562489" y="5684214"/>
                  <a:ext cx="23067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0" name="Google Shape;200;p12"/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01" name="Google Shape;201;p12"/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8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103</a:t>
                  </a:r>
                  <a:br>
                    <a:rPr lang="zh-TW" sz="28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</a:br>
                  <a:r>
                    <a:rPr lang="zh-TW" sz="2800" b="1">
                      <a:solidFill>
                        <a:srgbClr val="000099"/>
                      </a:solidFill>
                      <a:latin typeface="DFKai-SB"/>
                      <a:ea typeface="DFKai-SB"/>
                      <a:cs typeface="DFKai-SB"/>
                      <a:sym typeface="DFKai-SB"/>
                    </a:rPr>
                    <a:t>學年度起</a:t>
                  </a:r>
                  <a:endParaRPr/>
                </a:p>
              </p:txBody>
            </p:sp>
            <p:sp>
              <p:nvSpPr>
                <p:cNvPr id="202" name="Google Shape;202;p12"/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>
                    <a:gd name="adj" fmla="val 16667"/>
                  </a:avLst>
                </a:prstGeom>
                <a:noFill/>
                <a:ln w="22225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3" name="Google Shape;203;p12"/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800" b="1">
                    <a:solidFill>
                      <a:srgbClr val="FF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特色招生</a:t>
                </a:r>
                <a:endParaRPr sz="20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  <p:cxnSp>
        <p:nvCxnSpPr>
          <p:cNvPr id="204" name="Google Shape;204;p12"/>
          <p:cNvCxnSpPr/>
          <p:nvPr/>
        </p:nvCxnSpPr>
        <p:spPr>
          <a:xfrm rot="10800000" flipH="1">
            <a:off x="3648076" y="2708275"/>
            <a:ext cx="5472113" cy="86518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12"/>
          <p:cNvCxnSpPr/>
          <p:nvPr/>
        </p:nvCxnSpPr>
        <p:spPr>
          <a:xfrm>
            <a:off x="3648076" y="2781300"/>
            <a:ext cx="6119813" cy="71913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12"/>
          <p:cNvSpPr/>
          <p:nvPr/>
        </p:nvSpPr>
        <p:spPr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/>
          <p:nvPr/>
        </p:nvSpPr>
        <p:spPr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13" name="Google Shape;213;p13"/>
          <p:cNvGraphicFramePr/>
          <p:nvPr/>
        </p:nvGraphicFramePr>
        <p:xfrm>
          <a:off x="2344304" y="4509120"/>
          <a:ext cx="3672400" cy="576000"/>
        </p:xfrm>
        <a:graphic>
          <a:graphicData uri="http://schemas.openxmlformats.org/drawingml/2006/table">
            <a:tbl>
              <a:tblPr>
                <a:noFill/>
                <a:tableStyleId>{D33F7F5D-4E15-4F82-98B4-3ABD2486421A}</a:tableStyleId>
              </a:tblPr>
              <a:tblGrid>
                <a:gridCol w="36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身心障礙適性輔導安置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8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4" name="Google Shape;214;p13"/>
          <p:cNvGraphicFramePr/>
          <p:nvPr/>
        </p:nvGraphicFramePr>
        <p:xfrm>
          <a:off x="2063552" y="1700808"/>
          <a:ext cx="3953150" cy="2304000"/>
        </p:xfrm>
        <a:graphic>
          <a:graphicData uri="http://schemas.openxmlformats.org/drawingml/2006/table">
            <a:tbl>
              <a:tblPr>
                <a:noFill/>
                <a:tableStyleId>{D33F7F5D-4E15-4F82-98B4-3ABD2486421A}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00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免試入學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0E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校內直升入學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免試入學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技優生甄審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單獨招生(含園區生)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" name="Google Shape;215;p13"/>
          <p:cNvGraphicFramePr/>
          <p:nvPr/>
        </p:nvGraphicFramePr>
        <p:xfrm>
          <a:off x="6312024" y="1628500"/>
          <a:ext cx="3581400" cy="2880000"/>
        </p:xfrm>
        <a:graphic>
          <a:graphicData uri="http://schemas.openxmlformats.org/drawingml/2006/table">
            <a:tbl>
              <a:tblPr>
                <a:noFill/>
                <a:tableStyleId>{D33F7F5D-4E15-4F82-98B4-3ABD2486421A}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 row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特色招生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A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甄選入學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B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藝才班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體育班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科學班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專業群科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考試分發入學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6" name="Google Shape;216;p13"/>
          <p:cNvSpPr txBox="1">
            <a:spLocks noGrp="1"/>
          </p:cNvSpPr>
          <p:nvPr>
            <p:ph type="title" idx="4294967295"/>
          </p:nvPr>
        </p:nvSpPr>
        <p:spPr>
          <a:xfrm>
            <a:off x="2640013" y="404813"/>
            <a:ext cx="76327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31859C"/>
                </a:solidFill>
                <a:latin typeface="DFKai-SB"/>
                <a:ea typeface="DFKai-SB"/>
                <a:cs typeface="DFKai-SB"/>
                <a:sym typeface="DFKai-SB"/>
              </a:rPr>
              <a:t>113學年度桃連區適性入學管道</a:t>
            </a:r>
            <a:endParaRPr sz="3600">
              <a:solidFill>
                <a:srgbClr val="31859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314" y="5570538"/>
            <a:ext cx="3887787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" name="Google Shape;218;p13"/>
          <p:cNvGraphicFramePr/>
          <p:nvPr/>
        </p:nvGraphicFramePr>
        <p:xfrm>
          <a:off x="6384033" y="5085184"/>
          <a:ext cx="3305075" cy="1566692"/>
        </p:xfrm>
        <a:graphic>
          <a:graphicData uri="http://schemas.openxmlformats.org/drawingml/2006/table">
            <a:tbl>
              <a:tblPr>
                <a:noFill/>
                <a:tableStyleId>{D33F7F5D-4E15-4F82-98B4-3ABD2486421A}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25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其他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ED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實用技能學程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1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建教合作班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體育績優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rgbClr val="0000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軍校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4"/>
          <p:cNvGrpSpPr/>
          <p:nvPr/>
        </p:nvGrpSpPr>
        <p:grpSpPr>
          <a:xfrm>
            <a:off x="1271463" y="836712"/>
            <a:ext cx="9793089" cy="5328591"/>
            <a:chOff x="-1" y="0"/>
            <a:chExt cx="9793089" cy="5328591"/>
          </a:xfrm>
        </p:grpSpPr>
        <p:sp>
          <p:nvSpPr>
            <p:cNvPr id="224" name="Google Shape;224;p14"/>
            <p:cNvSpPr/>
            <p:nvPr/>
          </p:nvSpPr>
          <p:spPr>
            <a:xfrm rot="-5400000">
              <a:off x="1116124" y="-1116124"/>
              <a:ext cx="2664295" cy="4896544"/>
            </a:xfrm>
            <a:prstGeom prst="round1Rect">
              <a:avLst>
                <a:gd name="adj" fmla="val 16667"/>
              </a:avLst>
            </a:prstGeom>
            <a:solidFill>
              <a:srgbClr val="25C87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 txBox="1"/>
            <p:nvPr/>
          </p:nvSpPr>
          <p:spPr>
            <a:xfrm>
              <a:off x="-1" y="1"/>
              <a:ext cx="4896544" cy="199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227575" rIns="2275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DFKai-SB"/>
                <a:buNone/>
              </a:pP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考試分發-2班</a:t>
              </a:r>
              <a:endParaRPr sz="3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DFKai-SB"/>
                <a:buNone/>
              </a:pP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50個名額</a:t>
              </a:r>
              <a:endParaRPr sz="3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852573" y="0"/>
              <a:ext cx="4896544" cy="2664295"/>
            </a:xfrm>
            <a:prstGeom prst="round1Rect">
              <a:avLst>
                <a:gd name="adj" fmla="val 16667"/>
              </a:avLst>
            </a:prstGeom>
            <a:solidFill>
              <a:srgbClr val="62D93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 txBox="1"/>
            <p:nvPr/>
          </p:nvSpPr>
          <p:spPr>
            <a:xfrm>
              <a:off x="4852573" y="0"/>
              <a:ext cx="4896544" cy="199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227575" rIns="2275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DFKai-SB"/>
                <a:buNone/>
              </a:pP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專業群科-88班</a:t>
              </a:r>
              <a:b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</a:b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2446個名額</a:t>
              </a: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 rot="10800000">
              <a:off x="0" y="2664295"/>
              <a:ext cx="4896544" cy="2664295"/>
            </a:xfrm>
            <a:prstGeom prst="round1Rect">
              <a:avLst>
                <a:gd name="adj" fmla="val 16667"/>
              </a:avLst>
            </a:prstGeom>
            <a:solidFill>
              <a:srgbClr val="DFD54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 txBox="1"/>
            <p:nvPr/>
          </p:nvSpPr>
          <p:spPr>
            <a:xfrm>
              <a:off x="0" y="3330369"/>
              <a:ext cx="4896544" cy="199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227575" rIns="2275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DFKai-SB"/>
                <a:buNone/>
              </a:pP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科學班-1班</a:t>
              </a:r>
              <a:b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</a:br>
              <a:r>
                <a:rPr lang="zh-TW" sz="32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25個名額</a:t>
              </a: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 rot="5400000">
              <a:off x="6012668" y="1548171"/>
              <a:ext cx="2664295" cy="4896544"/>
            </a:xfrm>
            <a:prstGeom prst="round1Rect">
              <a:avLst>
                <a:gd name="adj" fmla="val 16667"/>
              </a:avLst>
            </a:prstGeom>
            <a:solidFill>
              <a:srgbClr val="E4776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4896544" y="3330369"/>
              <a:ext cx="4896544" cy="199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體育班-15班    472個名額</a:t>
              </a:r>
              <a:b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</a:br>
              <a: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藝才美術班-4班 100個名額</a:t>
              </a:r>
              <a:b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</a:br>
              <a: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藝才音樂班-3班 75個名額</a:t>
              </a:r>
              <a:b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</a:br>
              <a:r>
                <a:rPr lang="zh-TW" sz="28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藝才舞蹈班-1班 25個名額</a:t>
              </a: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3208396" y="1998221"/>
              <a:ext cx="3376294" cy="1332147"/>
            </a:xfrm>
            <a:prstGeom prst="roundRect">
              <a:avLst>
                <a:gd name="adj" fmla="val 16667"/>
              </a:avLst>
            </a:prstGeom>
            <a:solidFill>
              <a:srgbClr val="CBEB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 txBox="1"/>
            <p:nvPr/>
          </p:nvSpPr>
          <p:spPr>
            <a:xfrm>
              <a:off x="3273426" y="2063251"/>
              <a:ext cx="3246234" cy="1202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DFKai-SB"/>
                <a:buNone/>
              </a:pPr>
              <a:r>
                <a:rPr lang="zh-TW" sz="28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113學年度桃連區特色招生甄選</a:t>
              </a:r>
              <a:endParaRPr/>
            </a:p>
          </p:txBody>
        </p:sp>
      </p:grpSp>
      <p:sp>
        <p:nvSpPr>
          <p:cNvPr id="234" name="Google Shape;234;p14"/>
          <p:cNvSpPr/>
          <p:nvPr/>
        </p:nvSpPr>
        <p:spPr>
          <a:xfrm>
            <a:off x="4655914" y="6237312"/>
            <a:ext cx="3024188" cy="466725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招生名額以簡章為準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/>
          <p:nvPr/>
        </p:nvSpPr>
        <p:spPr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FKai-SB"/>
              <a:buNone/>
            </a:pPr>
            <a:r>
              <a:rPr lang="zh-TW" sz="36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桃連區的特色招生(甄選入學-藝才班、體育班)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1505397" y="1412776"/>
            <a:ext cx="9829278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武陵高中(2)：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科學班1班、音樂班1班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桃園高中(2)：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體育班1班、舞蹈班1班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中大壢中(1)：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音樂班1班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內壢高中(1)：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美術班1班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陽明高中(1)：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美術班1班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南崁高中(3)：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體育班1班、音樂班1班、美術班1班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永豐高中(2)：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體育班2班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平鎮高中(3)：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體育班2班、美術班1班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大園高中(1)：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    </a:t>
            </a: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楊梅高中(1)：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大溪高中(1)：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    </a:t>
            </a: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觀音高中(1)：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北科附工(2)：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體育班2班    </a:t>
            </a: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新屋高中(1)：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體育班1班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DFKai-SB"/>
              <a:buNone/>
            </a:pP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壽山高中(2)：</a:t>
            </a: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體育班2班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Verdana"/>
              <a:buNone/>
            </a:pP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/>
        </p:nvSpPr>
        <p:spPr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3600"/>
              <a:buFont typeface="DFKai-SB"/>
              <a:buNone/>
            </a:pPr>
            <a:r>
              <a:rPr lang="zh-TW" sz="3600" b="1">
                <a:solidFill>
                  <a:srgbClr val="104031"/>
                </a:solidFill>
                <a:latin typeface="DFKai-SB"/>
                <a:ea typeface="DFKai-SB"/>
                <a:cs typeface="DFKai-SB"/>
                <a:sym typeface="DFKai-SB"/>
              </a:rPr>
              <a:t>桃連區的特色招生</a:t>
            </a:r>
            <a:endParaRPr sz="3600" b="1">
              <a:solidFill>
                <a:srgbClr val="10403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3600"/>
              <a:buFont typeface="DFKai-SB"/>
              <a:buNone/>
            </a:pPr>
            <a:r>
              <a:rPr lang="zh-TW" sz="3600" b="1">
                <a:solidFill>
                  <a:srgbClr val="104031"/>
                </a:solidFill>
                <a:latin typeface="DFKai-SB"/>
                <a:ea typeface="DFKai-SB"/>
                <a:cs typeface="DFKai-SB"/>
                <a:sym typeface="DFKai-SB"/>
              </a:rPr>
              <a:t>(考試分發入學-</a:t>
            </a:r>
            <a:r>
              <a:rPr lang="zh-TW" sz="3600" b="1">
                <a:solidFill>
                  <a:srgbClr val="104031"/>
                </a:solidFill>
                <a:latin typeface="Arial"/>
                <a:ea typeface="Arial"/>
                <a:cs typeface="Arial"/>
                <a:sym typeface="Arial"/>
              </a:rPr>
              <a:t>大園國際高中</a:t>
            </a:r>
            <a:r>
              <a:rPr lang="zh-TW" sz="3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國際文憑IB班</a:t>
            </a:r>
            <a:r>
              <a:rPr lang="zh-TW" sz="3600" b="1">
                <a:solidFill>
                  <a:srgbClr val="104031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特色招生(</a:t>
            </a:r>
            <a:r>
              <a:rPr lang="zh-TW" sz="36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2A3B門檻</a:t>
            </a: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)，考英文閱讀與寫作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名額：50 名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全英文授課</a:t>
            </a:r>
            <a:endParaRPr sz="36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畢業要寫論文，APA格式、外部審查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高三下學期5月考全球大會考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不用考托福、雅思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升學：國內外大學都可以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0" indent="-742950" algn="l" rtl="0">
              <a:spcBef>
                <a:spcPts val="666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Verdana"/>
              <a:buAutoNum type="arabicPeriod"/>
            </a:pPr>
            <a:r>
              <a:rPr lang="zh-TW" sz="36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學費：每學期45000元</a:t>
            </a:r>
            <a:endParaRPr sz="36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7" name="Google Shape;247;p16"/>
          <p:cNvSpPr/>
          <p:nvPr/>
        </p:nvSpPr>
        <p:spPr>
          <a:xfrm>
            <a:off x="8976320" y="3429000"/>
            <a:ext cx="2952328" cy="2878579"/>
          </a:xfrm>
          <a:prstGeom prst="wedgeRoundRectCallout">
            <a:avLst>
              <a:gd name="adj1" fmla="val -89830"/>
              <a:gd name="adj2" fmla="val -78252"/>
              <a:gd name="adj3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DFKai-SB"/>
              <a:buNone/>
            </a:pPr>
            <a:r>
              <a:rPr lang="zh-TW" sz="32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考完要記得再填志願!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DFKai-SB"/>
              <a:buNone/>
            </a:pPr>
            <a:r>
              <a:rPr lang="zh-TW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有興趣請直接詢問大園國際高中國際部。</a:t>
            </a:r>
            <a:endParaRPr sz="32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 txBox="1"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0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專業群科甄選(特色招生)</a:t>
            </a:r>
            <a:endParaRPr sz="5400" b="0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050" y="3284539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>
            <a:spLocks noGrp="1"/>
          </p:cNvSpPr>
          <p:nvPr>
            <p:ph type="ctrTitle" idx="4294967295"/>
          </p:nvPr>
        </p:nvSpPr>
        <p:spPr>
          <a:xfrm>
            <a:off x="2801542" y="2143127"/>
            <a:ext cx="6723459" cy="11025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 b="1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專業群科甄選(特色招生)</a:t>
            </a:r>
            <a:endParaRPr sz="2100" b="1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261" name="Google Shape;261;p18"/>
          <p:cNvGraphicFramePr/>
          <p:nvPr/>
        </p:nvGraphicFramePr>
        <p:xfrm>
          <a:off x="1991544" y="3501009"/>
          <a:ext cx="8405250" cy="270135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90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25">
                <a:tc row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特色招生</a:t>
                      </a:r>
                      <a:r>
                        <a:rPr lang="zh-TW" sz="2400" b="1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專業群科</a:t>
                      </a: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甄選入學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報名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113/03/11 ~ 03/15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術科測驗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113/04/13 ~ 04/14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放榜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113/06/14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報到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113/06/17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4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放棄、遞補截止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113/06/18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7375" marR="73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8168" y="655640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Google Shape;267;p19"/>
          <p:cNvGraphicFramePr/>
          <p:nvPr/>
        </p:nvGraphicFramePr>
        <p:xfrm>
          <a:off x="191344" y="596736"/>
          <a:ext cx="11773300" cy="615915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9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20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              </a:t>
                      </a:r>
                      <a:r>
                        <a:rPr lang="zh-TW" sz="2000" b="1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各校術科考試類型歸類(參考，以簡章為準)</a:t>
                      </a:r>
                      <a:endParaRPr sz="2000" b="1" i="0" u="none" strike="noStrike" cap="none">
                        <a:solidFill>
                          <a:srgbClr val="FF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39600" marR="396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考試類型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科數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學校科別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術科+面試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54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大興電機、大興餐管、大興資訊、大興時尚造型、育達資訊、育達資處、育達廣設、育達時尚、育達幼保、育達餐管、育達應英、啟英汽車、啟英電商、啟英應日、啟英時尚造型、啟英廣設、啟英表藝、啟英餐飲、啟英資訊、啟英應英、永平資處(電競實務)、永平汽車(維修實務)、永平餐管（國際餐飲廚藝）、永平餐管（烘焙）、永平餐管（鐵板燒料理）、永平觀光（飲料調製）、永平表演藝術(綜藝表演)、世紀綠能機械、世紀綠能流通、世紀綠能幼保、世紀綠能資訊、世紀綠能餐管、世紀綠能汽車科、至善家具木工、至善幼兒保育、至善觀光、至善農產行銷、六和機電、方曙照顧服務、方曙飛修、方曙資訊、羅浮觀光、治平資訊(智慧物聯網)、治平資處(網紅行銷)、治平應英(職場英語)、治平應日(日文導覽)、治平電機(電機達人)、治平時尚(整體造型設計)、</a:t>
                      </a: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光啟電機、光啟汽車</a:t>
                      </a: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、清華餐管、清華軌道車輛、清華汽車、清華資訊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39600" marR="396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術科+書審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北科附工汽車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39600" marR="396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術科+面試+書審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21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北科附工農場經營和畜產保健、大興飛修、新興機械、新興汽車、新興飛修、新興資訊、新興電子、新興資處、新興國貿、新興應日、新興應英、新興多媒體設計、新興觀光、新興電子商務、振聲多媒體設計、振聲廣設、振聲觀光、振聲資訊、振聲電子商務、振聲應英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600" marR="396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合計</a:t>
                      </a:r>
                      <a:endParaRPr/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zh-TW" sz="22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76</a:t>
                      </a:r>
                      <a:endParaRPr sz="22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39600" marR="396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39600" marR="396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8" name="Google Shape;268;p19"/>
          <p:cNvSpPr txBox="1"/>
          <p:nvPr/>
        </p:nvSpPr>
        <p:spPr>
          <a:xfrm>
            <a:off x="3000376" y="260350"/>
            <a:ext cx="599281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FKai-SB"/>
              <a:buNone/>
            </a:pPr>
            <a:r>
              <a:rPr lang="zh-TW" sz="36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特色招生甄選入學辦理概況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 idx="4294967295"/>
          </p:nvPr>
        </p:nvSpPr>
        <p:spPr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600">
                <a:latin typeface="DFKai-SB"/>
                <a:ea typeface="DFKai-SB"/>
                <a:cs typeface="DFKai-SB"/>
                <a:sym typeface="DFKai-SB"/>
              </a:rPr>
              <a:t>目次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4294967295"/>
          </p:nvPr>
        </p:nvSpPr>
        <p:spPr>
          <a:xfrm>
            <a:off x="1991544" y="1844824"/>
            <a:ext cx="9001000" cy="489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1.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前言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2.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給家長及學生的建議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3.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桃連區主要入學管道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4.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適性入學宣導網說明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5.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國中教育會考說明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6.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桃連區的超額比序方式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7.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如何進行適性輔導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lnSpc>
                <a:spcPct val="70000"/>
              </a:lnSpc>
              <a:spcBef>
                <a:spcPts val="88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DFKai-SB"/>
              <a:buChar char="•"/>
            </a:pPr>
            <a:r>
              <a:rPr lang="zh-TW" sz="4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8.</a:t>
            </a:r>
            <a:r>
              <a:rPr lang="zh-TW" sz="4400" b="1" u="sng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結語</a:t>
            </a:r>
            <a:endParaRPr sz="4400" b="1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 txBox="1"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術科考試舉隅(一)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74" name="Google Shape;274;p20"/>
          <p:cNvGraphicFramePr/>
          <p:nvPr/>
        </p:nvGraphicFramePr>
        <p:xfrm>
          <a:off x="1271464" y="1773238"/>
          <a:ext cx="10081100" cy="4896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258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職   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各校術科測驗舉隅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7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機械群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機械能力測驗、空間概念三視圖及立體圖繪製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鉛筆素描、製圖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平面圖繪製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7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動力機械群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基本手工具使用與辨識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汽車修護基礎工具認識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汽車修護相關手工具使用、歐姆定律量測電路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7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電機與電子群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樂高機器人組裝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簡易電路焊接製作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碰碰車組裝與控制設計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5" name="Google Shape;275;p20"/>
          <p:cNvSpPr txBox="1"/>
          <p:nvPr/>
        </p:nvSpPr>
        <p:spPr>
          <a:xfrm>
            <a:off x="2279651" y="476251"/>
            <a:ext cx="7993063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zh-TW" sz="42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特色招生甄選入學辦理概況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" name="Google Shape;280;p21"/>
          <p:cNvGraphicFramePr/>
          <p:nvPr/>
        </p:nvGraphicFramePr>
        <p:xfrm>
          <a:off x="1631504" y="1196752"/>
          <a:ext cx="9361050" cy="54864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216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土木與建築群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素描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設計圖草圖繪製、立體模型製作、設計理念說明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模型製作與測量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商業與管理群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商業理財規劃實作、商品創意行銷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邏輯推理測驗、中英文輸入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個人理財規劃、商品創意行銷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外語群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文章朗讀、生活英語口語問答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英文口試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口語表達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設計群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素描、插畫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素描、立體造型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設計繪畫術科測驗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農業群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農藝作物識別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園藝作物與資材識別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經濟動物與寵物種類識別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81" name="Google Shape;281;p21"/>
          <p:cNvSpPr txBox="1"/>
          <p:nvPr/>
        </p:nvSpPr>
        <p:spPr>
          <a:xfrm>
            <a:off x="2771595" y="569480"/>
            <a:ext cx="74676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zh-TW" sz="42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特色招生甄選入學辦理概況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術科考試舉隅(二)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" name="Google Shape;287;p22"/>
          <p:cNvGraphicFramePr/>
          <p:nvPr/>
        </p:nvGraphicFramePr>
        <p:xfrm>
          <a:off x="983432" y="1844824"/>
          <a:ext cx="10081125" cy="469392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94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家政群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創意繪圖（設計理念文字說明）、基礎設計手縫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眼部化粧設計圖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說故事、帶動唱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餐旅群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由個人自選特殊才藝表現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廚藝刀工、創意盤飾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麵包包餡技巧、辨識基本食材及調味料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25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藝術群</a:t>
                      </a:r>
                      <a:endParaRPr/>
                    </a:p>
                  </a:txBody>
                  <a:tcPr marL="15250" marR="15250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自選才藝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任選器樂(國樂、西樂擇一)自選曲一首、任選肢體(拳擊、舞蹈擇一)創意表演、現場音感測驗、體能潛力測驗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 才藝專長與口語表達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8" name="Google Shape;288;p22"/>
          <p:cNvSpPr txBox="1"/>
          <p:nvPr/>
        </p:nvSpPr>
        <p:spPr>
          <a:xfrm>
            <a:off x="2362200" y="683078"/>
            <a:ext cx="74676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zh-TW" sz="42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特色招生甄選入學辦理概況</a:t>
            </a:r>
            <a:endParaRPr/>
          </a:p>
        </p:txBody>
      </p:sp>
      <p:sp>
        <p:nvSpPr>
          <p:cNvPr id="289" name="Google Shape;289;p22"/>
          <p:cNvSpPr txBox="1"/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術科考試舉隅(三)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body" idx="1"/>
          </p:nvPr>
        </p:nvSpPr>
        <p:spPr>
          <a:xfrm>
            <a:off x="2279650" y="1844676"/>
            <a:ext cx="7772400" cy="9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DFKai-SB"/>
              <a:buNone/>
            </a:pPr>
            <a:r>
              <a:rPr lang="zh-TW" sz="54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適性入學宣導網說明</a:t>
            </a:r>
            <a:endParaRPr sz="5400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95" name="Google Shape;295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050" y="3213100"/>
            <a:ext cx="1365250" cy="148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664" y="620688"/>
            <a:ext cx="6048671" cy="604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46" y="3075041"/>
            <a:ext cx="11621507" cy="377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246" y="0"/>
            <a:ext cx="11621506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38"/>
            <a:ext cx="12192000" cy="677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2825354" y="1845360"/>
            <a:ext cx="136383" cy="34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2351585" y="1471659"/>
            <a:ext cx="7992887" cy="93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rPr>
              <a:t>103學年度至115學年度桃園市國中畢業生將由每年2萬8,554人降至2萬3,231人。 </a:t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359697" y="260649"/>
            <a:ext cx="56800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本市國中畢業生數趨勢圖</a:t>
            </a:r>
            <a:endParaRPr/>
          </a:p>
        </p:txBody>
      </p:sp>
      <p:graphicFrame>
        <p:nvGraphicFramePr>
          <p:cNvPr id="106" name="Google Shape;106;p3"/>
          <p:cNvGraphicFramePr/>
          <p:nvPr/>
        </p:nvGraphicFramePr>
        <p:xfrm>
          <a:off x="1991544" y="2578646"/>
          <a:ext cx="8640960" cy="420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7" name="Google Shape;107;p3"/>
          <p:cNvSpPr txBox="1"/>
          <p:nvPr/>
        </p:nvSpPr>
        <p:spPr>
          <a:xfrm>
            <a:off x="9921425" y="3244334"/>
            <a:ext cx="558062" cy="3693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95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32"/>
          <p:cNvGrpSpPr/>
          <p:nvPr/>
        </p:nvGrpSpPr>
        <p:grpSpPr>
          <a:xfrm>
            <a:off x="3896921" y="3068960"/>
            <a:ext cx="2263378" cy="2593182"/>
            <a:chOff x="-23" y="2502"/>
            <a:chExt cx="1901" cy="2178"/>
          </a:xfrm>
        </p:grpSpPr>
        <p:pic>
          <p:nvPicPr>
            <p:cNvPr id="345" name="Google Shape;345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3" y="2502"/>
              <a:ext cx="1901" cy="2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2"/>
            <p:cNvSpPr txBox="1"/>
            <p:nvPr/>
          </p:nvSpPr>
          <p:spPr>
            <a:xfrm>
              <a:off x="143" y="2519"/>
              <a:ext cx="1125" cy="1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zh-TW" sz="21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可以呈現地圖上，設定方圓地理位置內各級學 校的資訊。</a:t>
              </a:r>
              <a:endParaRPr/>
            </a:p>
          </p:txBody>
        </p:sp>
      </p:grpSp>
      <p:sp>
        <p:nvSpPr>
          <p:cNvPr id="347" name="Google Shape;347;p32"/>
          <p:cNvSpPr txBox="1"/>
          <p:nvPr/>
        </p:nvSpPr>
        <p:spPr>
          <a:xfrm>
            <a:off x="4439816" y="1556792"/>
            <a:ext cx="399692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高中職五專資訊定位系統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33"/>
          <p:cNvGrpSpPr/>
          <p:nvPr/>
        </p:nvGrpSpPr>
        <p:grpSpPr>
          <a:xfrm>
            <a:off x="2722469" y="0"/>
            <a:ext cx="6674074" cy="1173673"/>
            <a:chOff x="720" y="-712"/>
            <a:chExt cx="2256" cy="4457"/>
          </a:xfrm>
        </p:grpSpPr>
        <p:sp>
          <p:nvSpPr>
            <p:cNvPr id="353" name="Google Shape;353;p33"/>
            <p:cNvSpPr/>
            <p:nvPr/>
          </p:nvSpPr>
          <p:spPr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桃園市政府教育局十二年國教資訊網 </a:t>
              </a:r>
              <a:r>
                <a:rPr lang="zh-TW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http://12basic.tyc.edu.tw/</a:t>
              </a:r>
              <a:endPara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9152" y="5518592"/>
            <a:ext cx="990600" cy="125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5681" y="5517233"/>
            <a:ext cx="966788" cy="116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963" y="1173410"/>
            <a:ext cx="10402752" cy="568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9531" y="0"/>
            <a:ext cx="2176982" cy="205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"/>
          <p:cNvSpPr txBox="1">
            <a:spLocks noGrp="1"/>
          </p:cNvSpPr>
          <p:nvPr>
            <p:ph type="body" idx="1"/>
          </p:nvPr>
        </p:nvSpPr>
        <p:spPr>
          <a:xfrm>
            <a:off x="2208213" y="1773239"/>
            <a:ext cx="77724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DFKai-SB"/>
              <a:buNone/>
            </a:pPr>
            <a:r>
              <a:rPr lang="zh-TW" sz="5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國中教育會考說明</a:t>
            </a:r>
            <a:endParaRPr sz="5400"/>
          </a:p>
        </p:txBody>
      </p:sp>
      <p:sp>
        <p:nvSpPr>
          <p:cNvPr id="365" name="Google Shape;365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  <p:pic>
        <p:nvPicPr>
          <p:cNvPr id="366" name="Google Shape;36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688" y="3500439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教育會考何時考</a:t>
            </a:r>
            <a:endParaRPr/>
          </a:p>
        </p:txBody>
      </p:sp>
      <p:graphicFrame>
        <p:nvGraphicFramePr>
          <p:cNvPr id="372" name="Google Shape;372;p35"/>
          <p:cNvGraphicFramePr/>
          <p:nvPr/>
        </p:nvGraphicFramePr>
        <p:xfrm>
          <a:off x="2024034" y="1268414"/>
          <a:ext cx="8280400" cy="5195975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113年5月18日（六）</a:t>
                      </a:r>
                      <a:endParaRPr sz="2400" b="0" i="0" u="none" strike="noStrike" cap="none">
                        <a:solidFill>
                          <a:srgbClr val="FF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113年5月19日（日）</a:t>
                      </a:r>
                      <a:endParaRPr sz="2400" b="0" i="0" u="none" strike="noStrike" cap="none">
                        <a:solidFill>
                          <a:srgbClr val="FF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🕭08:20-　08:30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🕭08:20-　08:30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🕭08:30-🕭09:40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社    會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🕭08:30-🕭09:40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自    然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　09:40-　10:20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休息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　09:40-　10:20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休息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🕭10:20-　10:30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🕭10:20-　10:30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🕭10:30-🕭11:50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數    學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🕭10:30-🕭11:30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英語（閱讀）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　11:50-　13:40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午休 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　11:30-　12:00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休息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🕭13:40-　13:50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🕭12:00-　12:05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🕭13:50-🕭15:00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    文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🕭12:05-🕭12:30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英語（聽力）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　15:00-　15:40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休息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🕭15:40-　15:50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考試說明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🕭15:50-🕭16:40</a:t>
                      </a:r>
                      <a:endParaRPr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寫作測驗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7775" marR="177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教育會考怎麼考</a:t>
            </a:r>
            <a:endParaRPr/>
          </a:p>
        </p:txBody>
      </p:sp>
      <p:graphicFrame>
        <p:nvGraphicFramePr>
          <p:cNvPr id="378" name="Google Shape;378;p36"/>
          <p:cNvGraphicFramePr/>
          <p:nvPr/>
        </p:nvGraphicFramePr>
        <p:xfrm>
          <a:off x="2013087" y="12687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80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考試科目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題型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題數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考試時間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　文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4選1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38～46題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70分鐘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英  語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4選1（閱讀）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40～45題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60分鐘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3選1（聽力）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20～30題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25分鐘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數　學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4選1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23～28題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80分鐘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非選擇題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社　會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4選1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50～60題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70分鐘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自　然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4選1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45～55題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70分鐘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寫作測驗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引導寫作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1題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50分鐘</a:t>
                      </a:r>
                      <a:endParaRPr/>
                    </a:p>
                  </a:txBody>
                  <a:tcPr marL="19050" marR="19050" marT="19050" marB="19050" anchor="ctr">
                    <a:lnL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00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5437" y="1340768"/>
            <a:ext cx="8421126" cy="538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2" y="1412776"/>
            <a:ext cx="8284084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576" y="1124745"/>
            <a:ext cx="8064486" cy="5650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3216276" y="2060576"/>
            <a:ext cx="6048375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rgbClr val="0000CC"/>
                </a:solidFill>
                <a:latin typeface="DFKai-SB"/>
                <a:ea typeface="DFKai-SB"/>
                <a:cs typeface="DFKai-SB"/>
                <a:sym typeface="DFKai-SB"/>
              </a:rPr>
              <a:t>給家長及學生的建議</a:t>
            </a:r>
            <a:endParaRPr sz="4800">
              <a:solidFill>
                <a:srgbClr val="00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3563" y="3500439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2" y="407407"/>
            <a:ext cx="6444558" cy="646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9967" y="407407"/>
            <a:ext cx="6309907" cy="345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35267"/>
            <a:ext cx="7488832" cy="689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"/>
          <p:cNvSpPr txBox="1">
            <a:spLocks noGrp="1"/>
          </p:cNvSpPr>
          <p:nvPr>
            <p:ph type="body" idx="4294967295"/>
          </p:nvPr>
        </p:nvSpPr>
        <p:spPr>
          <a:xfrm>
            <a:off x="479376" y="2024049"/>
            <a:ext cx="11305256" cy="397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DFKai-SB"/>
              <a:buChar char="•"/>
            </a:pP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數學科「</a:t>
            </a:r>
            <a:r>
              <a:rPr lang="zh-TW" sz="3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非選擇題」</a:t>
            </a: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以及英語科「</a:t>
            </a:r>
            <a:r>
              <a:rPr lang="zh-TW" sz="3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聽力測驗」</a:t>
            </a: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部分均納入成績計算。</a:t>
            </a:r>
            <a:endParaRPr sz="3600" b="1">
              <a:solidFill>
                <a:srgbClr val="33339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DFKai-SB"/>
              <a:buChar char="•"/>
            </a:pP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英語科：呈現整體（閱讀及聽力）能力等級，並分列閱讀及聽力的等級描述，以提供學生學力資訊，閱讀及聽力計分比例為</a:t>
            </a:r>
            <a:r>
              <a:rPr lang="zh-TW" sz="3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80:20</a:t>
            </a:r>
            <a:r>
              <a:rPr lang="zh-TW" sz="3600" b="1">
                <a:solidFill>
                  <a:srgbClr val="333399"/>
                </a:solidFill>
              </a:rPr>
              <a:t>。</a:t>
            </a:r>
            <a:endParaRPr sz="3600" b="1">
              <a:solidFill>
                <a:srgbClr val="333399"/>
              </a:solidFill>
            </a:endParaRPr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DFKai-SB"/>
              <a:buChar char="•"/>
            </a:pP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數學科：選擇題及非選擇題計分比例為</a:t>
            </a:r>
            <a:r>
              <a:rPr lang="zh-TW" sz="3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85:15</a:t>
            </a:r>
            <a:r>
              <a:rPr lang="zh-TW" sz="3600" b="1">
                <a:solidFill>
                  <a:srgbClr val="333399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rgbClr val="003366"/>
              </a:buClr>
              <a:buSzPts val="3600"/>
              <a:buFont typeface="Arial"/>
              <a:buNone/>
            </a:pPr>
            <a:r>
              <a:rPr lang="zh-TW" sz="3600">
                <a:solidFill>
                  <a:srgbClr val="003366"/>
                </a:solidFill>
              </a:rPr>
              <a:t/>
            </a:r>
            <a:br>
              <a:rPr lang="zh-TW" sz="3600">
                <a:solidFill>
                  <a:srgbClr val="003366"/>
                </a:solidFill>
              </a:rPr>
            </a:br>
            <a:endParaRPr sz="3600"/>
          </a:p>
        </p:txBody>
      </p:sp>
      <p:sp>
        <p:nvSpPr>
          <p:cNvPr id="410" name="Google Shape;410;p42" descr="MC900281970[1]"/>
          <p:cNvSpPr/>
          <p:nvPr/>
        </p:nvSpPr>
        <p:spPr>
          <a:xfrm>
            <a:off x="8347473" y="857251"/>
            <a:ext cx="1177528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43</a:t>
            </a:fld>
            <a:endParaRPr/>
          </a:p>
        </p:txBody>
      </p:sp>
      <p:sp>
        <p:nvSpPr>
          <p:cNvPr id="416" name="Google Shape;416;p43"/>
          <p:cNvSpPr/>
          <p:nvPr/>
        </p:nvSpPr>
        <p:spPr>
          <a:xfrm>
            <a:off x="1992314" y="1916113"/>
            <a:ext cx="8207375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桃連區的超額比序方式</a:t>
            </a:r>
            <a:endParaRPr sz="5400">
              <a:solidFill>
                <a:srgbClr val="10403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7" name="Google Shape;4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050" y="3357564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/>
          <p:nvPr/>
        </p:nvSpPr>
        <p:spPr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一、報名人數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未超過</a:t>
            </a: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學校招生名額</a:t>
            </a:r>
            <a:endParaRPr sz="18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5" name="Google Shape;425;p44"/>
          <p:cNvSpPr/>
          <p:nvPr/>
        </p:nvSpPr>
        <p:spPr>
          <a:xfrm>
            <a:off x="8359776" y="1652589"/>
            <a:ext cx="1839913" cy="1271587"/>
          </a:xfrm>
          <a:prstGeom prst="star8">
            <a:avLst>
              <a:gd name="adj" fmla="val 37500"/>
            </a:avLst>
          </a:prstGeom>
          <a:solidFill>
            <a:srgbClr val="FFFFCC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全額</a:t>
            </a:r>
            <a:endParaRPr sz="28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錄取</a:t>
            </a:r>
            <a:endParaRPr sz="28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6" name="Google Shape;426;p44"/>
          <p:cNvSpPr/>
          <p:nvPr/>
        </p:nvSpPr>
        <p:spPr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二、報名人數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超過</a:t>
            </a: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學校招生名額</a:t>
            </a:r>
            <a:endParaRPr sz="18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7" name="Google Shape;427;p44"/>
          <p:cNvSpPr/>
          <p:nvPr/>
        </p:nvSpPr>
        <p:spPr>
          <a:xfrm>
            <a:off x="8594726" y="2825750"/>
            <a:ext cx="2009775" cy="1333500"/>
          </a:xfrm>
          <a:prstGeom prst="star8">
            <a:avLst>
              <a:gd name="adj" fmla="val 37500"/>
            </a:avLst>
          </a:prstGeom>
          <a:solidFill>
            <a:srgbClr val="CCFF99"/>
          </a:solidFill>
          <a:ln w="254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超額</a:t>
            </a:r>
            <a:endParaRPr sz="28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比序</a:t>
            </a:r>
            <a:endParaRPr/>
          </a:p>
        </p:txBody>
      </p:sp>
      <p:sp>
        <p:nvSpPr>
          <p:cNvPr id="428" name="Google Shape;428;p44"/>
          <p:cNvSpPr/>
          <p:nvPr/>
        </p:nvSpPr>
        <p:spPr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5100" marR="0" lvl="0" indent="-1651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❖</a:t>
            </a:r>
            <a:r>
              <a:rPr lang="zh-TW" sz="36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適性入學方式-免試入學</a:t>
            </a:r>
            <a:endParaRPr sz="36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9" name="Google Shape;429;p44"/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rgbClr val="A3EDC6"/>
          </a:solidFill>
          <a:ln w="25400" cap="flat" cmpd="sng">
            <a:solidFill>
              <a:srgbClr val="1364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112年全國約有20萬名國中畢業生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高中、高職及五專總招生名額約有30萬</a:t>
            </a:r>
            <a:endParaRPr sz="3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高中職五專招生名額 ＞ 國中畢業生人數</a:t>
            </a:r>
            <a:endParaRPr sz="32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資料來源:十二年國民基本教育資訊網 </a:t>
            </a:r>
            <a:r>
              <a:rPr lang="zh-TW" sz="24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http://12basic.edu.tw/Detail.php?LevelNo=229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0" name="Google Shape;430;p44"/>
          <p:cNvSpPr/>
          <p:nvPr/>
        </p:nvSpPr>
        <p:spPr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免試入學</a:t>
            </a:r>
            <a:r>
              <a:rPr lang="zh-TW" sz="3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－無入學門檻或條件</a:t>
            </a:r>
            <a:endParaRPr sz="3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0551" y="5149850"/>
            <a:ext cx="1044575" cy="173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45"/>
          <p:cNvGrpSpPr/>
          <p:nvPr/>
        </p:nvGrpSpPr>
        <p:grpSpPr>
          <a:xfrm>
            <a:off x="1992054" y="836834"/>
            <a:ext cx="7732269" cy="6487768"/>
            <a:chOff x="2099941" y="847684"/>
            <a:chExt cx="7405371" cy="6004025"/>
          </a:xfrm>
        </p:grpSpPr>
        <p:sp>
          <p:nvSpPr>
            <p:cNvPr id="437" name="Google Shape;437;p45"/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gradFill>
              <a:gsLst>
                <a:gs pos="0">
                  <a:srgbClr val="FFAC48"/>
                </a:gs>
                <a:gs pos="50000">
                  <a:srgbClr val="FFD5A2"/>
                </a:gs>
                <a:gs pos="100000">
                  <a:srgbClr val="FFAC48"/>
                </a:gs>
              </a:gsLst>
              <a:lin ang="5400000" scaled="0"/>
            </a:gradFill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1.畢業資格：6分</a:t>
              </a:r>
              <a:endParaRPr sz="28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2.生涯規劃：21分</a:t>
              </a:r>
              <a:endParaRPr sz="28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【</a:t>
              </a:r>
              <a:r>
                <a:rPr lang="zh-TW" sz="2800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變動式積分</a:t>
              </a:r>
              <a:r>
                <a:rPr lang="zh-TW" sz="28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】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3.就近入學：5分</a:t>
              </a:r>
              <a:endParaRPr/>
            </a:p>
          </p:txBody>
        </p:sp>
        <p:grpSp>
          <p:nvGrpSpPr>
            <p:cNvPr id="438" name="Google Shape;438;p45"/>
            <p:cNvGrpSpPr/>
            <p:nvPr/>
          </p:nvGrpSpPr>
          <p:grpSpPr>
            <a:xfrm>
              <a:off x="2099941" y="847684"/>
              <a:ext cx="4121815" cy="6004025"/>
              <a:chOff x="488" y="0"/>
              <a:chExt cx="4121815" cy="6004025"/>
            </a:xfrm>
          </p:grpSpPr>
          <p:sp>
            <p:nvSpPr>
              <p:cNvPr id="439" name="Google Shape;439;p45"/>
              <p:cNvSpPr/>
              <p:nvPr/>
            </p:nvSpPr>
            <p:spPr>
              <a:xfrm>
                <a:off x="2469638" y="0"/>
                <a:ext cx="1652510" cy="1876258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rgbClr val="B1FFFF">
                  <a:alpha val="89803"/>
                </a:srgbClr>
              </a:solidFill>
              <a:ln w="25400" cap="flat" cmpd="sng">
                <a:solidFill>
                  <a:schemeClr val="dk1">
                    <a:alpha val="89803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5"/>
              <p:cNvSpPr txBox="1"/>
              <p:nvPr/>
            </p:nvSpPr>
            <p:spPr>
              <a:xfrm>
                <a:off x="2469638" y="234532"/>
                <a:ext cx="1032819" cy="1407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12700" rIns="12700" bIns="12700" anchor="ctr" anchorCtr="0">
                <a:noAutofit/>
              </a:bodyPr>
              <a:lstStyle/>
              <a:p>
                <a:pPr marL="228600" marR="0" lvl="1" indent="-22860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zh-TW" sz="2000" b="1" i="0" u="sng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採計32分</a:t>
                </a:r>
                <a:endParaRPr/>
              </a:p>
              <a:p>
                <a:pPr marL="228600" marR="0" lvl="1" indent="-228600" algn="ctr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zh-TW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總分32分</a:t>
                </a:r>
                <a:endParaRPr/>
              </a:p>
            </p:txBody>
          </p:sp>
          <p:sp>
            <p:nvSpPr>
              <p:cNvPr id="441" name="Google Shape;441;p45"/>
              <p:cNvSpPr/>
              <p:nvPr/>
            </p:nvSpPr>
            <p:spPr>
              <a:xfrm>
                <a:off x="1074" y="0"/>
                <a:ext cx="2468564" cy="1876258"/>
              </a:xfrm>
              <a:prstGeom prst="roundRect">
                <a:avLst>
                  <a:gd name="adj" fmla="val 16667"/>
                </a:avLst>
              </a:prstGeom>
              <a:solidFill>
                <a:srgbClr val="000090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5"/>
              <p:cNvSpPr txBox="1"/>
              <p:nvPr/>
            </p:nvSpPr>
            <p:spPr>
              <a:xfrm>
                <a:off x="92665" y="91591"/>
                <a:ext cx="2285382" cy="1693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50" tIns="68575" rIns="137150" bIns="68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600"/>
                  <a:buFont typeface="Arial"/>
                  <a:buNone/>
                </a:pPr>
                <a:r>
                  <a:rPr lang="zh-TW" sz="3600" b="1" cap="none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適性輔導</a:t>
                </a:r>
                <a:endParaRPr/>
              </a:p>
            </p:txBody>
          </p:sp>
          <p:sp>
            <p:nvSpPr>
              <p:cNvPr id="443" name="Google Shape;443;p45"/>
              <p:cNvSpPr/>
              <p:nvPr/>
            </p:nvSpPr>
            <p:spPr>
              <a:xfrm>
                <a:off x="2461324" y="2063883"/>
                <a:ext cx="1660979" cy="1876258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rgbClr val="B1FFFF">
                  <a:alpha val="89803"/>
                </a:srgbClr>
              </a:solidFill>
              <a:ln w="25400" cap="flat" cmpd="sng">
                <a:solidFill>
                  <a:srgbClr val="000000">
                    <a:alpha val="89803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5"/>
              <p:cNvSpPr txBox="1"/>
              <p:nvPr/>
            </p:nvSpPr>
            <p:spPr>
              <a:xfrm>
                <a:off x="2461324" y="2298415"/>
                <a:ext cx="1038112" cy="1407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12700" rIns="12700" bIns="12700" anchor="ctr" anchorCtr="0">
                <a:noAutofit/>
              </a:bodyPr>
              <a:lstStyle/>
              <a:p>
                <a:pPr marL="228600" marR="0" lvl="1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zh-TW" sz="2000" b="1" i="0" u="sng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採計35分</a:t>
                </a:r>
                <a:endParaRPr/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zh-TW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總分42分</a:t>
                </a:r>
                <a:endParaRPr/>
              </a:p>
            </p:txBody>
          </p:sp>
          <p:sp>
            <p:nvSpPr>
              <p:cNvPr id="445" name="Google Shape;445;p45"/>
              <p:cNvSpPr/>
              <p:nvPr/>
            </p:nvSpPr>
            <p:spPr>
              <a:xfrm>
                <a:off x="488" y="2114092"/>
                <a:ext cx="2460404" cy="1876258"/>
              </a:xfrm>
              <a:prstGeom prst="roundRect">
                <a:avLst>
                  <a:gd name="adj" fmla="val 16667"/>
                </a:avLst>
              </a:prstGeom>
              <a:solidFill>
                <a:srgbClr val="000090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5"/>
              <p:cNvSpPr txBox="1"/>
              <p:nvPr/>
            </p:nvSpPr>
            <p:spPr>
              <a:xfrm>
                <a:off x="92079" y="2205683"/>
                <a:ext cx="2277222" cy="1693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50" tIns="68575" rIns="137150" bIns="68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600"/>
                  <a:buFont typeface="Arial"/>
                  <a:buNone/>
                </a:pPr>
                <a:r>
                  <a:rPr lang="zh-TW" sz="3600" b="1" cap="none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多元學習</a:t>
                </a:r>
                <a:endParaRPr/>
              </a:p>
            </p:txBody>
          </p:sp>
          <p:sp>
            <p:nvSpPr>
              <p:cNvPr id="447" name="Google Shape;447;p45"/>
              <p:cNvSpPr/>
              <p:nvPr/>
            </p:nvSpPr>
            <p:spPr>
              <a:xfrm>
                <a:off x="2353925" y="4127767"/>
                <a:ext cx="1659917" cy="1876258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rgbClr val="B1FFFF">
                  <a:alpha val="89803"/>
                </a:srgbClr>
              </a:solidFill>
              <a:ln w="25400" cap="flat" cmpd="sng">
                <a:solidFill>
                  <a:srgbClr val="000000">
                    <a:alpha val="89803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5"/>
              <p:cNvSpPr txBox="1"/>
              <p:nvPr/>
            </p:nvSpPr>
            <p:spPr>
              <a:xfrm>
                <a:off x="2353925" y="4362299"/>
                <a:ext cx="1037448" cy="1407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600" tIns="15225" rIns="0" bIns="15225" anchor="ctr" anchorCtr="0">
                <a:noAutofit/>
              </a:bodyPr>
              <a:lstStyle/>
              <a:p>
                <a:pPr marL="252000" marR="0" lvl="1" indent="-22860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Verdana"/>
                  <a:buChar char="•"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33分</a:t>
                </a:r>
                <a:endParaRPr/>
              </a:p>
            </p:txBody>
          </p:sp>
          <p:sp>
            <p:nvSpPr>
              <p:cNvPr id="449" name="Google Shape;449;p45"/>
              <p:cNvSpPr/>
              <p:nvPr/>
            </p:nvSpPr>
            <p:spPr>
              <a:xfrm>
                <a:off x="21009" y="4127767"/>
                <a:ext cx="2457421" cy="1876258"/>
              </a:xfrm>
              <a:prstGeom prst="roundRect">
                <a:avLst>
                  <a:gd name="adj" fmla="val 16667"/>
                </a:avLst>
              </a:prstGeom>
              <a:solidFill>
                <a:srgbClr val="000090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5"/>
              <p:cNvSpPr txBox="1"/>
              <p:nvPr/>
            </p:nvSpPr>
            <p:spPr>
              <a:xfrm>
                <a:off x="112600" y="4219358"/>
                <a:ext cx="2274239" cy="1693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50" tIns="68575" rIns="137150" bIns="68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3600"/>
                  <a:buFont typeface="Arial"/>
                  <a:buNone/>
                </a:pPr>
                <a:r>
                  <a:rPr lang="zh-TW" sz="3600" b="1" cap="none">
                    <a:solidFill>
                      <a:schemeClr val="accent3"/>
                    </a:solidFill>
                    <a:latin typeface="Arial"/>
                    <a:ea typeface="Arial"/>
                    <a:cs typeface="Arial"/>
                    <a:sym typeface="Arial"/>
                  </a:rPr>
                  <a:t>教育會考</a:t>
                </a:r>
                <a:endParaRPr/>
              </a:p>
            </p:txBody>
          </p:sp>
        </p:grpSp>
        <p:sp>
          <p:nvSpPr>
            <p:cNvPr id="451" name="Google Shape;451;p45"/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gradFill>
              <a:gsLst>
                <a:gs pos="0">
                  <a:srgbClr val="FFAC48"/>
                </a:gs>
                <a:gs pos="50000">
                  <a:srgbClr val="FFD5A2"/>
                </a:gs>
                <a:gs pos="100000">
                  <a:srgbClr val="FFAC48"/>
                </a:gs>
              </a:gsLst>
              <a:lin ang="5400000" scaled="0"/>
            </a:gradFill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1.均衡學習：9分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2.品德表現：10分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3.服務表現：10分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4.才藝表現：5分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5.體適能：6分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6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6.本土語言認證:2分</a:t>
              </a:r>
              <a:endParaRPr sz="26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52" name="Google Shape;452;p45"/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gradFill>
              <a:gsLst>
                <a:gs pos="0">
                  <a:srgbClr val="FFAC48"/>
                </a:gs>
                <a:gs pos="50000">
                  <a:srgbClr val="FFD5A2"/>
                </a:gs>
                <a:gs pos="100000">
                  <a:srgbClr val="FFAC48"/>
                </a:gs>
              </a:gsLst>
              <a:lin ang="5400000" scaled="0"/>
            </a:gradFill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180000" rIns="0" bIns="1800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1.會考成績：30分</a:t>
              </a:r>
              <a:endParaRPr sz="24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rgbClr val="00009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2.寫作測驗成績：3分</a:t>
              </a:r>
              <a:endParaRPr sz="2400" b="1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53" name="Google Shape;453;p45"/>
          <p:cNvSpPr/>
          <p:nvPr/>
        </p:nvSpPr>
        <p:spPr>
          <a:xfrm>
            <a:off x="1864913" y="122336"/>
            <a:ext cx="84621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桃連區入學方式─</a:t>
            </a:r>
            <a:r>
              <a:rPr lang="zh-TW"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免試比序說明</a:t>
            </a:r>
            <a:endParaRPr sz="3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/>
          <p:nvPr/>
        </p:nvSpPr>
        <p:spPr>
          <a:xfrm>
            <a:off x="623392" y="1692757"/>
            <a:ext cx="7777162" cy="58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符合國民中學成績評量準則畢業資格者。</a:t>
            </a:r>
            <a:endParaRPr/>
          </a:p>
        </p:txBody>
      </p:sp>
      <p:sp>
        <p:nvSpPr>
          <p:cNvPr id="459" name="Google Shape;459;p46"/>
          <p:cNvSpPr/>
          <p:nvPr/>
        </p:nvSpPr>
        <p:spPr>
          <a:xfrm>
            <a:off x="623392" y="2464009"/>
            <a:ext cx="11089232" cy="4224337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  <p:txBody>
          <a:bodyPr spcFirstLastPara="1" wrap="square" lIns="91425" tIns="1800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一、 </a:t>
            </a: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學生實際出席日數（不含公、喪、病假），須達六學期總出席日數之三分之二以上。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二、學生日常生活表現六學期成績依教師輔導與管教學生之相關規定，辦理功過相抵、獎懲實施、懲罰存記及改過銷過等事項，且依規定程序審核通過註銷後，其記錄未達三大過(三小過等同一大過)者。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三、學生學習領域畢業成績至少四大領域(含)成績達丙等(六十分)以上者。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0" name="Google Shape;460;p46"/>
          <p:cNvGrpSpPr/>
          <p:nvPr/>
        </p:nvGrpSpPr>
        <p:grpSpPr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461" name="Google Shape;461;p46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適性輔導</a:t>
              </a:r>
              <a:endParaRPr/>
            </a:p>
          </p:txBody>
        </p:sp>
      </p:grpSp>
      <p:grpSp>
        <p:nvGrpSpPr>
          <p:cNvPr id="463" name="Google Shape;463;p46"/>
          <p:cNvGrpSpPr/>
          <p:nvPr/>
        </p:nvGrpSpPr>
        <p:grpSpPr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464" name="Google Shape;464;p4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採計32分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總分32分</a:t>
              </a:r>
              <a:endParaRPr/>
            </a:p>
          </p:txBody>
        </p:sp>
      </p:grpSp>
      <p:sp>
        <p:nvSpPr>
          <p:cNvPr id="466" name="Google Shape;466;p46"/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畢業資格：6分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修業資格：2分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47"/>
          <p:cNvGrpSpPr/>
          <p:nvPr/>
        </p:nvGrpSpPr>
        <p:grpSpPr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472" name="Google Shape;472;p47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7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適性輔導</a:t>
              </a:r>
              <a:endParaRPr/>
            </a:p>
          </p:txBody>
        </p:sp>
      </p:grpSp>
      <p:grpSp>
        <p:nvGrpSpPr>
          <p:cNvPr id="474" name="Google Shape;474;p47"/>
          <p:cNvGrpSpPr/>
          <p:nvPr/>
        </p:nvGrpSpPr>
        <p:grpSpPr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475" name="Google Shape;475;p47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7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採計32分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總分32分</a:t>
              </a:r>
              <a:endParaRPr/>
            </a:p>
          </p:txBody>
        </p:sp>
      </p:grpSp>
      <p:sp>
        <p:nvSpPr>
          <p:cNvPr id="477" name="Google Shape;477;p47"/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生涯規劃：15分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78" name="Google Shape;478;p47"/>
          <p:cNvSpPr/>
          <p:nvPr/>
        </p:nvSpPr>
        <p:spPr>
          <a:xfrm>
            <a:off x="551384" y="2060848"/>
            <a:ext cx="11439609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第1、2</a:t>
            </a:r>
            <a: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、 </a:t>
            </a: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3志願序（15分）第4、5、6志願(12分)第7、8</a:t>
            </a:r>
            <a: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、</a:t>
            </a: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9志願(9分)第10、11</a:t>
            </a:r>
            <a: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、</a:t>
            </a: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12志願(6分) 第13、14、15志願(3分)，第16~30志願(1分</a:t>
            </a:r>
            <a: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，可選填30個志願數</a:t>
            </a:r>
            <a:endParaRPr/>
          </a:p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職業類科</a:t>
            </a: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同一職群各科別連續選填為志願時，視為同一志願序計分</a:t>
            </a: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當總積分完全相同需進行超額比序</a:t>
            </a:r>
            <a: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，比序至「志願序積分」項目時，</a:t>
            </a:r>
            <a:r>
              <a:rPr lang="zh-TW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志願序積分高者將優先錄取</a:t>
            </a: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8"/>
          <p:cNvSpPr txBox="1"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志願序計分方式</a:t>
            </a:r>
            <a:endParaRPr/>
          </a:p>
        </p:txBody>
      </p:sp>
      <p:sp>
        <p:nvSpPr>
          <p:cNvPr id="484" name="Google Shape;484;p48"/>
          <p:cNvSpPr txBox="1">
            <a:spLocks noGrp="1"/>
          </p:cNvSpPr>
          <p:nvPr>
            <p:ph type="body" idx="4294967295"/>
          </p:nvPr>
        </p:nvSpPr>
        <p:spPr>
          <a:xfrm>
            <a:off x="443371" y="1628800"/>
            <a:ext cx="11377264" cy="253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DFKai-SB"/>
              <a:buChar char="•"/>
            </a:pP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志願序別1、2、3志願15分，4、5、6志願12分，…16至30志願1分。</a:t>
            </a:r>
            <a:endParaRPr/>
          </a:p>
          <a:p>
            <a:pPr marL="228600" lvl="0" indent="-228600" algn="l" rtl="0">
              <a:spcBef>
                <a:spcPts val="560"/>
              </a:spcBef>
              <a:spcAft>
                <a:spcPts val="0"/>
              </a:spcAft>
              <a:buClr>
                <a:srgbClr val="104031"/>
              </a:buClr>
              <a:buSzPts val="2800"/>
              <a:buFont typeface="DFKai-SB"/>
              <a:buChar char="•"/>
            </a:pP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總積分完全相同，需進行超額比序(低收入→適性輔導→多元學習→會考總積分→志願序積分→教育會考成績標示總點數→教育會考成績標示)，比序至</a:t>
            </a: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「志願序積分」</a:t>
            </a: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項目時，</a:t>
            </a:r>
            <a:r>
              <a:rPr lang="zh-TW" sz="2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志願序積分高者將優先錄取。</a:t>
            </a:r>
            <a:endParaRPr/>
          </a:p>
          <a:p>
            <a:pPr marL="228600" lvl="0" indent="-63500" algn="l" rtl="0">
              <a:spcBef>
                <a:spcPts val="520"/>
              </a:spcBef>
              <a:spcAft>
                <a:spcPts val="0"/>
              </a:spcAft>
              <a:buClr>
                <a:srgbClr val="104031"/>
              </a:buClr>
              <a:buSzPts val="2600"/>
              <a:buFont typeface="Verdana"/>
              <a:buNone/>
            </a:pPr>
            <a:endParaRPr sz="2600">
              <a:latin typeface="DFKai-SB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485" name="Google Shape;485;p48"/>
          <p:cNvGraphicFramePr/>
          <p:nvPr/>
        </p:nvGraphicFramePr>
        <p:xfrm>
          <a:off x="1127448" y="3717032"/>
          <a:ext cx="10009075" cy="28083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42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志願順序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3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6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7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校、科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A校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普通科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B校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普通科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C校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普通科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D校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普通科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D校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應外科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E校</a:t>
                      </a:r>
                      <a:endParaRPr sz="2400" b="0" i="0" u="none" strike="noStrike" cap="none">
                        <a:solidFill>
                          <a:srgbClr val="FF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FF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應外科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F校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普通科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Verdana"/>
                        <a:buNone/>
                      </a:pPr>
                      <a:endParaRPr sz="2400" b="0" i="0" u="none" strike="noStrike" cap="none">
                        <a:solidFill>
                          <a:srgbClr val="FF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志願積分</a:t>
                      </a:r>
                      <a:endParaRPr/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DFKai-SB"/>
                        <a:buNone/>
                      </a:pPr>
                      <a:r>
                        <a:rPr lang="zh-TW" sz="24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9"/>
          <p:cNvSpPr txBox="1"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同群科志願跨校連續選填</a:t>
            </a:r>
            <a:endParaRPr/>
          </a:p>
        </p:txBody>
      </p:sp>
      <p:sp>
        <p:nvSpPr>
          <p:cNvPr id="491" name="Google Shape;491;p49"/>
          <p:cNvSpPr txBox="1">
            <a:spLocks noGrp="1"/>
          </p:cNvSpPr>
          <p:nvPr>
            <p:ph type="body" idx="4294967295"/>
          </p:nvPr>
        </p:nvSpPr>
        <p:spPr>
          <a:xfrm>
            <a:off x="1199456" y="1268412"/>
            <a:ext cx="10153128" cy="545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舉例：</a:t>
            </a:r>
            <a:endParaRPr/>
          </a:p>
          <a:p>
            <a:pPr marL="228600" lvl="0" indent="-2286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甲生</a:t>
            </a:r>
            <a:endParaRPr/>
          </a:p>
          <a:p>
            <a:pPr marL="228600" lvl="0" indent="-254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228600" lvl="0" indent="-254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228600" lvl="0" indent="-254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228600" lvl="0" indent="-254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228600" lvl="0" indent="-2286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Char char="•"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乙生</a:t>
            </a:r>
            <a:endParaRPr/>
          </a:p>
          <a:p>
            <a:pPr marL="228600" lvl="0" indent="-254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</p:txBody>
      </p:sp>
      <p:sp>
        <p:nvSpPr>
          <p:cNvPr id="492" name="Google Shape;492;p49"/>
          <p:cNvSpPr txBox="1"/>
          <p:nvPr/>
        </p:nvSpPr>
        <p:spPr>
          <a:xfrm>
            <a:off x="7981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3" name="Google Shape;493;p49"/>
          <p:cNvGraphicFramePr/>
          <p:nvPr/>
        </p:nvGraphicFramePr>
        <p:xfrm>
          <a:off x="2639616" y="1920875"/>
          <a:ext cx="8856975" cy="2049475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志願順序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校、科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普通科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普通科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園藝科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造園科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園藝科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普通科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普通科</a:t>
                      </a:r>
                      <a:endParaRPr sz="2000" b="0" i="0" u="none" strike="noStrike" cap="none">
                        <a:solidFill>
                          <a:srgbClr val="FF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志願積分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4" name="Google Shape;494;p49"/>
          <p:cNvGraphicFramePr/>
          <p:nvPr/>
        </p:nvGraphicFramePr>
        <p:xfrm>
          <a:off x="2639616" y="4783137"/>
          <a:ext cx="8856975" cy="149355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20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志願順序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校、科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國貿科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國貿科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商經科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資處科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資處科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普通科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E校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普通科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志願積分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zh-TW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5" name="Google Shape;495;p49"/>
          <p:cNvSpPr/>
          <p:nvPr/>
        </p:nvSpPr>
        <p:spPr>
          <a:xfrm>
            <a:off x="4031009" y="3353300"/>
            <a:ext cx="647700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9"/>
          <p:cNvSpPr/>
          <p:nvPr/>
        </p:nvSpPr>
        <p:spPr>
          <a:xfrm>
            <a:off x="5087938" y="3357563"/>
            <a:ext cx="647700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9"/>
          <p:cNvSpPr/>
          <p:nvPr/>
        </p:nvSpPr>
        <p:spPr>
          <a:xfrm>
            <a:off x="9452692" y="3384313"/>
            <a:ext cx="647700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9"/>
          <p:cNvSpPr/>
          <p:nvPr/>
        </p:nvSpPr>
        <p:spPr>
          <a:xfrm>
            <a:off x="6170493" y="3369320"/>
            <a:ext cx="3021850" cy="461786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9"/>
          <p:cNvSpPr/>
          <p:nvPr/>
        </p:nvSpPr>
        <p:spPr>
          <a:xfrm>
            <a:off x="3863032" y="5805487"/>
            <a:ext cx="5329311" cy="576263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9"/>
          <p:cNvSpPr/>
          <p:nvPr/>
        </p:nvSpPr>
        <p:spPr>
          <a:xfrm>
            <a:off x="9547942" y="5860227"/>
            <a:ext cx="649288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9"/>
          <p:cNvSpPr/>
          <p:nvPr/>
        </p:nvSpPr>
        <p:spPr>
          <a:xfrm>
            <a:off x="10668694" y="5860227"/>
            <a:ext cx="647700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9"/>
          <p:cNvSpPr/>
          <p:nvPr/>
        </p:nvSpPr>
        <p:spPr>
          <a:xfrm>
            <a:off x="10585649" y="3362487"/>
            <a:ext cx="647700" cy="431800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/>
          <p:nvPr/>
        </p:nvSpPr>
        <p:spPr>
          <a:xfrm>
            <a:off x="527538" y="430823"/>
            <a:ext cx="209257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527538" y="430823"/>
            <a:ext cx="209257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55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國文</a:t>
            </a:r>
            <a:endParaRPr sz="55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43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(作文)</a:t>
            </a:r>
            <a:endParaRPr sz="43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2974731" y="430823"/>
            <a:ext cx="209257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2974731" y="430823"/>
            <a:ext cx="209257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55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英文</a:t>
            </a:r>
            <a:endParaRPr sz="55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43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(英聽)</a:t>
            </a:r>
            <a:endParaRPr sz="43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5421924" y="430823"/>
            <a:ext cx="209257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5421924" y="430823"/>
            <a:ext cx="209257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5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數學</a:t>
            </a:r>
            <a:endParaRPr sz="54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7921870" y="430823"/>
            <a:ext cx="4106006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7939454" y="354623"/>
            <a:ext cx="410600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55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自然</a:t>
            </a:r>
            <a:endParaRPr sz="55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DFKai-SB"/>
              <a:buNone/>
            </a:pPr>
            <a:r>
              <a:rPr lang="zh-TW"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生物、理化、地科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592015" y="2614245"/>
            <a:ext cx="2092570" cy="3637085"/>
          </a:xfrm>
          <a:prstGeom prst="roundRect">
            <a:avLst>
              <a:gd name="adj" fmla="val 16667"/>
            </a:avLst>
          </a:prstGeom>
          <a:solidFill>
            <a:srgbClr val="C1C9F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592014" y="2848652"/>
            <a:ext cx="2028093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藝術</a:t>
            </a:r>
            <a:endParaRPr sz="54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視覺藝術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表演藝術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音樂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2974732" y="2614245"/>
            <a:ext cx="2092570" cy="3637085"/>
          </a:xfrm>
          <a:prstGeom prst="roundRect">
            <a:avLst>
              <a:gd name="adj" fmla="val 16667"/>
            </a:avLst>
          </a:prstGeom>
          <a:solidFill>
            <a:srgbClr val="C1C9F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2974731" y="2848652"/>
            <a:ext cx="2028093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綜合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童軍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家政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輔導活動</a:t>
            </a:r>
            <a:endParaRPr sz="32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7921870" y="2614245"/>
            <a:ext cx="4106006" cy="1828800"/>
          </a:xfrm>
          <a:prstGeom prst="roundRect">
            <a:avLst>
              <a:gd name="adj" fmla="val 16667"/>
            </a:avLst>
          </a:prstGeom>
          <a:solidFill>
            <a:srgbClr val="C1C9F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8115299" y="2820759"/>
            <a:ext cx="3912577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社會</a:t>
            </a:r>
            <a:endParaRPr sz="54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歷史、地理、公民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5421924" y="4542691"/>
            <a:ext cx="6623538" cy="1708639"/>
          </a:xfrm>
          <a:prstGeom prst="roundRect">
            <a:avLst>
              <a:gd name="adj" fmla="val 16667"/>
            </a:avLst>
          </a:prstGeom>
          <a:solidFill>
            <a:srgbClr val="C1C9F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5615353" y="4935345"/>
            <a:ext cx="23065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科技</a:t>
            </a:r>
            <a:endParaRPr sz="54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7842738" y="4797667"/>
            <a:ext cx="310368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資訊科技</a:t>
            </a:r>
            <a:endParaRPr sz="36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生活科技</a:t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5448301" y="2652277"/>
            <a:ext cx="2092570" cy="1828800"/>
          </a:xfrm>
          <a:prstGeom prst="roundRect">
            <a:avLst>
              <a:gd name="adj" fmla="val 16667"/>
            </a:avLst>
          </a:prstGeom>
          <a:solidFill>
            <a:srgbClr val="C1C9F1"/>
          </a:solidFill>
          <a:ln w="25400" cap="flat" cmpd="sng">
            <a:solidFill>
              <a:srgbClr val="748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健體</a:t>
            </a:r>
            <a:endParaRPr sz="54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體育</a:t>
            </a:r>
            <a:endParaRPr sz="28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845107"/>
                </a:solidFill>
                <a:latin typeface="DFKai-SB"/>
                <a:ea typeface="DFKai-SB"/>
                <a:cs typeface="DFKai-SB"/>
                <a:sym typeface="DFKai-SB"/>
              </a:rPr>
              <a:t>健康教育</a:t>
            </a:r>
            <a:endParaRPr sz="2800">
              <a:solidFill>
                <a:srgbClr val="845107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0"/>
          <p:cNvSpPr/>
          <p:nvPr/>
        </p:nvSpPr>
        <p:spPr>
          <a:xfrm>
            <a:off x="1817688" y="1943100"/>
            <a:ext cx="611981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技巧一：</a:t>
            </a: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同群連續填</a:t>
            </a:r>
            <a:r>
              <a:rPr lang="zh-TW" sz="3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同分</a:t>
            </a:r>
            <a:endParaRPr/>
          </a:p>
        </p:txBody>
      </p:sp>
      <p:graphicFrame>
        <p:nvGraphicFramePr>
          <p:cNvPr id="508" name="Google Shape;508;p50"/>
          <p:cNvGraphicFramePr/>
          <p:nvPr/>
        </p:nvGraphicFramePr>
        <p:xfrm>
          <a:off x="1919288" y="3789363"/>
          <a:ext cx="8424850" cy="182882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5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志願數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志願序</a:t>
                      </a:r>
                      <a:b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</a:b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校科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國貿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資料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電商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商經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國貿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□</a:t>
                      </a:r>
                      <a:endParaRPr sz="36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DFKai-SB"/>
                        <a:buNone/>
                      </a:pPr>
                      <a:r>
                        <a:rPr lang="zh-TW" sz="3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商經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9" name="Google Shape;509;p50"/>
          <p:cNvSpPr/>
          <p:nvPr/>
        </p:nvSpPr>
        <p:spPr>
          <a:xfrm>
            <a:off x="3359151" y="3860800"/>
            <a:ext cx="6913563" cy="1727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0"/>
          <p:cNvSpPr txBox="1"/>
          <p:nvPr/>
        </p:nvSpPr>
        <p:spPr>
          <a:xfrm>
            <a:off x="3884613" y="6100764"/>
            <a:ext cx="4824412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同群連續填</a:t>
            </a: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同志願分</a:t>
            </a:r>
            <a:endParaRPr/>
          </a:p>
        </p:txBody>
      </p:sp>
      <p:sp>
        <p:nvSpPr>
          <p:cNvPr id="511" name="Google Shape;511;p50"/>
          <p:cNvSpPr txBox="1"/>
          <p:nvPr/>
        </p:nvSpPr>
        <p:spPr>
          <a:xfrm>
            <a:off x="6383339" y="5661025"/>
            <a:ext cx="1081087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15分</a:t>
            </a:r>
            <a:endParaRPr/>
          </a:p>
        </p:txBody>
      </p:sp>
      <p:sp>
        <p:nvSpPr>
          <p:cNvPr id="512" name="Google Shape;512;p50"/>
          <p:cNvSpPr/>
          <p:nvPr/>
        </p:nvSpPr>
        <p:spPr>
          <a:xfrm>
            <a:off x="1817688" y="2565400"/>
            <a:ext cx="611981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技巧二：志願</a:t>
            </a: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前填</a:t>
            </a:r>
            <a:endParaRPr/>
          </a:p>
        </p:txBody>
      </p:sp>
      <p:sp>
        <p:nvSpPr>
          <p:cNvPr id="513" name="Google Shape;513;p50"/>
          <p:cNvSpPr/>
          <p:nvPr/>
        </p:nvSpPr>
        <p:spPr>
          <a:xfrm>
            <a:off x="1847851" y="3141664"/>
            <a:ext cx="6119813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技巧三：志願</a:t>
            </a: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多填</a:t>
            </a:r>
            <a:endParaRPr/>
          </a:p>
        </p:txBody>
      </p:sp>
      <p:sp>
        <p:nvSpPr>
          <p:cNvPr id="514" name="Google Shape;514;p50"/>
          <p:cNvSpPr/>
          <p:nvPr/>
        </p:nvSpPr>
        <p:spPr>
          <a:xfrm>
            <a:off x="1524001" y="1146176"/>
            <a:ext cx="9212263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免試入學</a:t>
            </a:r>
            <a:r>
              <a:rPr lang="zh-TW" sz="4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技巧填志願 </a:t>
            </a:r>
            <a:r>
              <a:rPr lang="zh-TW" sz="4000">
                <a:solidFill>
                  <a:srgbClr val="008000"/>
                </a:solidFill>
                <a:latin typeface="DFKai-SB"/>
                <a:ea typeface="DFKai-SB"/>
                <a:cs typeface="DFKai-SB"/>
                <a:sym typeface="DFKai-SB"/>
              </a:rPr>
              <a:t>幫助學生得高分</a:t>
            </a:r>
            <a:r>
              <a:rPr lang="zh-TW" sz="4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!!</a:t>
            </a:r>
            <a:endParaRPr sz="4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15" name="Google Shape;515;p50"/>
          <p:cNvSpPr/>
          <p:nvPr/>
        </p:nvSpPr>
        <p:spPr>
          <a:xfrm>
            <a:off x="3250841" y="334336"/>
            <a:ext cx="626499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桃連區填志願小叮嚀</a:t>
            </a:r>
            <a:endParaRPr/>
          </a:p>
        </p:txBody>
      </p:sp>
      <p:sp>
        <p:nvSpPr>
          <p:cNvPr id="516" name="Google Shape;516;p50"/>
          <p:cNvSpPr/>
          <p:nvPr/>
        </p:nvSpPr>
        <p:spPr>
          <a:xfrm>
            <a:off x="3900488" y="4540251"/>
            <a:ext cx="2984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A</a:t>
            </a:r>
            <a:endParaRPr/>
          </a:p>
        </p:txBody>
      </p:sp>
      <p:sp>
        <p:nvSpPr>
          <p:cNvPr id="517" name="Google Shape;517;p50"/>
          <p:cNvSpPr/>
          <p:nvPr/>
        </p:nvSpPr>
        <p:spPr>
          <a:xfrm>
            <a:off x="5046663" y="4554538"/>
            <a:ext cx="2984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A</a:t>
            </a:r>
            <a:endParaRPr/>
          </a:p>
        </p:txBody>
      </p:sp>
      <p:sp>
        <p:nvSpPr>
          <p:cNvPr id="518" name="Google Shape;518;p50"/>
          <p:cNvSpPr/>
          <p:nvPr/>
        </p:nvSpPr>
        <p:spPr>
          <a:xfrm>
            <a:off x="6164263" y="4557713"/>
            <a:ext cx="2984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A</a:t>
            </a:r>
            <a:endParaRPr/>
          </a:p>
        </p:txBody>
      </p:sp>
      <p:sp>
        <p:nvSpPr>
          <p:cNvPr id="519" name="Google Shape;519;p50"/>
          <p:cNvSpPr/>
          <p:nvPr/>
        </p:nvSpPr>
        <p:spPr>
          <a:xfrm>
            <a:off x="7319963" y="4557713"/>
            <a:ext cx="2984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A</a:t>
            </a:r>
            <a:endParaRPr/>
          </a:p>
        </p:txBody>
      </p:sp>
      <p:sp>
        <p:nvSpPr>
          <p:cNvPr id="520" name="Google Shape;520;p50"/>
          <p:cNvSpPr/>
          <p:nvPr/>
        </p:nvSpPr>
        <p:spPr>
          <a:xfrm>
            <a:off x="8485188" y="4557713"/>
            <a:ext cx="2984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B</a:t>
            </a:r>
            <a:endParaRPr/>
          </a:p>
        </p:txBody>
      </p:sp>
      <p:sp>
        <p:nvSpPr>
          <p:cNvPr id="521" name="Google Shape;521;p50"/>
          <p:cNvSpPr/>
          <p:nvPr/>
        </p:nvSpPr>
        <p:spPr>
          <a:xfrm>
            <a:off x="9605963" y="4557713"/>
            <a:ext cx="2984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B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51"/>
          <p:cNvGrpSpPr/>
          <p:nvPr/>
        </p:nvGrpSpPr>
        <p:grpSpPr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527" name="Google Shape;527;p51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1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適性輔導</a:t>
              </a:r>
              <a:endParaRPr/>
            </a:p>
          </p:txBody>
        </p:sp>
      </p:grpSp>
      <p:grpSp>
        <p:nvGrpSpPr>
          <p:cNvPr id="529" name="Google Shape;529;p51"/>
          <p:cNvGrpSpPr/>
          <p:nvPr/>
        </p:nvGrpSpPr>
        <p:grpSpPr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530" name="Google Shape;530;p51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1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採計32分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總分32分</a:t>
              </a:r>
              <a:endParaRPr/>
            </a:p>
          </p:txBody>
        </p:sp>
      </p:grpSp>
      <p:sp>
        <p:nvSpPr>
          <p:cNvPr id="532" name="Google Shape;532;p51"/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生涯規劃：6分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33" name="Google Shape;533;p51"/>
          <p:cNvSpPr/>
          <p:nvPr/>
        </p:nvSpPr>
        <p:spPr>
          <a:xfrm>
            <a:off x="1919288" y="1571626"/>
            <a:ext cx="82804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報名校、科與生涯規劃建議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與「家長意見」相符者得2分。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與「導師意見」相符者得2分。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與「輔導教師意見」相符者得2分。</a:t>
            </a:r>
            <a:endParaRPr/>
          </a:p>
        </p:txBody>
      </p:sp>
      <p:grpSp>
        <p:nvGrpSpPr>
          <p:cNvPr id="534" name="Google Shape;534;p51"/>
          <p:cNvGrpSpPr/>
          <p:nvPr/>
        </p:nvGrpSpPr>
        <p:grpSpPr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535" name="Google Shape;535;p51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1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適性輔導</a:t>
              </a:r>
              <a:endParaRPr/>
            </a:p>
          </p:txBody>
        </p:sp>
      </p:grpSp>
      <p:grpSp>
        <p:nvGrpSpPr>
          <p:cNvPr id="537" name="Google Shape;537;p51"/>
          <p:cNvGrpSpPr/>
          <p:nvPr/>
        </p:nvGrpSpPr>
        <p:grpSpPr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538" name="Google Shape;538;p51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1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採計32分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總分32分</a:t>
              </a:r>
              <a:endParaRPr/>
            </a:p>
          </p:txBody>
        </p:sp>
      </p:grpSp>
      <p:sp>
        <p:nvSpPr>
          <p:cNvPr id="540" name="Google Shape;540;p51"/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就近入學：5分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41" name="Google Shape;541;p51"/>
          <p:cNvSpPr txBox="1"/>
          <p:nvPr/>
        </p:nvSpPr>
        <p:spPr>
          <a:xfrm>
            <a:off x="1930004" y="5153086"/>
            <a:ext cx="66246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桃園區學生符合就近入學得5分。</a:t>
            </a:r>
            <a:endParaRPr/>
          </a:p>
          <a:p>
            <a:pPr marL="0" marR="0" lvl="0" indent="-203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共同就學區學生得5分。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52"/>
          <p:cNvGrpSpPr/>
          <p:nvPr/>
        </p:nvGrpSpPr>
        <p:grpSpPr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547" name="Google Shape;547;p52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549" name="Google Shape;549;p52"/>
          <p:cNvGrpSpPr/>
          <p:nvPr/>
        </p:nvGrpSpPr>
        <p:grpSpPr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550" name="Google Shape;550;p52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552" name="Google Shape;552;p52"/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均衡學習：9分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53" name="Google Shape;553;p52"/>
          <p:cNvSpPr txBox="1"/>
          <p:nvPr/>
        </p:nvSpPr>
        <p:spPr>
          <a:xfrm>
            <a:off x="623392" y="2138081"/>
            <a:ext cx="11449272" cy="125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基本條件為國中健體、藝術、綜合活動、科技領域五學期平均成績達60分以上者，每個領域各得3分，最高9分。</a:t>
            </a: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61938" marR="0" lvl="0" indent="-58738" algn="l" rtl="0">
              <a:lnSpc>
                <a:spcPct val="7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554" name="Google Shape;554;p52"/>
          <p:cNvGrpSpPr/>
          <p:nvPr/>
        </p:nvGrpSpPr>
        <p:grpSpPr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555" name="Google Shape;555;p52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557" name="Google Shape;557;p52"/>
          <p:cNvGrpSpPr/>
          <p:nvPr/>
        </p:nvGrpSpPr>
        <p:grpSpPr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558" name="Google Shape;558;p52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2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560" name="Google Shape;560;p52"/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品德表現：10分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61" name="Google Shape;561;p52"/>
          <p:cNvSpPr/>
          <p:nvPr/>
        </p:nvSpPr>
        <p:spPr>
          <a:xfrm>
            <a:off x="407368" y="4749092"/>
            <a:ext cx="11449272" cy="157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大功每次4.5分，記功每次1.5分，嘉獎每次0.5分(最高6分)。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Char char="•"/>
            </a:pPr>
            <a:r>
              <a:rPr lang="zh-TW" sz="3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銷過後，無記過或二次(含)警告以下者得6分。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53"/>
          <p:cNvGrpSpPr/>
          <p:nvPr/>
        </p:nvGrpSpPr>
        <p:grpSpPr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567" name="Google Shape;567;p5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3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569" name="Google Shape;569;p53"/>
          <p:cNvGrpSpPr/>
          <p:nvPr/>
        </p:nvGrpSpPr>
        <p:grpSpPr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570" name="Google Shape;570;p53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3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572" name="Google Shape;572;p53"/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服務表現：10分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73" name="Google Shape;573;p53"/>
          <p:cNvSpPr/>
          <p:nvPr/>
        </p:nvSpPr>
        <p:spPr>
          <a:xfrm>
            <a:off x="641679" y="2060848"/>
            <a:ext cx="10908642" cy="397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擔任班級內幹部、自治市幹部及社團幹部任滿1學期，經考核表現優良者得2分(上限4分)。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志願服務學習時數，每1小時0.3分。</a:t>
            </a:r>
            <a:r>
              <a:rPr lang="zh-TW" sz="36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(未滿1小時不計分)</a:t>
            </a:r>
            <a:endParaRPr sz="36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擔任班級或學生幹部及志願服務學習時數得合併計分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54"/>
          <p:cNvGrpSpPr/>
          <p:nvPr/>
        </p:nvGrpSpPr>
        <p:grpSpPr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580" name="Google Shape;580;p54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582" name="Google Shape;582;p54"/>
          <p:cNvGrpSpPr/>
          <p:nvPr/>
        </p:nvGrpSpPr>
        <p:grpSpPr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583" name="Google Shape;583;p54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585" name="Google Shape;585;p54"/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才藝表現：5分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86" name="Google Shape;586;p54"/>
          <p:cNvSpPr txBox="1"/>
          <p:nvPr/>
        </p:nvSpPr>
        <p:spPr>
          <a:xfrm>
            <a:off x="1271464" y="2060848"/>
            <a:ext cx="10261772" cy="38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限中央部會、教育主管機關主辦或委託辦理者。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同(學)年度同項比賽擇優1次採計；</a:t>
            </a:r>
            <a:b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同一事蹟、同一獎項不得重複採記積分。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團體賽：依個人賽積分折半計算。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55"/>
          <p:cNvGrpSpPr/>
          <p:nvPr/>
        </p:nvGrpSpPr>
        <p:grpSpPr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592" name="Google Shape;592;p5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5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594" name="Google Shape;594;p55"/>
          <p:cNvGrpSpPr/>
          <p:nvPr/>
        </p:nvGrpSpPr>
        <p:grpSpPr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595" name="Google Shape;595;p55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5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597" name="Google Shape;597;p55"/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體適能：6分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98" name="Google Shape;598;p55"/>
          <p:cNvSpPr/>
          <p:nvPr/>
        </p:nvSpPr>
        <p:spPr>
          <a:xfrm>
            <a:off x="1625600" y="1500189"/>
            <a:ext cx="8990013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各單項包括肌耐力、柔軟度、瞬發力、心肺耐力等，單項門檻達標準者得6分。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身心障礙、重大疾病、體弱或因故無法測試者特殊學生等依教育部相關辦法辦理。 </a:t>
            </a:r>
            <a:endParaRPr/>
          </a:p>
        </p:txBody>
      </p:sp>
      <p:pic>
        <p:nvPicPr>
          <p:cNvPr id="599" name="Google Shape;599;p55" descr="一分鐘仰臥起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16" y="4581810"/>
            <a:ext cx="2821143" cy="180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5" descr="坐姿體前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0447" y="4562136"/>
            <a:ext cx="2415830" cy="181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5" descr="800公尺跑走照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7262" y="4608513"/>
            <a:ext cx="2343273" cy="176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5" descr="立定跳遠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8487" y="4577479"/>
            <a:ext cx="2495752" cy="180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56"/>
          <p:cNvGrpSpPr/>
          <p:nvPr/>
        </p:nvGrpSpPr>
        <p:grpSpPr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08" name="Google Shape;608;p56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6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多元學習表現</a:t>
              </a:r>
              <a:endParaRPr/>
            </a:p>
          </p:txBody>
        </p:sp>
      </p:grpSp>
      <p:grpSp>
        <p:nvGrpSpPr>
          <p:cNvPr id="610" name="Google Shape;610;p56"/>
          <p:cNvGrpSpPr/>
          <p:nvPr/>
        </p:nvGrpSpPr>
        <p:grpSpPr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611" name="Google Shape;611;p5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89803"/>
              </a:srgbClr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6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228600" marR="0" lvl="1" indent="-2286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採計35分</a:t>
              </a:r>
              <a:endParaRPr sz="2400" b="1" i="0" u="none" strike="noStrike" cap="none">
                <a:solidFill>
                  <a:srgbClr val="17375E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17375E"/>
                </a:buClr>
                <a:buSzPts val="2400"/>
                <a:buFont typeface="DFKai-SB"/>
                <a:buChar char="•"/>
              </a:pPr>
              <a:r>
                <a:rPr lang="zh-TW" sz="2400" b="1" i="0" u="none" strike="noStrike" cap="none">
                  <a:solidFill>
                    <a:srgbClr val="17375E"/>
                  </a:solidFill>
                  <a:latin typeface="DFKai-SB"/>
                  <a:ea typeface="DFKai-SB"/>
                  <a:cs typeface="DFKai-SB"/>
                  <a:sym typeface="DFKai-SB"/>
                </a:rPr>
                <a:t>總分42分</a:t>
              </a:r>
              <a:endParaRPr/>
            </a:p>
          </p:txBody>
        </p:sp>
      </p:grpSp>
      <p:sp>
        <p:nvSpPr>
          <p:cNvPr id="613" name="Google Shape;613;p56"/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gradFill>
            <a:gsLst>
              <a:gs pos="0">
                <a:srgbClr val="FFAC48"/>
              </a:gs>
              <a:gs pos="50000">
                <a:srgbClr val="FFD5A2"/>
              </a:gs>
              <a:gs pos="100000">
                <a:srgbClr val="FFAC48"/>
              </a:gs>
            </a:gsLst>
            <a:lin ang="5400000" scaled="0"/>
          </a:gra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0090"/>
                </a:solidFill>
                <a:latin typeface="DFKai-SB"/>
                <a:ea typeface="DFKai-SB"/>
                <a:cs typeface="DFKai-SB"/>
                <a:sym typeface="DFKai-SB"/>
              </a:rPr>
              <a:t>本土語言認證：2分</a:t>
            </a:r>
            <a:endParaRPr sz="3600" b="1">
              <a:solidFill>
                <a:srgbClr val="00009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14" name="Google Shape;614;p56"/>
          <p:cNvSpPr/>
          <p:nvPr/>
        </p:nvSpPr>
        <p:spPr>
          <a:xfrm>
            <a:off x="839416" y="2777867"/>
            <a:ext cx="1074751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原住民族語言能力認證：原住民族委員會主辦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客語能力認證：客家委員會主辦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閩南語語言能力認證：教育部主辦單項通過者得2分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57"/>
          <p:cNvGrpSpPr/>
          <p:nvPr/>
        </p:nvGrpSpPr>
        <p:grpSpPr>
          <a:xfrm>
            <a:off x="6888088" y="224644"/>
            <a:ext cx="1656902" cy="1368003"/>
            <a:chOff x="2459051" y="3514890"/>
            <a:chExt cx="1630027" cy="1597677"/>
          </a:xfrm>
        </p:grpSpPr>
        <p:sp>
          <p:nvSpPr>
            <p:cNvPr id="621" name="Google Shape;621;p57"/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/>
            </a:solidFill>
            <a:ln w="25400" cap="flat" cmpd="sng">
              <a:solidFill>
                <a:srgbClr val="FADF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7"/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solidFill>
              <a:srgbClr val="88F2F2"/>
            </a:solidFill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zh-TW" sz="24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33分</a:t>
              </a:r>
              <a:endParaRPr/>
            </a:p>
          </p:txBody>
        </p:sp>
      </p:grpSp>
      <p:grpSp>
        <p:nvGrpSpPr>
          <p:cNvPr id="623" name="Google Shape;623;p57"/>
          <p:cNvGrpSpPr/>
          <p:nvPr/>
        </p:nvGrpSpPr>
        <p:grpSpPr>
          <a:xfrm>
            <a:off x="4502300" y="271761"/>
            <a:ext cx="2398713" cy="1295995"/>
            <a:chOff x="0" y="3514890"/>
            <a:chExt cx="2397866" cy="1597677"/>
          </a:xfrm>
        </p:grpSpPr>
        <p:sp>
          <p:nvSpPr>
            <p:cNvPr id="624" name="Google Shape;624;p57"/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7"/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教育會考</a:t>
              </a:r>
              <a:endParaRPr/>
            </a:p>
          </p:txBody>
        </p:sp>
      </p:grpSp>
      <p:graphicFrame>
        <p:nvGraphicFramePr>
          <p:cNvPr id="626" name="Google Shape;626;p57"/>
          <p:cNvGraphicFramePr/>
          <p:nvPr/>
        </p:nvGraphicFramePr>
        <p:xfrm>
          <a:off x="1415480" y="17390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23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項目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給分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1" i="0" u="none" strike="noStrike" cap="none">
                          <a:solidFill>
                            <a:srgbClr val="FFFFFF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說明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會考成績 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精熟每科6分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基礎每科4分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待加強每科2分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66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660066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單科上限6分，五科(國文、數學、英語、社會、自然)上限30分 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寫作測驗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成績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r>
                        <a:rPr lang="zh-TW" sz="3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、</a:t>
                      </a: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5、6級分給3分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2、3級分給2分</a:t>
                      </a:r>
                      <a:endParaRPr sz="3200" b="0" i="0" u="none" strike="noStrike" cap="none">
                        <a:solidFill>
                          <a:srgbClr val="0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0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1級分給1分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66"/>
                        </a:buClr>
                        <a:buSzPts val="3200"/>
                        <a:buFont typeface="DFKai-SB"/>
                        <a:buNone/>
                      </a:pPr>
                      <a:r>
                        <a:rPr lang="zh-TW" sz="3200" b="0" i="0" u="none" strike="noStrike" cap="none">
                          <a:solidFill>
                            <a:srgbClr val="660066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滿分3分</a:t>
                      </a:r>
                      <a:endParaRPr/>
                    </a:p>
                  </a:txBody>
                  <a:tcPr marL="91450" marR="91450" marT="45675" marB="4567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064A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8"/>
          <p:cNvSpPr/>
          <p:nvPr/>
        </p:nvSpPr>
        <p:spPr>
          <a:xfrm>
            <a:off x="1684338" y="836614"/>
            <a:ext cx="8983662" cy="553019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6836E"/>
              </a:gs>
              <a:gs pos="50000">
                <a:srgbClr val="FFBEB3"/>
              </a:gs>
              <a:gs pos="100000">
                <a:srgbClr val="F6836E"/>
              </a:gs>
            </a:gsLst>
            <a:lin ang="5400000" scaled="0"/>
          </a:gra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8"/>
          <p:cNvSpPr txBox="1"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 b="1">
                <a:solidFill>
                  <a:srgbClr val="FFBC50"/>
                </a:solidFill>
                <a:latin typeface="DFKai-SB"/>
                <a:ea typeface="DFKai-SB"/>
                <a:cs typeface="DFKai-SB"/>
                <a:sym typeface="DFKai-SB"/>
              </a:rPr>
              <a:t>113年桃連區免試入學-同分超額比序步驟</a:t>
            </a:r>
            <a:endParaRPr/>
          </a:p>
        </p:txBody>
      </p:sp>
      <p:sp>
        <p:nvSpPr>
          <p:cNvPr id="634" name="Google Shape;634;p58"/>
          <p:cNvSpPr txBox="1"/>
          <p:nvPr/>
        </p:nvSpPr>
        <p:spPr>
          <a:xfrm rot="5400000">
            <a:off x="523409" y="3787309"/>
            <a:ext cx="30972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１各項目加總總積分</a:t>
            </a:r>
            <a:endParaRPr/>
          </a:p>
        </p:txBody>
      </p:sp>
      <p:sp>
        <p:nvSpPr>
          <p:cNvPr id="635" name="Google Shape;635;p58"/>
          <p:cNvSpPr txBox="1"/>
          <p:nvPr/>
        </p:nvSpPr>
        <p:spPr>
          <a:xfrm rot="5400000">
            <a:off x="977434" y="3927009"/>
            <a:ext cx="3376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660066"/>
                </a:solidFill>
                <a:latin typeface="DFKai-SB"/>
                <a:ea typeface="DFKai-SB"/>
                <a:cs typeface="DFKai-SB"/>
                <a:sym typeface="DFKai-SB"/>
              </a:rPr>
              <a:t>２低收入戶學生優先</a:t>
            </a:r>
            <a:endParaRPr/>
          </a:p>
        </p:txBody>
      </p:sp>
      <p:sp>
        <p:nvSpPr>
          <p:cNvPr id="636" name="Google Shape;636;p58"/>
          <p:cNvSpPr txBox="1"/>
          <p:nvPr/>
        </p:nvSpPr>
        <p:spPr>
          <a:xfrm rot="5400000">
            <a:off x="1792615" y="3699203"/>
            <a:ext cx="29368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３適性輔導總積分</a:t>
            </a:r>
            <a:endParaRPr/>
          </a:p>
        </p:txBody>
      </p:sp>
      <p:sp>
        <p:nvSpPr>
          <p:cNvPr id="637" name="Google Shape;637;p58"/>
          <p:cNvSpPr txBox="1"/>
          <p:nvPr/>
        </p:nvSpPr>
        <p:spPr>
          <a:xfrm rot="5400000">
            <a:off x="2242672" y="3814298"/>
            <a:ext cx="31511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660066"/>
                </a:solidFill>
                <a:latin typeface="DFKai-SB"/>
                <a:ea typeface="DFKai-SB"/>
                <a:cs typeface="DFKai-SB"/>
                <a:sym typeface="DFKai-SB"/>
              </a:rPr>
              <a:t>４多元學習表現總積分</a:t>
            </a:r>
            <a:endParaRPr/>
          </a:p>
        </p:txBody>
      </p:sp>
      <p:sp>
        <p:nvSpPr>
          <p:cNvPr id="638" name="Google Shape;638;p58"/>
          <p:cNvSpPr txBox="1"/>
          <p:nvPr/>
        </p:nvSpPr>
        <p:spPr>
          <a:xfrm rot="5400000">
            <a:off x="2774485" y="3858748"/>
            <a:ext cx="32400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５教育會考換算總積分</a:t>
            </a:r>
            <a:endParaRPr/>
          </a:p>
        </p:txBody>
      </p:sp>
      <p:sp>
        <p:nvSpPr>
          <p:cNvPr id="639" name="Google Shape;639;p58"/>
          <p:cNvSpPr txBox="1"/>
          <p:nvPr/>
        </p:nvSpPr>
        <p:spPr>
          <a:xfrm rot="5400000">
            <a:off x="3422184" y="3787309"/>
            <a:ext cx="30972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660066"/>
                </a:solidFill>
                <a:latin typeface="DFKai-SB"/>
                <a:ea typeface="DFKai-SB"/>
                <a:cs typeface="DFKai-SB"/>
                <a:sym typeface="DFKai-SB"/>
              </a:rPr>
              <a:t>６志願序積分</a:t>
            </a:r>
            <a:endParaRPr/>
          </a:p>
        </p:txBody>
      </p:sp>
      <p:sp>
        <p:nvSpPr>
          <p:cNvPr id="640" name="Google Shape;640;p58"/>
          <p:cNvSpPr txBox="1"/>
          <p:nvPr/>
        </p:nvSpPr>
        <p:spPr>
          <a:xfrm rot="5400000">
            <a:off x="6974265" y="3557965"/>
            <a:ext cx="194468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58"/>
          <p:cNvSpPr txBox="1"/>
          <p:nvPr/>
        </p:nvSpPr>
        <p:spPr>
          <a:xfrm rot="5400000">
            <a:off x="4521577" y="4015165"/>
            <a:ext cx="194468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58"/>
          <p:cNvSpPr txBox="1"/>
          <p:nvPr/>
        </p:nvSpPr>
        <p:spPr>
          <a:xfrm rot="5400000">
            <a:off x="4673977" y="4167565"/>
            <a:ext cx="194468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58"/>
          <p:cNvSpPr txBox="1"/>
          <p:nvPr/>
        </p:nvSpPr>
        <p:spPr>
          <a:xfrm rot="5400000">
            <a:off x="4616778" y="3873829"/>
            <a:ext cx="32480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８教育會考國文科標示</a:t>
            </a:r>
            <a:endParaRPr/>
          </a:p>
        </p:txBody>
      </p:sp>
      <p:sp>
        <p:nvSpPr>
          <p:cNvPr id="644" name="Google Shape;644;p58"/>
          <p:cNvSpPr txBox="1"/>
          <p:nvPr/>
        </p:nvSpPr>
        <p:spPr>
          <a:xfrm rot="5400000">
            <a:off x="5299403" y="3897640"/>
            <a:ext cx="32702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660066"/>
                </a:solidFill>
                <a:latin typeface="DFKai-SB"/>
                <a:ea typeface="DFKai-SB"/>
                <a:cs typeface="DFKai-SB"/>
                <a:sym typeface="DFKai-SB"/>
              </a:rPr>
              <a:t>９教育會考數學科標示</a:t>
            </a:r>
            <a:endParaRPr/>
          </a:p>
        </p:txBody>
      </p:sp>
      <p:sp>
        <p:nvSpPr>
          <p:cNvPr id="645" name="Google Shape;645;p58"/>
          <p:cNvSpPr txBox="1"/>
          <p:nvPr/>
        </p:nvSpPr>
        <p:spPr>
          <a:xfrm>
            <a:off x="1455738" y="-373063"/>
            <a:ext cx="1847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58"/>
          <p:cNvSpPr txBox="1"/>
          <p:nvPr/>
        </p:nvSpPr>
        <p:spPr>
          <a:xfrm rot="5400000">
            <a:off x="3370272" y="3846297"/>
            <a:ext cx="43513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７教育會考成績等級標示總點數</a:t>
            </a:r>
            <a:endParaRPr/>
          </a:p>
        </p:txBody>
      </p:sp>
      <p:graphicFrame>
        <p:nvGraphicFramePr>
          <p:cNvPr id="647" name="Google Shape;647;p58"/>
          <p:cNvGraphicFramePr/>
          <p:nvPr/>
        </p:nvGraphicFramePr>
        <p:xfrm>
          <a:off x="1547814" y="587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8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等級</a:t>
                      </a:r>
                      <a:b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標示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A++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A+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B++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B+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</a:t>
                      </a: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點數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zh-TW" sz="20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48" name="Google Shape;648;p58"/>
          <p:cNvGraphicFramePr/>
          <p:nvPr/>
        </p:nvGraphicFramePr>
        <p:xfrm>
          <a:off x="1547814" y="1049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78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各科成績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ED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Verdana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精熟(A++,A+,A)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ED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Verdana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基礎(B++,B+,B)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ED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Verdana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待加強C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E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積分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6分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4分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8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2分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49" name="Google Shape;649;p58"/>
          <p:cNvGrpSpPr/>
          <p:nvPr/>
        </p:nvGrpSpPr>
        <p:grpSpPr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650" name="Google Shape;650;p58"/>
            <p:cNvSpPr txBox="1"/>
            <p:nvPr/>
          </p:nvSpPr>
          <p:spPr>
            <a:xfrm rot="5400000">
              <a:off x="4816169" y="4158197"/>
              <a:ext cx="3240087" cy="523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660066"/>
                  </a:solidFill>
                  <a:latin typeface="DFKai-SB"/>
                  <a:ea typeface="DFKai-SB"/>
                  <a:cs typeface="DFKai-SB"/>
                  <a:sym typeface="DFKai-SB"/>
                </a:rPr>
                <a:t>教育會考社會科標示</a:t>
              </a:r>
              <a:endParaRPr/>
            </a:p>
          </p:txBody>
        </p:sp>
        <p:sp>
          <p:nvSpPr>
            <p:cNvPr id="651" name="Google Shape;651;p58"/>
            <p:cNvSpPr txBox="1"/>
            <p:nvPr/>
          </p:nvSpPr>
          <p:spPr>
            <a:xfrm>
              <a:off x="6164801" y="2441134"/>
              <a:ext cx="61494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220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58"/>
          <p:cNvGrpSpPr/>
          <p:nvPr/>
        </p:nvGrpSpPr>
        <p:grpSpPr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653" name="Google Shape;653;p58"/>
            <p:cNvSpPr txBox="1"/>
            <p:nvPr/>
          </p:nvSpPr>
          <p:spPr>
            <a:xfrm rot="5400000">
              <a:off x="5233467" y="4004340"/>
              <a:ext cx="3270250" cy="861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0000FF"/>
                  </a:solidFill>
                  <a:latin typeface="DFKai-SB"/>
                  <a:ea typeface="DFKai-SB"/>
                  <a:cs typeface="DFKai-SB"/>
                  <a:sym typeface="DFKai-SB"/>
                </a:rPr>
                <a:t>教育會考自然科標示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654" name="Google Shape;654;p58"/>
            <p:cNvSpPr txBox="1"/>
            <p:nvPr/>
          </p:nvSpPr>
          <p:spPr>
            <a:xfrm>
              <a:off x="6770416" y="2441134"/>
              <a:ext cx="7560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sz="2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58"/>
          <p:cNvGrpSpPr/>
          <p:nvPr/>
        </p:nvGrpSpPr>
        <p:grpSpPr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656" name="Google Shape;656;p58"/>
            <p:cNvSpPr txBox="1"/>
            <p:nvPr/>
          </p:nvSpPr>
          <p:spPr>
            <a:xfrm rot="5400000">
              <a:off x="4232095" y="4111347"/>
              <a:ext cx="3159125" cy="523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0000FF"/>
                  </a:solidFill>
                  <a:latin typeface="DFKai-SB"/>
                  <a:ea typeface="DFKai-SB"/>
                  <a:cs typeface="DFKai-SB"/>
                  <a:sym typeface="DFKai-SB"/>
                </a:rPr>
                <a:t>教育會考英語科標示</a:t>
              </a:r>
              <a:endParaRPr/>
            </a:p>
          </p:txBody>
        </p:sp>
        <p:sp>
          <p:nvSpPr>
            <p:cNvPr id="657" name="Google Shape;657;p58"/>
            <p:cNvSpPr txBox="1"/>
            <p:nvPr/>
          </p:nvSpPr>
          <p:spPr>
            <a:xfrm>
              <a:off x="5528746" y="2449616"/>
              <a:ext cx="77159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2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658;p58"/>
          <p:cNvSpPr txBox="1"/>
          <p:nvPr/>
        </p:nvSpPr>
        <p:spPr>
          <a:xfrm>
            <a:off x="7713663" y="6347154"/>
            <a:ext cx="32400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(A</a:t>
            </a:r>
            <a:r>
              <a:rPr lang="zh-TW" sz="2200" b="1" baseline="30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++</a:t>
            </a: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&gt;A</a:t>
            </a:r>
            <a:r>
              <a:rPr lang="zh-TW" sz="2200" b="1" baseline="30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+</a:t>
            </a: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&gt;A&gt; B</a:t>
            </a:r>
            <a:r>
              <a:rPr lang="zh-TW" sz="2200" b="1" baseline="30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++</a:t>
            </a: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&gt;B</a:t>
            </a:r>
            <a:r>
              <a:rPr lang="zh-TW" sz="2200" b="1" baseline="30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+</a:t>
            </a: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&gt;B&gt;C)</a:t>
            </a:r>
            <a:endParaRPr sz="22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59" name="Google Shape;659;p58"/>
          <p:cNvSpPr txBox="1"/>
          <p:nvPr/>
        </p:nvSpPr>
        <p:spPr>
          <a:xfrm>
            <a:off x="8447087" y="5921703"/>
            <a:ext cx="15033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標示比序</a:t>
            </a:r>
            <a:endParaRPr sz="22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59</a:t>
            </a:fld>
            <a:endParaRPr/>
          </a:p>
        </p:txBody>
      </p:sp>
      <p:sp>
        <p:nvSpPr>
          <p:cNvPr id="665" name="Google Shape;665;p59"/>
          <p:cNvSpPr txBox="1"/>
          <p:nvPr/>
        </p:nvSpPr>
        <p:spPr>
          <a:xfrm>
            <a:off x="1703389" y="2060575"/>
            <a:ext cx="871378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如何進行適性輔導</a:t>
            </a:r>
            <a:endParaRPr/>
          </a:p>
        </p:txBody>
      </p:sp>
      <p:pic>
        <p:nvPicPr>
          <p:cNvPr id="666" name="Google Shape;66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025" y="3357564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3215680" y="525573"/>
            <a:ext cx="6558027" cy="147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C6"/>
              </a:buClr>
              <a:buSzPct val="100000"/>
              <a:buFont typeface="DFKai-SB"/>
              <a:buNone/>
            </a:pPr>
            <a:r>
              <a:rPr lang="zh-TW" sz="8000">
                <a:solidFill>
                  <a:srgbClr val="2C47C6"/>
                </a:solidFill>
                <a:latin typeface="DFKai-SB"/>
                <a:ea typeface="DFKai-SB"/>
                <a:cs typeface="DFKai-SB"/>
                <a:sym typeface="DFKai-SB"/>
              </a:rPr>
              <a:t>國中的師資結構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1223163" y="2005129"/>
            <a:ext cx="9635337" cy="294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zh-TW" sz="5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除導師的課堂較多外，其餘的任課老師皆因科目而異，至多</a:t>
            </a:r>
            <a:r>
              <a:rPr lang="zh-TW" sz="5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十八位</a:t>
            </a:r>
            <a:r>
              <a:rPr lang="zh-TW" sz="5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老師。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60</a:t>
            </a:fld>
            <a:endParaRPr/>
          </a:p>
        </p:txBody>
      </p:sp>
      <p:pic>
        <p:nvPicPr>
          <p:cNvPr id="672" name="Google Shape;67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402556"/>
            <a:ext cx="9144000" cy="513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61</a:t>
            </a:fld>
            <a:endParaRPr/>
          </a:p>
        </p:txBody>
      </p:sp>
      <p:pic>
        <p:nvPicPr>
          <p:cNvPr id="678" name="Google Shape;67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885" y="1402556"/>
            <a:ext cx="9144000" cy="513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62</a:t>
            </a:fld>
            <a:endParaRPr/>
          </a:p>
        </p:txBody>
      </p:sp>
      <p:pic>
        <p:nvPicPr>
          <p:cNvPr id="684" name="Google Shape;68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585119"/>
            <a:ext cx="9144000" cy="513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63</a:t>
            </a:fld>
            <a:endParaRPr/>
          </a:p>
        </p:txBody>
      </p:sp>
      <p:sp>
        <p:nvSpPr>
          <p:cNvPr id="690" name="Google Shape;690;p63"/>
          <p:cNvSpPr txBox="1"/>
          <p:nvPr/>
        </p:nvSpPr>
        <p:spPr>
          <a:xfrm>
            <a:off x="1703389" y="2060575"/>
            <a:ext cx="871378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6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025" y="3861049"/>
            <a:ext cx="1365250" cy="148748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3"/>
          <p:cNvSpPr txBox="1"/>
          <p:nvPr/>
        </p:nvSpPr>
        <p:spPr>
          <a:xfrm>
            <a:off x="1631504" y="1772816"/>
            <a:ext cx="921523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愛因斯坦說的：“每一個人都是天才”</a:t>
            </a:r>
            <a:b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只是我們常常用“爬樹的能力來評斷一隻魚”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4"/>
          <p:cNvSpPr/>
          <p:nvPr/>
        </p:nvSpPr>
        <p:spPr>
          <a:xfrm>
            <a:off x="1271464" y="1480424"/>
            <a:ext cx="9204251" cy="4612871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念完醫學院發現自己不想當醫生，想開咖啡館；出國拿法律碩士學位後，改學烘焙甜點；藥學研究所畢業的研究助理，立志報考清潔隊員；博士學分修完後，回故鄉創業賣雞排.. 。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這些年輕人在所學和職業選擇路上跌跌撞撞的摸索故事，每一天，我們不但在媒體上讀到</a:t>
            </a: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，更在生活中遇到。而年輕的家長們，也許您就是徬徨其中的人。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「不知道自己想做甚麼？」不是新鮮問題。每個世代要進入社會的年輕人，遲早都要自問：「我的能力和興趣是甚麼？我想要做甚麼工作？」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最應該探索自我的時間就是在『</a:t>
            </a:r>
            <a:r>
              <a:rPr lang="zh-TW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國、高中階段</a:t>
            </a: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』。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64"/>
          <p:cNvSpPr txBox="1"/>
          <p:nvPr/>
        </p:nvSpPr>
        <p:spPr>
          <a:xfrm>
            <a:off x="1919288" y="6237289"/>
            <a:ext cx="8418512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資料來源：你就是改變的起點(嚴長壽2014)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700" name="Google Shape;700;p64"/>
          <p:cNvGrpSpPr/>
          <p:nvPr/>
        </p:nvGrpSpPr>
        <p:grpSpPr>
          <a:xfrm>
            <a:off x="3000376" y="476251"/>
            <a:ext cx="6696075" cy="982663"/>
            <a:chOff x="1144" y="614"/>
            <a:chExt cx="3518" cy="619"/>
          </a:xfrm>
        </p:grpSpPr>
        <p:pic>
          <p:nvPicPr>
            <p:cNvPr id="701" name="Google Shape;701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4" y="614"/>
              <a:ext cx="3518" cy="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64"/>
            <p:cNvSpPr txBox="1"/>
            <p:nvPr/>
          </p:nvSpPr>
          <p:spPr>
            <a:xfrm>
              <a:off x="1237" y="689"/>
              <a:ext cx="3295" cy="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培養就業生存力</a:t>
              </a:r>
              <a:r>
                <a:rPr lang="zh-TW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，探索自我不嫌早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5"/>
          <p:cNvSpPr txBox="1"/>
          <p:nvPr/>
        </p:nvSpPr>
        <p:spPr>
          <a:xfrm>
            <a:off x="1886743" y="6521450"/>
            <a:ext cx="8418513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資料來源：聯合新聞網。</a:t>
            </a:r>
            <a:r>
              <a:rPr lang="zh-TW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http://udn.com/news/story/7314/1175233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p65" descr="Capture_2015_09_13_20_41_38_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648" y="-9856"/>
            <a:ext cx="6945561" cy="648948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5"/>
          <p:cNvSpPr/>
          <p:nvPr/>
        </p:nvSpPr>
        <p:spPr>
          <a:xfrm>
            <a:off x="3143672" y="1340768"/>
            <a:ext cx="2304256" cy="115212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6"/>
          <p:cNvSpPr txBox="1"/>
          <p:nvPr/>
        </p:nvSpPr>
        <p:spPr>
          <a:xfrm>
            <a:off x="1847851" y="6276975"/>
            <a:ext cx="8418513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資料來源：聯合新聞網。</a:t>
            </a:r>
            <a:r>
              <a:rPr lang="zh-TW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http://udn.com/news/story/7314/1175233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66" descr="Capture_2015_09_13_20_42_26_6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9496" y="728663"/>
            <a:ext cx="8303766" cy="5400673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6"/>
          <p:cNvSpPr/>
          <p:nvPr/>
        </p:nvSpPr>
        <p:spPr>
          <a:xfrm>
            <a:off x="1837979" y="728663"/>
            <a:ext cx="2673845" cy="111616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66"/>
          <p:cNvSpPr/>
          <p:nvPr/>
        </p:nvSpPr>
        <p:spPr>
          <a:xfrm>
            <a:off x="1991544" y="4581128"/>
            <a:ext cx="2808288" cy="5032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7"/>
          <p:cNvSpPr txBox="1"/>
          <p:nvPr/>
        </p:nvSpPr>
        <p:spPr>
          <a:xfrm>
            <a:off x="1847851" y="6276975"/>
            <a:ext cx="8418513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資料來源：聯合報。104年12月02日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6" name="Google Shape;726;p67" descr="Capture_2015_12_04_18_27_11_9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4825" y="549276"/>
            <a:ext cx="8172450" cy="547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8"/>
          <p:cNvSpPr txBox="1"/>
          <p:nvPr/>
        </p:nvSpPr>
        <p:spPr>
          <a:xfrm>
            <a:off x="1703512" y="6501978"/>
            <a:ext cx="8418513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資料來源：天下雜誌。2022年1月26日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6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398" y="669330"/>
            <a:ext cx="9739203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9"/>
          <p:cNvSpPr txBox="1"/>
          <p:nvPr/>
        </p:nvSpPr>
        <p:spPr>
          <a:xfrm>
            <a:off x="1415480" y="6381328"/>
            <a:ext cx="63138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資料來源：自由時報。105年7月5日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69" descr="Capture_2016_09_10_00_10_51_60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0044" y="316187"/>
            <a:ext cx="7190451" cy="60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9"/>
          <p:cNvSpPr txBox="1"/>
          <p:nvPr/>
        </p:nvSpPr>
        <p:spPr>
          <a:xfrm>
            <a:off x="533382" y="3861048"/>
            <a:ext cx="25922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不要害怕學習新的知識或能力，經過努力與克服，會有新發現與有趣之處</a:t>
            </a:r>
            <a:endParaRPr/>
          </a:p>
        </p:txBody>
      </p:sp>
      <p:sp>
        <p:nvSpPr>
          <p:cNvPr id="742" name="Google Shape;742;p69"/>
          <p:cNvSpPr/>
          <p:nvPr/>
        </p:nvSpPr>
        <p:spPr>
          <a:xfrm>
            <a:off x="6888088" y="1700808"/>
            <a:ext cx="3528392" cy="37744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3277662" y="260648"/>
            <a:ext cx="7155904" cy="89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C6"/>
              </a:buClr>
              <a:buSzPct val="100000"/>
              <a:buFont typeface="DFKai-SB"/>
              <a:buNone/>
            </a:pPr>
            <a:r>
              <a:rPr lang="zh-TW" sz="8000">
                <a:solidFill>
                  <a:srgbClr val="2C47C6"/>
                </a:solidFill>
                <a:latin typeface="DFKai-SB"/>
                <a:ea typeface="DFKai-SB"/>
                <a:cs typeface="DFKai-SB"/>
                <a:sym typeface="DFKai-SB"/>
              </a:rPr>
              <a:t>國中國小大不同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2444263" y="1529863"/>
            <a:ext cx="8001000" cy="473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1.考試變多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2.分數已經和國小大不相同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3.讀書的習慣一定要改變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4.因課業的壓力會增加親子間的摩擦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5.補習班與安親班的不同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6.到底要不要補習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8" name="Google Shape;748;p70"/>
          <p:cNvSpPr txBox="1"/>
          <p:nvPr/>
        </p:nvSpPr>
        <p:spPr>
          <a:xfrm>
            <a:off x="3598168" y="836646"/>
            <a:ext cx="53285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108年度畢業生升學榜單 </a:t>
            </a:r>
            <a:endParaRPr/>
          </a:p>
        </p:txBody>
      </p:sp>
      <p:graphicFrame>
        <p:nvGraphicFramePr>
          <p:cNvPr id="749" name="Google Shape;749;p70"/>
          <p:cNvGraphicFramePr/>
          <p:nvPr/>
        </p:nvGraphicFramePr>
        <p:xfrm>
          <a:off x="1676400" y="160019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{D33F7F5D-4E15-4F82-98B4-3ABD2486421A}</a:tableStyleId>
              </a:tblPr>
              <a:tblGrid>
                <a:gridCol w="13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班級</a:t>
                      </a:r>
                      <a:endParaRPr/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考生</a:t>
                      </a:r>
                      <a:endParaRPr/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錄取學校</a:t>
                      </a:r>
                      <a:endParaRPr/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錄取系科</a:t>
                      </a:r>
                      <a:endParaRPr/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b="1" i="0" u="none" strike="noStrike" cap="non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入學管道</a:t>
                      </a:r>
                      <a:endParaRPr/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畜保三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廖筱君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繁星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畜保三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康家瑜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技優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畜保三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陳彥君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推甄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畜保三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陳惠齡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推甄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畜保三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詹榞峻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推甄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個報生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陳易廷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推甄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個報生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陳宣伯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國立屏東科技大學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獸醫學系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推甄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50" name="Google Shape;750;p70"/>
          <p:cNvSpPr/>
          <p:nvPr/>
        </p:nvSpPr>
        <p:spPr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70"/>
          <p:cNvSpPr txBox="1"/>
          <p:nvPr/>
        </p:nvSpPr>
        <p:spPr>
          <a:xfrm>
            <a:off x="10632504" y="6444477"/>
            <a:ext cx="15594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資料來源：北科附工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71"/>
          <p:cNvGrpSpPr/>
          <p:nvPr/>
        </p:nvGrpSpPr>
        <p:grpSpPr>
          <a:xfrm>
            <a:off x="1501211" y="1494362"/>
            <a:ext cx="5132501" cy="5417078"/>
            <a:chOff x="445771" y="-206446"/>
            <a:chExt cx="5132501" cy="5417078"/>
          </a:xfrm>
        </p:grpSpPr>
        <p:sp>
          <p:nvSpPr>
            <p:cNvPr id="758" name="Google Shape;758;p71"/>
            <p:cNvSpPr/>
            <p:nvPr/>
          </p:nvSpPr>
          <p:spPr>
            <a:xfrm>
              <a:off x="2348829" y="2191121"/>
              <a:ext cx="2678037" cy="26780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solidFill>
              <a:srgbClr val="92D050"/>
            </a:solidFill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1"/>
            <p:cNvSpPr txBox="1"/>
            <p:nvPr/>
          </p:nvSpPr>
          <p:spPr>
            <a:xfrm>
              <a:off x="2887234" y="2818438"/>
              <a:ext cx="1601227" cy="1376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58400" rIns="58400" bIns="58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600"/>
                <a:buFont typeface="DFKai-SB"/>
                <a:buNone/>
              </a:pPr>
              <a:r>
                <a:rPr lang="zh-TW" sz="4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學生</a:t>
              </a:r>
              <a:endParaRPr/>
            </a:p>
          </p:txBody>
        </p:sp>
        <p:sp>
          <p:nvSpPr>
            <p:cNvPr id="760" name="Google Shape;760;p71"/>
            <p:cNvSpPr/>
            <p:nvPr/>
          </p:nvSpPr>
          <p:spPr>
            <a:xfrm>
              <a:off x="790698" y="1558131"/>
              <a:ext cx="1947664" cy="19476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00B0F0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1"/>
            <p:cNvSpPr txBox="1"/>
            <p:nvPr/>
          </p:nvSpPr>
          <p:spPr>
            <a:xfrm>
              <a:off x="1281028" y="2051425"/>
              <a:ext cx="967004" cy="96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家長</a:t>
              </a:r>
              <a:endParaRPr/>
            </a:p>
          </p:txBody>
        </p:sp>
        <p:sp>
          <p:nvSpPr>
            <p:cNvPr id="762" name="Google Shape;762;p71"/>
            <p:cNvSpPr/>
            <p:nvPr/>
          </p:nvSpPr>
          <p:spPr>
            <a:xfrm rot="-900000">
              <a:off x="1881589" y="214441"/>
              <a:ext cx="1908313" cy="19083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1"/>
            <p:cNvSpPr txBox="1"/>
            <p:nvPr/>
          </p:nvSpPr>
          <p:spPr>
            <a:xfrm>
              <a:off x="2300138" y="632990"/>
              <a:ext cx="1071215" cy="1071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 b="1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重要他人</a:t>
              </a:r>
              <a:endParaRPr/>
            </a:p>
          </p:txBody>
        </p:sp>
        <p:sp>
          <p:nvSpPr>
            <p:cNvPr id="764" name="Google Shape;764;p71"/>
            <p:cNvSpPr/>
            <p:nvPr/>
          </p:nvSpPr>
          <p:spPr>
            <a:xfrm>
              <a:off x="2150384" y="1782744"/>
              <a:ext cx="3427888" cy="342788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979" y="4074"/>
                  </a:moveTo>
                  <a:lnTo>
                    <a:pt x="53979" y="4074"/>
                  </a:lnTo>
                  <a:cubicBezTo>
                    <a:pt x="77234" y="1570"/>
                    <a:pt x="99611" y="13718"/>
                    <a:pt x="110180" y="34584"/>
                  </a:cubicBezTo>
                  <a:cubicBezTo>
                    <a:pt x="120748" y="55449"/>
                    <a:pt x="117302" y="80677"/>
                    <a:pt x="101524" y="97944"/>
                  </a:cubicBezTo>
                  <a:lnTo>
                    <a:pt x="104068" y="100686"/>
                  </a:lnTo>
                  <a:lnTo>
                    <a:pt x="96339" y="99179"/>
                  </a:lnTo>
                  <a:lnTo>
                    <a:pt x="95142" y="91063"/>
                  </a:lnTo>
                  <a:lnTo>
                    <a:pt x="97685" y="93804"/>
                  </a:lnTo>
                  <a:lnTo>
                    <a:pt x="97685" y="93804"/>
                  </a:lnTo>
                  <a:cubicBezTo>
                    <a:pt x="111684" y="78198"/>
                    <a:pt x="114616" y="55577"/>
                    <a:pt x="105057" y="36918"/>
                  </a:cubicBezTo>
                  <a:cubicBezTo>
                    <a:pt x="95497" y="18258"/>
                    <a:pt x="75426" y="7422"/>
                    <a:pt x="54581" y="966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1"/>
            <p:cNvSpPr/>
            <p:nvPr/>
          </p:nvSpPr>
          <p:spPr>
            <a:xfrm>
              <a:off x="445771" y="1124290"/>
              <a:ext cx="2490575" cy="2490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1"/>
            <p:cNvSpPr/>
            <p:nvPr/>
          </p:nvSpPr>
          <p:spPr>
            <a:xfrm>
              <a:off x="1440176" y="-206446"/>
              <a:ext cx="2685341" cy="26853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7" name="Google Shape;767;p71"/>
          <p:cNvSpPr/>
          <p:nvPr/>
        </p:nvSpPr>
        <p:spPr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  <a:endParaRPr/>
          </a:p>
        </p:txBody>
      </p:sp>
      <p:pic>
        <p:nvPicPr>
          <p:cNvPr id="768" name="Google Shape;768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5589" y="4556125"/>
            <a:ext cx="1508125" cy="2135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2"/>
          <p:cNvSpPr txBox="1"/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72</a:t>
            </a:fld>
            <a:endParaRPr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4" name="Google Shape;774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000">
            <a:off x="1524000" y="1"/>
            <a:ext cx="9144000" cy="6958013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72"/>
          <p:cNvSpPr txBox="1">
            <a:spLocks noGrp="1"/>
          </p:cNvSpPr>
          <p:nvPr>
            <p:ph type="sldNum" idx="12"/>
          </p:nvPr>
        </p:nvSpPr>
        <p:spPr>
          <a:xfrm>
            <a:off x="1670050" y="62103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72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3"/>
          <p:cNvSpPr/>
          <p:nvPr/>
        </p:nvSpPr>
        <p:spPr>
          <a:xfrm>
            <a:off x="2424113" y="1700213"/>
            <a:ext cx="7391400" cy="114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CEBD2"/>
          </a:solidFill>
          <a:ln w="25400" cap="flat" cmpd="sng">
            <a:solidFill>
              <a:srgbClr val="F7C4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學生輔導三大核心工作－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生活輔導、學習輔導、</a:t>
            </a:r>
            <a:r>
              <a:rPr lang="zh-TW" sz="3200" b="1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生涯輔導</a:t>
            </a:r>
            <a:endParaRPr/>
          </a:p>
        </p:txBody>
      </p:sp>
      <p:sp>
        <p:nvSpPr>
          <p:cNvPr id="782" name="Google Shape;782;p73"/>
          <p:cNvSpPr/>
          <p:nvPr/>
        </p:nvSpPr>
        <p:spPr>
          <a:xfrm>
            <a:off x="2692400" y="2944813"/>
            <a:ext cx="7391400" cy="149225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CCCFF"/>
          </a:solidFill>
          <a:ln w="25400" cap="flat" cmpd="sng">
            <a:solidFill>
              <a:srgbClr val="4319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教育部「國民中小學九年一貫課程」－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基本能力（生涯規劃與終身學習）、重大議題（</a:t>
            </a:r>
            <a:r>
              <a:rPr lang="zh-TW" sz="3200" b="1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生涯發展教育</a:t>
            </a:r>
            <a:r>
              <a:rPr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）</a:t>
            </a:r>
            <a:endParaRPr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3" name="Google Shape;783;p73"/>
          <p:cNvSpPr/>
          <p:nvPr/>
        </p:nvSpPr>
        <p:spPr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5100" marR="0" lvl="0" indent="-1651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❖</a:t>
            </a:r>
            <a:r>
              <a:rPr lang="zh-TW" sz="32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學校如何進行適性輔導</a:t>
            </a: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4" name="Google Shape;784;p73"/>
          <p:cNvSpPr/>
          <p:nvPr/>
        </p:nvSpPr>
        <p:spPr>
          <a:xfrm>
            <a:off x="3503614" y="4532314"/>
            <a:ext cx="6816725" cy="1857375"/>
          </a:xfrm>
          <a:prstGeom prst="wedgeRectCallout">
            <a:avLst>
              <a:gd name="adj1" fmla="val -59073"/>
              <a:gd name="adj2" fmla="val 11290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孩子處於生涯發展成長期及探索期，應對自己的能力、興趣及外界工作世界進行初步探索與了解，以利於完成國中教育後進行升學、就業之進路抉擇，適應未來生涯之需求。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85" name="Google Shape;78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851" y="4729164"/>
            <a:ext cx="944563" cy="165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4"/>
          <p:cNvSpPr/>
          <p:nvPr/>
        </p:nvSpPr>
        <p:spPr>
          <a:xfrm>
            <a:off x="5519738" y="1557339"/>
            <a:ext cx="5256782" cy="5300661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>
            <a:noFill/>
          </a:ln>
        </p:spPr>
        <p:txBody>
          <a:bodyPr spcFirstLastPara="1" wrap="square" lIns="46800" tIns="45700" rIns="46800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Noto Sans Symbols"/>
              <a:buChar char="⮚"/>
            </a:pPr>
            <a:r>
              <a:rPr lang="zh-TW" sz="3200">
                <a:solidFill>
                  <a:srgbClr val="080808"/>
                </a:solidFill>
                <a:latin typeface="DFKai-SB"/>
                <a:ea typeface="DFKai-SB"/>
                <a:cs typeface="DFKai-SB"/>
                <a:sym typeface="DFKai-SB"/>
              </a:rPr>
              <a:t>100學年度起，新生每人一冊（101學年度微調）</a:t>
            </a:r>
            <a:endParaRPr sz="3200">
              <a:solidFill>
                <a:srgbClr val="080808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Noto Sans Symbols"/>
              <a:buChar char="⮚"/>
            </a:pPr>
            <a:r>
              <a:rPr lang="zh-TW" sz="3200" b="1">
                <a:solidFill>
                  <a:schemeClr val="hlink"/>
                </a:solidFill>
                <a:latin typeface="DFKai-SB"/>
                <a:ea typeface="DFKai-SB"/>
                <a:cs typeface="DFKai-SB"/>
                <a:sym typeface="DFKai-SB"/>
              </a:rPr>
              <a:t>手冊可幫助學生澄清個人的性向、興趣、價值觀，瞭解家人的期待，及自己的學習表現（會考、學習成就、社團幹部、獎懲、職業試探結果等）比較適合哪一類學校及科別，做為升學選校參考</a:t>
            </a:r>
            <a:endParaRPr sz="3200">
              <a:solidFill>
                <a:schemeClr val="hlink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792" name="Google Shape;792;p74"/>
          <p:cNvSpPr/>
          <p:nvPr/>
        </p:nvSpPr>
        <p:spPr>
          <a:xfrm>
            <a:off x="767407" y="692696"/>
            <a:ext cx="9144000" cy="762573"/>
          </a:xfrm>
          <a:prstGeom prst="rect">
            <a:avLst/>
          </a:prstGeom>
          <a:solidFill>
            <a:srgbClr val="FFCCFF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5100" marR="0" lvl="0" indent="-1651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❖</a:t>
            </a:r>
            <a:r>
              <a:rPr lang="zh-TW" sz="3200" b="1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國中學生生涯輔導紀錄手冊</a:t>
            </a: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93" name="Google Shape;79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69" y="1562718"/>
            <a:ext cx="4680768" cy="530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1" name="Google Shape;801;p75"/>
          <p:cNvGraphicFramePr/>
          <p:nvPr/>
        </p:nvGraphicFramePr>
        <p:xfrm>
          <a:off x="1631950" y="1557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項目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分項目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填寫人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建議填寫時間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一、我的成長</a:t>
                      </a:r>
                      <a:endParaRPr/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故事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（一）自我認識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每年9月，依年級別填寫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（二）職業與我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50">
                <a:tc rowSpan="3"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二、各項心理</a:t>
                      </a:r>
                      <a:endParaRPr/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測驗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（一）性向測驗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測驗實施後填寫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（二）興趣測驗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測驗實施後填寫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（三）其它測驗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測驗實施後填寫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75">
                <a:tc rowSpan="6"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三、學習成果</a:t>
                      </a:r>
                      <a:endParaRPr/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及特殊表</a:t>
                      </a:r>
                      <a:endParaRPr/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現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（一）我的學習表現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1.領域學習成績於每年9月、翌年3月（或可配合成績單發放時間），依學期別填寫</a:t>
                      </a:r>
                      <a:endParaRPr/>
                    </a:p>
                    <a:p>
                      <a:pPr marL="165100" marR="0" lvl="0" indent="-16510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2.國中教育會考、體適能檢測於實施後浮貼成績證明影本 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（二）我的經歷</a:t>
                      </a:r>
                      <a:endParaRPr/>
                    </a:p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（幹部、社團）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每年9月、翌年3月，依學期別填寫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（三）參與各項競賽成果 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（四）行為表現獎懲紀錄 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（五）服務學習紀錄 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（六）生涯試探活動紀錄 </a:t>
                      </a:r>
                      <a:endParaRPr/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02" name="Google Shape;802;p75"/>
          <p:cNvSpPr/>
          <p:nvPr/>
        </p:nvSpPr>
        <p:spPr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5100" marR="0" lvl="0" indent="-1651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❖</a:t>
            </a:r>
            <a:r>
              <a:rPr lang="zh-TW" sz="3200" b="1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國中學生生涯輔導紀錄手冊</a:t>
            </a: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03" name="Google Shape;803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4652963"/>
            <a:ext cx="1163638" cy="203041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75"/>
          <p:cNvSpPr/>
          <p:nvPr/>
        </p:nvSpPr>
        <p:spPr>
          <a:xfrm>
            <a:off x="5730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讓我們一起來瞭解家長和學校如何透過生涯輔導紀錄手冊，共同協助孩子進行適性輔導。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2" name="Google Shape;812;p76"/>
          <p:cNvGraphicFramePr/>
          <p:nvPr/>
        </p:nvGraphicFramePr>
        <p:xfrm>
          <a:off x="1524000" y="1557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89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080808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項目</a:t>
                      </a:r>
                      <a:endParaRPr sz="1800" b="1" i="0" u="none" strike="noStrike" cap="none">
                        <a:solidFill>
                          <a:srgbClr val="080808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080808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分項目</a:t>
                      </a:r>
                      <a:endParaRPr sz="1800" b="1" i="0" u="none" strike="noStrike" cap="none">
                        <a:solidFill>
                          <a:srgbClr val="080808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080808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填寫人</a:t>
                      </a:r>
                      <a:endParaRPr sz="1800" b="1" i="0" u="none" strike="noStrike" cap="none">
                        <a:solidFill>
                          <a:srgbClr val="080808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080808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建議填寫時間</a:t>
                      </a:r>
                      <a:endParaRPr sz="1800" b="1" i="0" u="none" strike="noStrike" cap="none">
                        <a:solidFill>
                          <a:srgbClr val="080808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5800" marR="358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400">
                <a:tc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四、生涯統整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面面觀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九年級第2學期初（約3月）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075">
                <a:tc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五、生涯發展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規劃書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家長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導師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輔導教師</a:t>
                      </a:r>
                      <a:endParaRPr/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九年級第2學期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（免試入學及特色招生前）</a:t>
                      </a:r>
                      <a:endParaRPr/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75">
                <a:tc rowSpan="3">
                  <a:txBody>
                    <a:bodyPr/>
                    <a:lstStyle/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六、其他生涯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247650" marR="0" lvl="0" indent="-247650" algn="l" rtl="0">
                        <a:lnSpc>
                          <a:spcPct val="11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輔導紀錄</a:t>
                      </a:r>
                      <a:endParaRPr sz="1800" b="1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（一）生涯輔導紀錄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導師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輔導教師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進行學生生涯輔導後，適時填寫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（二）生涯諮詢紀錄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每年9月、翌年3月，依學期別填寫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0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（三）家長的話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家長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每年5-6月，依年級別填寫。家長參閱簽章後，繳回統一保管</a:t>
                      </a: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4575">
                <a:tc>
                  <a:txBody>
                    <a:bodyPr/>
                    <a:lstStyle/>
                    <a:p>
                      <a:pPr marL="495300" marR="0" lvl="0" indent="-4953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1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附錄</a:t>
                      </a:r>
                      <a:endParaRPr/>
                    </a:p>
                  </a:txBody>
                  <a:tcPr marL="31300" marR="31300" marT="0" marB="0" anchor="ctr">
                    <a:lnL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十三職群與相關性向測</a:t>
                      </a:r>
                      <a:endParaRPr/>
                    </a:p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驗、興趣測驗之對應分析</a:t>
                      </a:r>
                      <a:endParaRPr/>
                    </a:p>
                    <a:p>
                      <a:pPr marL="495300" marR="0" lvl="0" indent="-495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zh-TW" sz="1800" b="0" i="0" u="none" strike="noStrike" cap="none">
                          <a:solidFill>
                            <a:srgbClr val="10403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</a:t>
                      </a:r>
                      <a:endParaRPr/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800" b="0" i="0" u="none" strike="noStrike" cap="none">
                        <a:solidFill>
                          <a:srgbClr val="10403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31300" marR="31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13" name="Google Shape;813;p76"/>
          <p:cNvSpPr/>
          <p:nvPr/>
        </p:nvSpPr>
        <p:spPr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5100" marR="0" lvl="0" indent="-1651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❖</a:t>
            </a:r>
            <a:r>
              <a:rPr lang="zh-TW" sz="3200" b="1">
                <a:solidFill>
                  <a:srgbClr val="99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國中學生生涯輔導紀錄手冊</a:t>
            </a: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Google Shape;818;p77"/>
          <p:cNvGrpSpPr/>
          <p:nvPr/>
        </p:nvGrpSpPr>
        <p:grpSpPr>
          <a:xfrm>
            <a:off x="1343026" y="1125539"/>
            <a:ext cx="9432925" cy="5832475"/>
            <a:chOff x="-180528" y="1124744"/>
            <a:chExt cx="9433048" cy="5832648"/>
          </a:xfrm>
        </p:grpSpPr>
        <p:pic>
          <p:nvPicPr>
            <p:cNvPr id="819" name="Google Shape;819;p77" descr="人.bmp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80528" y="2523782"/>
              <a:ext cx="4536504" cy="4361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0" name="Google Shape;820;p77"/>
            <p:cNvGrpSpPr/>
            <p:nvPr/>
          </p:nvGrpSpPr>
          <p:grpSpPr>
            <a:xfrm>
              <a:off x="6192219" y="3312369"/>
              <a:ext cx="3060301" cy="3645023"/>
              <a:chOff x="1728" y="1440"/>
              <a:chExt cx="2418" cy="2880"/>
            </a:xfrm>
          </p:grpSpPr>
          <p:sp>
            <p:nvSpPr>
              <p:cNvPr id="821" name="Google Shape;821;p77"/>
              <p:cNvSpPr/>
              <p:nvPr/>
            </p:nvSpPr>
            <p:spPr>
              <a:xfrm>
                <a:off x="1728" y="1440"/>
                <a:ext cx="2418" cy="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2" name="Google Shape;822;p77"/>
              <p:cNvGrpSpPr/>
              <p:nvPr/>
            </p:nvGrpSpPr>
            <p:grpSpPr>
              <a:xfrm>
                <a:off x="1732" y="1475"/>
                <a:ext cx="2377" cy="2808"/>
                <a:chOff x="1732" y="1475"/>
                <a:chExt cx="2377" cy="2808"/>
              </a:xfrm>
            </p:grpSpPr>
            <p:sp>
              <p:nvSpPr>
                <p:cNvPr id="823" name="Google Shape;823;p77"/>
                <p:cNvSpPr/>
                <p:nvPr/>
              </p:nvSpPr>
              <p:spPr>
                <a:xfrm>
                  <a:off x="3767" y="3883"/>
                  <a:ext cx="325" cy="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222" extrusionOk="0">
                      <a:moveTo>
                        <a:pt x="187" y="207"/>
                      </a:moveTo>
                      <a:lnTo>
                        <a:pt x="5" y="126"/>
                      </a:lnTo>
                      <a:lnTo>
                        <a:pt x="0" y="48"/>
                      </a:lnTo>
                      <a:lnTo>
                        <a:pt x="161" y="0"/>
                      </a:lnTo>
                      <a:lnTo>
                        <a:pt x="299" y="13"/>
                      </a:lnTo>
                      <a:lnTo>
                        <a:pt x="325" y="61"/>
                      </a:lnTo>
                      <a:lnTo>
                        <a:pt x="320" y="222"/>
                      </a:lnTo>
                      <a:lnTo>
                        <a:pt x="187" y="207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77"/>
                <p:cNvSpPr/>
                <p:nvPr/>
              </p:nvSpPr>
              <p:spPr>
                <a:xfrm>
                  <a:off x="1735" y="1479"/>
                  <a:ext cx="2357" cy="2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" h="2378" extrusionOk="0">
                      <a:moveTo>
                        <a:pt x="60" y="7"/>
                      </a:moveTo>
                      <a:lnTo>
                        <a:pt x="746" y="0"/>
                      </a:lnTo>
                      <a:lnTo>
                        <a:pt x="1978" y="13"/>
                      </a:lnTo>
                      <a:lnTo>
                        <a:pt x="2156" y="381"/>
                      </a:lnTo>
                      <a:lnTo>
                        <a:pt x="2309" y="1223"/>
                      </a:lnTo>
                      <a:lnTo>
                        <a:pt x="2357" y="1727"/>
                      </a:lnTo>
                      <a:lnTo>
                        <a:pt x="2320" y="1893"/>
                      </a:lnTo>
                      <a:lnTo>
                        <a:pt x="2169" y="2065"/>
                      </a:lnTo>
                      <a:lnTo>
                        <a:pt x="1717" y="1699"/>
                      </a:lnTo>
                      <a:lnTo>
                        <a:pt x="1262" y="1234"/>
                      </a:lnTo>
                      <a:lnTo>
                        <a:pt x="824" y="1721"/>
                      </a:lnTo>
                      <a:lnTo>
                        <a:pt x="681" y="2225"/>
                      </a:lnTo>
                      <a:lnTo>
                        <a:pt x="433" y="2378"/>
                      </a:lnTo>
                      <a:lnTo>
                        <a:pt x="113" y="2236"/>
                      </a:lnTo>
                      <a:lnTo>
                        <a:pt x="113" y="818"/>
                      </a:lnTo>
                      <a:lnTo>
                        <a:pt x="0" y="0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77"/>
                <p:cNvSpPr/>
                <p:nvPr/>
              </p:nvSpPr>
              <p:spPr>
                <a:xfrm>
                  <a:off x="2686" y="1882"/>
                  <a:ext cx="387" cy="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10" extrusionOk="0">
                      <a:moveTo>
                        <a:pt x="270" y="6"/>
                      </a:moveTo>
                      <a:lnTo>
                        <a:pt x="241" y="56"/>
                      </a:lnTo>
                      <a:lnTo>
                        <a:pt x="189" y="41"/>
                      </a:lnTo>
                      <a:lnTo>
                        <a:pt x="148" y="0"/>
                      </a:lnTo>
                      <a:lnTo>
                        <a:pt x="26" y="17"/>
                      </a:lnTo>
                      <a:lnTo>
                        <a:pt x="32" y="106"/>
                      </a:lnTo>
                      <a:lnTo>
                        <a:pt x="0" y="152"/>
                      </a:lnTo>
                      <a:lnTo>
                        <a:pt x="97" y="152"/>
                      </a:lnTo>
                      <a:lnTo>
                        <a:pt x="169" y="187"/>
                      </a:lnTo>
                      <a:lnTo>
                        <a:pt x="224" y="210"/>
                      </a:lnTo>
                      <a:lnTo>
                        <a:pt x="245" y="152"/>
                      </a:lnTo>
                      <a:lnTo>
                        <a:pt x="324" y="187"/>
                      </a:lnTo>
                      <a:lnTo>
                        <a:pt x="381" y="158"/>
                      </a:lnTo>
                      <a:lnTo>
                        <a:pt x="387" y="76"/>
                      </a:lnTo>
                      <a:lnTo>
                        <a:pt x="270" y="6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77"/>
                <p:cNvSpPr/>
                <p:nvPr/>
              </p:nvSpPr>
              <p:spPr>
                <a:xfrm>
                  <a:off x="1963" y="2771"/>
                  <a:ext cx="2092" cy="1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" h="1038" extrusionOk="0">
                      <a:moveTo>
                        <a:pt x="17" y="113"/>
                      </a:moveTo>
                      <a:lnTo>
                        <a:pt x="235" y="0"/>
                      </a:lnTo>
                      <a:lnTo>
                        <a:pt x="612" y="13"/>
                      </a:lnTo>
                      <a:lnTo>
                        <a:pt x="705" y="42"/>
                      </a:lnTo>
                      <a:lnTo>
                        <a:pt x="655" y="102"/>
                      </a:lnTo>
                      <a:lnTo>
                        <a:pt x="1301" y="113"/>
                      </a:lnTo>
                      <a:lnTo>
                        <a:pt x="1774" y="244"/>
                      </a:lnTo>
                      <a:lnTo>
                        <a:pt x="2092" y="263"/>
                      </a:lnTo>
                      <a:lnTo>
                        <a:pt x="2070" y="487"/>
                      </a:lnTo>
                      <a:lnTo>
                        <a:pt x="2052" y="648"/>
                      </a:lnTo>
                      <a:lnTo>
                        <a:pt x="2033" y="723"/>
                      </a:lnTo>
                      <a:lnTo>
                        <a:pt x="1946" y="855"/>
                      </a:lnTo>
                      <a:lnTo>
                        <a:pt x="1763" y="855"/>
                      </a:lnTo>
                      <a:lnTo>
                        <a:pt x="1585" y="546"/>
                      </a:lnTo>
                      <a:lnTo>
                        <a:pt x="1228" y="268"/>
                      </a:lnTo>
                      <a:lnTo>
                        <a:pt x="636" y="392"/>
                      </a:lnTo>
                      <a:lnTo>
                        <a:pt x="396" y="677"/>
                      </a:lnTo>
                      <a:lnTo>
                        <a:pt x="377" y="957"/>
                      </a:lnTo>
                      <a:lnTo>
                        <a:pt x="194" y="1038"/>
                      </a:lnTo>
                      <a:lnTo>
                        <a:pt x="41" y="944"/>
                      </a:lnTo>
                      <a:lnTo>
                        <a:pt x="0" y="498"/>
                      </a:lnTo>
                      <a:lnTo>
                        <a:pt x="17" y="113"/>
                      </a:lnTo>
                      <a:close/>
                    </a:path>
                  </a:pathLst>
                </a:custGeom>
                <a:solidFill>
                  <a:srgbClr val="BDD1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77"/>
                <p:cNvSpPr/>
                <p:nvPr/>
              </p:nvSpPr>
              <p:spPr>
                <a:xfrm>
                  <a:off x="2205" y="2673"/>
                  <a:ext cx="280" cy="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20" extrusionOk="0">
                      <a:moveTo>
                        <a:pt x="89" y="50"/>
                      </a:moveTo>
                      <a:lnTo>
                        <a:pt x="122" y="0"/>
                      </a:lnTo>
                      <a:lnTo>
                        <a:pt x="165" y="24"/>
                      </a:lnTo>
                      <a:lnTo>
                        <a:pt x="228" y="57"/>
                      </a:lnTo>
                      <a:lnTo>
                        <a:pt x="272" y="98"/>
                      </a:lnTo>
                      <a:lnTo>
                        <a:pt x="280" y="174"/>
                      </a:lnTo>
                      <a:lnTo>
                        <a:pt x="232" y="163"/>
                      </a:lnTo>
                      <a:lnTo>
                        <a:pt x="259" y="227"/>
                      </a:lnTo>
                      <a:lnTo>
                        <a:pt x="232" y="261"/>
                      </a:lnTo>
                      <a:lnTo>
                        <a:pt x="217" y="290"/>
                      </a:lnTo>
                      <a:lnTo>
                        <a:pt x="132" y="242"/>
                      </a:lnTo>
                      <a:lnTo>
                        <a:pt x="78" y="238"/>
                      </a:lnTo>
                      <a:lnTo>
                        <a:pt x="78" y="320"/>
                      </a:lnTo>
                      <a:lnTo>
                        <a:pt x="28" y="264"/>
                      </a:lnTo>
                      <a:lnTo>
                        <a:pt x="0" y="194"/>
                      </a:lnTo>
                      <a:lnTo>
                        <a:pt x="58" y="111"/>
                      </a:lnTo>
                      <a:lnTo>
                        <a:pt x="89" y="5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77"/>
                <p:cNvSpPr/>
                <p:nvPr/>
              </p:nvSpPr>
              <p:spPr>
                <a:xfrm>
                  <a:off x="2337" y="2704"/>
                  <a:ext cx="153" cy="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76" extrusionOk="0">
                      <a:moveTo>
                        <a:pt x="0" y="37"/>
                      </a:moveTo>
                      <a:lnTo>
                        <a:pt x="61" y="0"/>
                      </a:lnTo>
                      <a:lnTo>
                        <a:pt x="153" y="30"/>
                      </a:lnTo>
                      <a:lnTo>
                        <a:pt x="148" y="70"/>
                      </a:lnTo>
                      <a:lnTo>
                        <a:pt x="111" y="76"/>
                      </a:lnTo>
                      <a:lnTo>
                        <a:pt x="107" y="46"/>
                      </a:lnTo>
                      <a:lnTo>
                        <a:pt x="70" y="50"/>
                      </a:lnTo>
                      <a:lnTo>
                        <a:pt x="48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77"/>
                <p:cNvSpPr/>
                <p:nvPr/>
              </p:nvSpPr>
              <p:spPr>
                <a:xfrm>
                  <a:off x="2152" y="3184"/>
                  <a:ext cx="259" cy="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99" extrusionOk="0">
                      <a:moveTo>
                        <a:pt x="46" y="0"/>
                      </a:moveTo>
                      <a:lnTo>
                        <a:pt x="183" y="11"/>
                      </a:lnTo>
                      <a:lnTo>
                        <a:pt x="259" y="35"/>
                      </a:lnTo>
                      <a:lnTo>
                        <a:pt x="188" y="99"/>
                      </a:lnTo>
                      <a:lnTo>
                        <a:pt x="0" y="29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2F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77"/>
                <p:cNvSpPr/>
                <p:nvPr/>
              </p:nvSpPr>
              <p:spPr>
                <a:xfrm>
                  <a:off x="2181" y="4015"/>
                  <a:ext cx="1058" cy="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" h="133" extrusionOk="0">
                      <a:moveTo>
                        <a:pt x="0" y="70"/>
                      </a:moveTo>
                      <a:lnTo>
                        <a:pt x="602" y="14"/>
                      </a:lnTo>
                      <a:lnTo>
                        <a:pt x="910" y="0"/>
                      </a:lnTo>
                      <a:lnTo>
                        <a:pt x="1058" y="20"/>
                      </a:lnTo>
                      <a:lnTo>
                        <a:pt x="1049" y="66"/>
                      </a:lnTo>
                      <a:lnTo>
                        <a:pt x="546" y="100"/>
                      </a:lnTo>
                      <a:lnTo>
                        <a:pt x="257" y="133"/>
                      </a:lnTo>
                      <a:lnTo>
                        <a:pt x="65" y="11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DB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77"/>
                <p:cNvSpPr/>
                <p:nvPr/>
              </p:nvSpPr>
              <p:spPr>
                <a:xfrm>
                  <a:off x="2092" y="3378"/>
                  <a:ext cx="171" cy="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253" extrusionOk="0">
                      <a:moveTo>
                        <a:pt x="30" y="13"/>
                      </a:moveTo>
                      <a:lnTo>
                        <a:pt x="171" y="0"/>
                      </a:lnTo>
                      <a:lnTo>
                        <a:pt x="160" y="54"/>
                      </a:lnTo>
                      <a:lnTo>
                        <a:pt x="60" y="94"/>
                      </a:lnTo>
                      <a:lnTo>
                        <a:pt x="124" y="154"/>
                      </a:lnTo>
                      <a:lnTo>
                        <a:pt x="84" y="191"/>
                      </a:lnTo>
                      <a:lnTo>
                        <a:pt x="106" y="248"/>
                      </a:lnTo>
                      <a:lnTo>
                        <a:pt x="30" y="253"/>
                      </a:lnTo>
                      <a:lnTo>
                        <a:pt x="0" y="166"/>
                      </a:lnTo>
                      <a:lnTo>
                        <a:pt x="12" y="54"/>
                      </a:lnTo>
                      <a:lnTo>
                        <a:pt x="30" y="13"/>
                      </a:lnTo>
                      <a:close/>
                    </a:path>
                  </a:pathLst>
                </a:custGeom>
                <a:solidFill>
                  <a:srgbClr val="E8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77"/>
                <p:cNvSpPr/>
                <p:nvPr/>
              </p:nvSpPr>
              <p:spPr>
                <a:xfrm>
                  <a:off x="1959" y="3935"/>
                  <a:ext cx="1490" cy="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341" extrusionOk="0">
                      <a:moveTo>
                        <a:pt x="256" y="0"/>
                      </a:moveTo>
                      <a:lnTo>
                        <a:pt x="143" y="80"/>
                      </a:lnTo>
                      <a:lnTo>
                        <a:pt x="93" y="100"/>
                      </a:lnTo>
                      <a:lnTo>
                        <a:pt x="0" y="109"/>
                      </a:lnTo>
                      <a:lnTo>
                        <a:pt x="30" y="248"/>
                      </a:lnTo>
                      <a:lnTo>
                        <a:pt x="350" y="324"/>
                      </a:lnTo>
                      <a:lnTo>
                        <a:pt x="594" y="341"/>
                      </a:lnTo>
                      <a:lnTo>
                        <a:pt x="912" y="341"/>
                      </a:lnTo>
                      <a:lnTo>
                        <a:pt x="1151" y="322"/>
                      </a:lnTo>
                      <a:lnTo>
                        <a:pt x="1371" y="300"/>
                      </a:lnTo>
                      <a:lnTo>
                        <a:pt x="1478" y="272"/>
                      </a:lnTo>
                      <a:lnTo>
                        <a:pt x="1490" y="180"/>
                      </a:lnTo>
                      <a:lnTo>
                        <a:pt x="1473" y="117"/>
                      </a:lnTo>
                      <a:lnTo>
                        <a:pt x="1282" y="106"/>
                      </a:lnTo>
                      <a:lnTo>
                        <a:pt x="1231" y="124"/>
                      </a:lnTo>
                      <a:lnTo>
                        <a:pt x="1010" y="131"/>
                      </a:lnTo>
                      <a:lnTo>
                        <a:pt x="853" y="124"/>
                      </a:lnTo>
                      <a:lnTo>
                        <a:pt x="824" y="117"/>
                      </a:lnTo>
                      <a:lnTo>
                        <a:pt x="761" y="135"/>
                      </a:lnTo>
                      <a:lnTo>
                        <a:pt x="820" y="150"/>
                      </a:lnTo>
                      <a:lnTo>
                        <a:pt x="670" y="163"/>
                      </a:lnTo>
                      <a:lnTo>
                        <a:pt x="507" y="180"/>
                      </a:lnTo>
                      <a:lnTo>
                        <a:pt x="372" y="157"/>
                      </a:lnTo>
                      <a:lnTo>
                        <a:pt x="318" y="146"/>
                      </a:lnTo>
                      <a:lnTo>
                        <a:pt x="296" y="81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77"/>
                <p:cNvSpPr/>
                <p:nvPr/>
              </p:nvSpPr>
              <p:spPr>
                <a:xfrm>
                  <a:off x="2191" y="3965"/>
                  <a:ext cx="70" cy="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57" extrusionOk="0">
                      <a:moveTo>
                        <a:pt x="48" y="0"/>
                      </a:moveTo>
                      <a:lnTo>
                        <a:pt x="70" y="157"/>
                      </a:lnTo>
                      <a:lnTo>
                        <a:pt x="0" y="144"/>
                      </a:lnTo>
                      <a:lnTo>
                        <a:pt x="18" y="111"/>
                      </a:lnTo>
                      <a:lnTo>
                        <a:pt x="49" y="7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546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77"/>
                <p:cNvSpPr/>
                <p:nvPr/>
              </p:nvSpPr>
              <p:spPr>
                <a:xfrm>
                  <a:off x="2313" y="4213"/>
                  <a:ext cx="131" cy="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64" extrusionOk="0">
                      <a:moveTo>
                        <a:pt x="85" y="0"/>
                      </a:moveTo>
                      <a:lnTo>
                        <a:pt x="131" y="18"/>
                      </a:lnTo>
                      <a:lnTo>
                        <a:pt x="131" y="51"/>
                      </a:lnTo>
                      <a:lnTo>
                        <a:pt x="94" y="64"/>
                      </a:lnTo>
                      <a:lnTo>
                        <a:pt x="0" y="51"/>
                      </a:lnTo>
                      <a:lnTo>
                        <a:pt x="13" y="33"/>
                      </a:lnTo>
                      <a:lnTo>
                        <a:pt x="48" y="27"/>
                      </a:lnTo>
                      <a:lnTo>
                        <a:pt x="61" y="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77"/>
                <p:cNvSpPr/>
                <p:nvPr/>
              </p:nvSpPr>
              <p:spPr>
                <a:xfrm>
                  <a:off x="2165" y="4098"/>
                  <a:ext cx="116" cy="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79" extrusionOk="0">
                      <a:moveTo>
                        <a:pt x="116" y="9"/>
                      </a:moveTo>
                      <a:lnTo>
                        <a:pt x="96" y="35"/>
                      </a:lnTo>
                      <a:lnTo>
                        <a:pt x="55" y="33"/>
                      </a:lnTo>
                      <a:lnTo>
                        <a:pt x="29" y="42"/>
                      </a:lnTo>
                      <a:lnTo>
                        <a:pt x="66" y="61"/>
                      </a:lnTo>
                      <a:lnTo>
                        <a:pt x="103" y="59"/>
                      </a:lnTo>
                      <a:lnTo>
                        <a:pt x="68" y="79"/>
                      </a:lnTo>
                      <a:lnTo>
                        <a:pt x="0" y="59"/>
                      </a:lnTo>
                      <a:lnTo>
                        <a:pt x="11" y="37"/>
                      </a:lnTo>
                      <a:lnTo>
                        <a:pt x="18" y="0"/>
                      </a:lnTo>
                      <a:lnTo>
                        <a:pt x="50" y="0"/>
                      </a:lnTo>
                      <a:lnTo>
                        <a:pt x="116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77"/>
                <p:cNvSpPr/>
                <p:nvPr/>
              </p:nvSpPr>
              <p:spPr>
                <a:xfrm>
                  <a:off x="2821" y="4159"/>
                  <a:ext cx="172" cy="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85" extrusionOk="0">
                      <a:moveTo>
                        <a:pt x="13" y="15"/>
                      </a:moveTo>
                      <a:lnTo>
                        <a:pt x="30" y="0"/>
                      </a:lnTo>
                      <a:lnTo>
                        <a:pt x="73" y="0"/>
                      </a:lnTo>
                      <a:lnTo>
                        <a:pt x="50" y="30"/>
                      </a:lnTo>
                      <a:lnTo>
                        <a:pt x="67" y="35"/>
                      </a:lnTo>
                      <a:lnTo>
                        <a:pt x="87" y="24"/>
                      </a:lnTo>
                      <a:lnTo>
                        <a:pt x="111" y="9"/>
                      </a:lnTo>
                      <a:lnTo>
                        <a:pt x="111" y="31"/>
                      </a:lnTo>
                      <a:lnTo>
                        <a:pt x="172" y="18"/>
                      </a:lnTo>
                      <a:lnTo>
                        <a:pt x="119" y="55"/>
                      </a:lnTo>
                      <a:lnTo>
                        <a:pt x="111" y="85"/>
                      </a:lnTo>
                      <a:lnTo>
                        <a:pt x="93" y="54"/>
                      </a:lnTo>
                      <a:lnTo>
                        <a:pt x="30" y="61"/>
                      </a:lnTo>
                      <a:lnTo>
                        <a:pt x="24" y="31"/>
                      </a:lnTo>
                      <a:lnTo>
                        <a:pt x="0" y="24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77"/>
                <p:cNvSpPr/>
                <p:nvPr/>
              </p:nvSpPr>
              <p:spPr>
                <a:xfrm>
                  <a:off x="2710" y="4072"/>
                  <a:ext cx="148" cy="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80" extrusionOk="0">
                      <a:moveTo>
                        <a:pt x="63" y="17"/>
                      </a:moveTo>
                      <a:lnTo>
                        <a:pt x="97" y="0"/>
                      </a:lnTo>
                      <a:lnTo>
                        <a:pt x="148" y="0"/>
                      </a:lnTo>
                      <a:lnTo>
                        <a:pt x="106" y="48"/>
                      </a:lnTo>
                      <a:lnTo>
                        <a:pt x="130" y="68"/>
                      </a:lnTo>
                      <a:lnTo>
                        <a:pt x="91" y="80"/>
                      </a:lnTo>
                      <a:lnTo>
                        <a:pt x="41" y="80"/>
                      </a:lnTo>
                      <a:lnTo>
                        <a:pt x="0" y="72"/>
                      </a:lnTo>
                      <a:lnTo>
                        <a:pt x="24" y="50"/>
                      </a:lnTo>
                      <a:lnTo>
                        <a:pt x="87" y="43"/>
                      </a:lnTo>
                      <a:lnTo>
                        <a:pt x="63" y="17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77"/>
                <p:cNvSpPr/>
                <p:nvPr/>
              </p:nvSpPr>
              <p:spPr>
                <a:xfrm>
                  <a:off x="2462" y="4153"/>
                  <a:ext cx="463" cy="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130" extrusionOk="0">
                      <a:moveTo>
                        <a:pt x="446" y="130"/>
                      </a:moveTo>
                      <a:lnTo>
                        <a:pt x="80" y="130"/>
                      </a:lnTo>
                      <a:lnTo>
                        <a:pt x="6" y="119"/>
                      </a:lnTo>
                      <a:lnTo>
                        <a:pt x="0" y="54"/>
                      </a:lnTo>
                      <a:lnTo>
                        <a:pt x="12" y="49"/>
                      </a:lnTo>
                      <a:lnTo>
                        <a:pt x="17" y="78"/>
                      </a:lnTo>
                      <a:lnTo>
                        <a:pt x="100" y="61"/>
                      </a:lnTo>
                      <a:lnTo>
                        <a:pt x="74" y="43"/>
                      </a:lnTo>
                      <a:lnTo>
                        <a:pt x="69" y="17"/>
                      </a:lnTo>
                      <a:lnTo>
                        <a:pt x="136" y="41"/>
                      </a:lnTo>
                      <a:lnTo>
                        <a:pt x="130" y="87"/>
                      </a:lnTo>
                      <a:lnTo>
                        <a:pt x="154" y="74"/>
                      </a:lnTo>
                      <a:lnTo>
                        <a:pt x="226" y="106"/>
                      </a:lnTo>
                      <a:lnTo>
                        <a:pt x="234" y="82"/>
                      </a:lnTo>
                      <a:lnTo>
                        <a:pt x="161" y="43"/>
                      </a:lnTo>
                      <a:lnTo>
                        <a:pt x="154" y="0"/>
                      </a:lnTo>
                      <a:lnTo>
                        <a:pt x="184" y="12"/>
                      </a:lnTo>
                      <a:lnTo>
                        <a:pt x="198" y="43"/>
                      </a:lnTo>
                      <a:lnTo>
                        <a:pt x="211" y="4"/>
                      </a:lnTo>
                      <a:lnTo>
                        <a:pt x="284" y="6"/>
                      </a:lnTo>
                      <a:lnTo>
                        <a:pt x="254" y="32"/>
                      </a:lnTo>
                      <a:lnTo>
                        <a:pt x="278" y="60"/>
                      </a:lnTo>
                      <a:lnTo>
                        <a:pt x="350" y="49"/>
                      </a:lnTo>
                      <a:lnTo>
                        <a:pt x="382" y="54"/>
                      </a:lnTo>
                      <a:lnTo>
                        <a:pt x="376" y="91"/>
                      </a:lnTo>
                      <a:lnTo>
                        <a:pt x="309" y="78"/>
                      </a:lnTo>
                      <a:lnTo>
                        <a:pt x="258" y="87"/>
                      </a:lnTo>
                      <a:lnTo>
                        <a:pt x="291" y="111"/>
                      </a:lnTo>
                      <a:lnTo>
                        <a:pt x="359" y="111"/>
                      </a:lnTo>
                      <a:lnTo>
                        <a:pt x="415" y="102"/>
                      </a:lnTo>
                      <a:lnTo>
                        <a:pt x="463" y="111"/>
                      </a:lnTo>
                      <a:lnTo>
                        <a:pt x="446" y="13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77"/>
                <p:cNvSpPr/>
                <p:nvPr/>
              </p:nvSpPr>
              <p:spPr>
                <a:xfrm>
                  <a:off x="2925" y="4144"/>
                  <a:ext cx="179" cy="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26" extrusionOk="0">
                      <a:moveTo>
                        <a:pt x="179" y="63"/>
                      </a:moveTo>
                      <a:lnTo>
                        <a:pt x="80" y="0"/>
                      </a:lnTo>
                      <a:lnTo>
                        <a:pt x="48" y="13"/>
                      </a:lnTo>
                      <a:lnTo>
                        <a:pt x="6" y="15"/>
                      </a:lnTo>
                      <a:lnTo>
                        <a:pt x="0" y="33"/>
                      </a:lnTo>
                      <a:lnTo>
                        <a:pt x="68" y="39"/>
                      </a:lnTo>
                      <a:lnTo>
                        <a:pt x="48" y="69"/>
                      </a:lnTo>
                      <a:lnTo>
                        <a:pt x="11" y="108"/>
                      </a:lnTo>
                      <a:lnTo>
                        <a:pt x="33" y="120"/>
                      </a:lnTo>
                      <a:lnTo>
                        <a:pt x="74" y="102"/>
                      </a:lnTo>
                      <a:lnTo>
                        <a:pt x="80" y="126"/>
                      </a:lnTo>
                      <a:lnTo>
                        <a:pt x="113" y="113"/>
                      </a:lnTo>
                      <a:lnTo>
                        <a:pt x="113" y="58"/>
                      </a:lnTo>
                      <a:lnTo>
                        <a:pt x="179" y="63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77"/>
                <p:cNvSpPr/>
                <p:nvPr/>
              </p:nvSpPr>
              <p:spPr>
                <a:xfrm>
                  <a:off x="2980" y="4066"/>
                  <a:ext cx="469" cy="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" h="147" extrusionOk="0">
                      <a:moveTo>
                        <a:pt x="430" y="67"/>
                      </a:moveTo>
                      <a:lnTo>
                        <a:pt x="361" y="73"/>
                      </a:lnTo>
                      <a:lnTo>
                        <a:pt x="348" y="49"/>
                      </a:lnTo>
                      <a:lnTo>
                        <a:pt x="415" y="26"/>
                      </a:lnTo>
                      <a:lnTo>
                        <a:pt x="393" y="0"/>
                      </a:lnTo>
                      <a:lnTo>
                        <a:pt x="308" y="32"/>
                      </a:lnTo>
                      <a:lnTo>
                        <a:pt x="274" y="15"/>
                      </a:lnTo>
                      <a:lnTo>
                        <a:pt x="245" y="37"/>
                      </a:lnTo>
                      <a:lnTo>
                        <a:pt x="256" y="82"/>
                      </a:lnTo>
                      <a:lnTo>
                        <a:pt x="226" y="87"/>
                      </a:lnTo>
                      <a:lnTo>
                        <a:pt x="211" y="49"/>
                      </a:lnTo>
                      <a:lnTo>
                        <a:pt x="184" y="54"/>
                      </a:lnTo>
                      <a:lnTo>
                        <a:pt x="204" y="99"/>
                      </a:lnTo>
                      <a:lnTo>
                        <a:pt x="124" y="86"/>
                      </a:lnTo>
                      <a:lnTo>
                        <a:pt x="158" y="49"/>
                      </a:lnTo>
                      <a:lnTo>
                        <a:pt x="121" y="26"/>
                      </a:lnTo>
                      <a:lnTo>
                        <a:pt x="74" y="26"/>
                      </a:lnTo>
                      <a:lnTo>
                        <a:pt x="0" y="36"/>
                      </a:lnTo>
                      <a:lnTo>
                        <a:pt x="15" y="86"/>
                      </a:lnTo>
                      <a:lnTo>
                        <a:pt x="82" y="49"/>
                      </a:lnTo>
                      <a:lnTo>
                        <a:pt x="113" y="49"/>
                      </a:lnTo>
                      <a:lnTo>
                        <a:pt x="87" y="73"/>
                      </a:lnTo>
                      <a:lnTo>
                        <a:pt x="113" y="99"/>
                      </a:lnTo>
                      <a:lnTo>
                        <a:pt x="173" y="117"/>
                      </a:lnTo>
                      <a:lnTo>
                        <a:pt x="213" y="147"/>
                      </a:lnTo>
                      <a:lnTo>
                        <a:pt x="258" y="136"/>
                      </a:lnTo>
                      <a:lnTo>
                        <a:pt x="254" y="99"/>
                      </a:lnTo>
                      <a:lnTo>
                        <a:pt x="285" y="111"/>
                      </a:lnTo>
                      <a:lnTo>
                        <a:pt x="393" y="111"/>
                      </a:lnTo>
                      <a:lnTo>
                        <a:pt x="374" y="91"/>
                      </a:lnTo>
                      <a:lnTo>
                        <a:pt x="469" y="86"/>
                      </a:lnTo>
                      <a:lnTo>
                        <a:pt x="430" y="67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77"/>
                <p:cNvSpPr/>
                <p:nvPr/>
              </p:nvSpPr>
              <p:spPr>
                <a:xfrm>
                  <a:off x="3898" y="3989"/>
                  <a:ext cx="198" cy="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18" extrusionOk="0">
                      <a:moveTo>
                        <a:pt x="54" y="0"/>
                      </a:moveTo>
                      <a:lnTo>
                        <a:pt x="189" y="14"/>
                      </a:lnTo>
                      <a:lnTo>
                        <a:pt x="198" y="66"/>
                      </a:lnTo>
                      <a:lnTo>
                        <a:pt x="185" y="218"/>
                      </a:lnTo>
                      <a:lnTo>
                        <a:pt x="39" y="109"/>
                      </a:lnTo>
                      <a:lnTo>
                        <a:pt x="0" y="4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77"/>
                <p:cNvSpPr/>
                <p:nvPr/>
              </p:nvSpPr>
              <p:spPr>
                <a:xfrm>
                  <a:off x="3952" y="3998"/>
                  <a:ext cx="113" cy="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92" extrusionOk="0">
                      <a:moveTo>
                        <a:pt x="0" y="31"/>
                      </a:moveTo>
                      <a:lnTo>
                        <a:pt x="63" y="92"/>
                      </a:lnTo>
                      <a:lnTo>
                        <a:pt x="113" y="78"/>
                      </a:lnTo>
                      <a:lnTo>
                        <a:pt x="31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6E1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77"/>
                <p:cNvSpPr/>
                <p:nvPr/>
              </p:nvSpPr>
              <p:spPr>
                <a:xfrm>
                  <a:off x="4004" y="3972"/>
                  <a:ext cx="94" cy="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57" extrusionOk="0">
                      <a:moveTo>
                        <a:pt x="11" y="31"/>
                      </a:moveTo>
                      <a:lnTo>
                        <a:pt x="94" y="57"/>
                      </a:lnTo>
                      <a:lnTo>
                        <a:pt x="94" y="0"/>
                      </a:lnTo>
                      <a:lnTo>
                        <a:pt x="42" y="0"/>
                      </a:lnTo>
                      <a:lnTo>
                        <a:pt x="0" y="17"/>
                      </a:lnTo>
                      <a:lnTo>
                        <a:pt x="11" y="31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77"/>
                <p:cNvSpPr/>
                <p:nvPr/>
              </p:nvSpPr>
              <p:spPr>
                <a:xfrm>
                  <a:off x="3955" y="3954"/>
                  <a:ext cx="71" cy="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07" extrusionOk="0">
                      <a:moveTo>
                        <a:pt x="71" y="0"/>
                      </a:moveTo>
                      <a:lnTo>
                        <a:pt x="49" y="55"/>
                      </a:lnTo>
                      <a:lnTo>
                        <a:pt x="60" y="107"/>
                      </a:lnTo>
                      <a:lnTo>
                        <a:pt x="0" y="57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77"/>
                <p:cNvSpPr/>
                <p:nvPr/>
              </p:nvSpPr>
              <p:spPr>
                <a:xfrm>
                  <a:off x="3030" y="3952"/>
                  <a:ext cx="1066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" h="325" extrusionOk="0">
                      <a:moveTo>
                        <a:pt x="480" y="0"/>
                      </a:moveTo>
                      <a:lnTo>
                        <a:pt x="557" y="13"/>
                      </a:lnTo>
                      <a:lnTo>
                        <a:pt x="644" y="33"/>
                      </a:lnTo>
                      <a:lnTo>
                        <a:pt x="748" y="31"/>
                      </a:lnTo>
                      <a:lnTo>
                        <a:pt x="748" y="9"/>
                      </a:lnTo>
                      <a:lnTo>
                        <a:pt x="824" y="39"/>
                      </a:lnTo>
                      <a:lnTo>
                        <a:pt x="857" y="76"/>
                      </a:lnTo>
                      <a:lnTo>
                        <a:pt x="900" y="76"/>
                      </a:lnTo>
                      <a:lnTo>
                        <a:pt x="1003" y="120"/>
                      </a:lnTo>
                      <a:lnTo>
                        <a:pt x="1066" y="137"/>
                      </a:lnTo>
                      <a:lnTo>
                        <a:pt x="1062" y="325"/>
                      </a:lnTo>
                      <a:lnTo>
                        <a:pt x="0" y="320"/>
                      </a:lnTo>
                      <a:lnTo>
                        <a:pt x="41" y="250"/>
                      </a:lnTo>
                      <a:lnTo>
                        <a:pt x="113" y="250"/>
                      </a:lnTo>
                      <a:lnTo>
                        <a:pt x="87" y="279"/>
                      </a:lnTo>
                      <a:lnTo>
                        <a:pt x="130" y="279"/>
                      </a:lnTo>
                      <a:lnTo>
                        <a:pt x="191" y="275"/>
                      </a:lnTo>
                      <a:lnTo>
                        <a:pt x="200" y="255"/>
                      </a:lnTo>
                      <a:lnTo>
                        <a:pt x="261" y="218"/>
                      </a:lnTo>
                      <a:lnTo>
                        <a:pt x="396" y="225"/>
                      </a:lnTo>
                      <a:lnTo>
                        <a:pt x="372" y="187"/>
                      </a:lnTo>
                      <a:lnTo>
                        <a:pt x="391" y="176"/>
                      </a:lnTo>
                      <a:lnTo>
                        <a:pt x="350" y="100"/>
                      </a:lnTo>
                      <a:lnTo>
                        <a:pt x="309" y="96"/>
                      </a:lnTo>
                      <a:lnTo>
                        <a:pt x="182" y="100"/>
                      </a:lnTo>
                      <a:lnTo>
                        <a:pt x="154" y="87"/>
                      </a:lnTo>
                      <a:lnTo>
                        <a:pt x="80" y="63"/>
                      </a:lnTo>
                      <a:lnTo>
                        <a:pt x="84" y="42"/>
                      </a:lnTo>
                      <a:lnTo>
                        <a:pt x="113" y="13"/>
                      </a:lnTo>
                      <a:lnTo>
                        <a:pt x="208" y="16"/>
                      </a:lnTo>
                      <a:lnTo>
                        <a:pt x="304" y="33"/>
                      </a:lnTo>
                      <a:lnTo>
                        <a:pt x="359" y="42"/>
                      </a:lnTo>
                      <a:lnTo>
                        <a:pt x="407" y="46"/>
                      </a:lnTo>
                      <a:lnTo>
                        <a:pt x="459" y="31"/>
                      </a:lnTo>
                      <a:lnTo>
                        <a:pt x="480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77"/>
                <p:cNvSpPr/>
                <p:nvPr/>
              </p:nvSpPr>
              <p:spPr>
                <a:xfrm>
                  <a:off x="3458" y="3922"/>
                  <a:ext cx="68" cy="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137" extrusionOk="0">
                      <a:moveTo>
                        <a:pt x="68" y="20"/>
                      </a:moveTo>
                      <a:lnTo>
                        <a:pt x="42" y="72"/>
                      </a:lnTo>
                      <a:lnTo>
                        <a:pt x="39" y="137"/>
                      </a:lnTo>
                      <a:lnTo>
                        <a:pt x="24" y="124"/>
                      </a:lnTo>
                      <a:lnTo>
                        <a:pt x="0" y="0"/>
                      </a:lnTo>
                      <a:lnTo>
                        <a:pt x="26" y="0"/>
                      </a:lnTo>
                      <a:lnTo>
                        <a:pt x="68" y="2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77"/>
                <p:cNvSpPr/>
                <p:nvPr/>
              </p:nvSpPr>
              <p:spPr>
                <a:xfrm>
                  <a:off x="3841" y="3504"/>
                  <a:ext cx="72" cy="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11" extrusionOk="0">
                      <a:moveTo>
                        <a:pt x="63" y="0"/>
                      </a:moveTo>
                      <a:lnTo>
                        <a:pt x="0" y="11"/>
                      </a:lnTo>
                      <a:lnTo>
                        <a:pt x="15" y="70"/>
                      </a:lnTo>
                      <a:lnTo>
                        <a:pt x="72" y="111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78C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77"/>
                <p:cNvSpPr/>
                <p:nvPr/>
              </p:nvSpPr>
              <p:spPr>
                <a:xfrm>
                  <a:off x="3745" y="3548"/>
                  <a:ext cx="164" cy="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243" extrusionOk="0">
                      <a:moveTo>
                        <a:pt x="42" y="0"/>
                      </a:moveTo>
                      <a:lnTo>
                        <a:pt x="59" y="67"/>
                      </a:lnTo>
                      <a:lnTo>
                        <a:pt x="148" y="58"/>
                      </a:lnTo>
                      <a:lnTo>
                        <a:pt x="159" y="119"/>
                      </a:lnTo>
                      <a:lnTo>
                        <a:pt x="164" y="195"/>
                      </a:lnTo>
                      <a:lnTo>
                        <a:pt x="105" y="243"/>
                      </a:lnTo>
                      <a:lnTo>
                        <a:pt x="35" y="196"/>
                      </a:lnTo>
                      <a:lnTo>
                        <a:pt x="0" y="189"/>
                      </a:lnTo>
                      <a:lnTo>
                        <a:pt x="0" y="119"/>
                      </a:lnTo>
                      <a:lnTo>
                        <a:pt x="0" y="59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77"/>
                <p:cNvSpPr/>
                <p:nvPr/>
              </p:nvSpPr>
              <p:spPr>
                <a:xfrm>
                  <a:off x="3746" y="3694"/>
                  <a:ext cx="184" cy="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85" extrusionOk="0">
                      <a:moveTo>
                        <a:pt x="17" y="10"/>
                      </a:moveTo>
                      <a:lnTo>
                        <a:pt x="41" y="34"/>
                      </a:lnTo>
                      <a:lnTo>
                        <a:pt x="61" y="24"/>
                      </a:lnTo>
                      <a:lnTo>
                        <a:pt x="104" y="34"/>
                      </a:lnTo>
                      <a:lnTo>
                        <a:pt x="93" y="50"/>
                      </a:lnTo>
                      <a:lnTo>
                        <a:pt x="108" y="71"/>
                      </a:lnTo>
                      <a:lnTo>
                        <a:pt x="124" y="43"/>
                      </a:lnTo>
                      <a:lnTo>
                        <a:pt x="139" y="21"/>
                      </a:lnTo>
                      <a:lnTo>
                        <a:pt x="167" y="0"/>
                      </a:lnTo>
                      <a:lnTo>
                        <a:pt x="174" y="87"/>
                      </a:lnTo>
                      <a:lnTo>
                        <a:pt x="184" y="178"/>
                      </a:lnTo>
                      <a:lnTo>
                        <a:pt x="108" y="185"/>
                      </a:lnTo>
                      <a:lnTo>
                        <a:pt x="30" y="171"/>
                      </a:lnTo>
                      <a:lnTo>
                        <a:pt x="11" y="150"/>
                      </a:lnTo>
                      <a:lnTo>
                        <a:pt x="0" y="43"/>
                      </a:lnTo>
                      <a:lnTo>
                        <a:pt x="17" y="10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77"/>
                <p:cNvSpPr/>
                <p:nvPr/>
              </p:nvSpPr>
              <p:spPr>
                <a:xfrm>
                  <a:off x="3128" y="2378"/>
                  <a:ext cx="78" cy="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9" extrusionOk="0">
                      <a:moveTo>
                        <a:pt x="78" y="30"/>
                      </a:moveTo>
                      <a:lnTo>
                        <a:pt x="78" y="69"/>
                      </a:lnTo>
                      <a:lnTo>
                        <a:pt x="45" y="69"/>
                      </a:lnTo>
                      <a:lnTo>
                        <a:pt x="15" y="61"/>
                      </a:lnTo>
                      <a:lnTo>
                        <a:pt x="0" y="32"/>
                      </a:lnTo>
                      <a:lnTo>
                        <a:pt x="28" y="39"/>
                      </a:lnTo>
                      <a:lnTo>
                        <a:pt x="56" y="0"/>
                      </a:lnTo>
                      <a:lnTo>
                        <a:pt x="78" y="3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77"/>
                <p:cNvSpPr/>
                <p:nvPr/>
              </p:nvSpPr>
              <p:spPr>
                <a:xfrm>
                  <a:off x="3763" y="3839"/>
                  <a:ext cx="233" cy="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92" extrusionOk="0">
                      <a:moveTo>
                        <a:pt x="157" y="15"/>
                      </a:moveTo>
                      <a:lnTo>
                        <a:pt x="118" y="16"/>
                      </a:lnTo>
                      <a:lnTo>
                        <a:pt x="76" y="0"/>
                      </a:lnTo>
                      <a:lnTo>
                        <a:pt x="2" y="16"/>
                      </a:lnTo>
                      <a:lnTo>
                        <a:pt x="0" y="126"/>
                      </a:lnTo>
                      <a:lnTo>
                        <a:pt x="63" y="135"/>
                      </a:lnTo>
                      <a:lnTo>
                        <a:pt x="113" y="166"/>
                      </a:lnTo>
                      <a:lnTo>
                        <a:pt x="216" y="192"/>
                      </a:lnTo>
                      <a:lnTo>
                        <a:pt x="233" y="146"/>
                      </a:lnTo>
                      <a:lnTo>
                        <a:pt x="150" y="52"/>
                      </a:lnTo>
                      <a:lnTo>
                        <a:pt x="157" y="15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77"/>
                <p:cNvSpPr/>
                <p:nvPr/>
              </p:nvSpPr>
              <p:spPr>
                <a:xfrm>
                  <a:off x="3757" y="3652"/>
                  <a:ext cx="163" cy="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72" extrusionOk="0">
                      <a:moveTo>
                        <a:pt x="147" y="16"/>
                      </a:moveTo>
                      <a:lnTo>
                        <a:pt x="102" y="0"/>
                      </a:lnTo>
                      <a:lnTo>
                        <a:pt x="97" y="26"/>
                      </a:lnTo>
                      <a:lnTo>
                        <a:pt x="65" y="33"/>
                      </a:lnTo>
                      <a:lnTo>
                        <a:pt x="50" y="0"/>
                      </a:lnTo>
                      <a:lnTo>
                        <a:pt x="34" y="4"/>
                      </a:lnTo>
                      <a:lnTo>
                        <a:pt x="34" y="20"/>
                      </a:lnTo>
                      <a:lnTo>
                        <a:pt x="6" y="26"/>
                      </a:lnTo>
                      <a:lnTo>
                        <a:pt x="0" y="54"/>
                      </a:lnTo>
                      <a:lnTo>
                        <a:pt x="34" y="46"/>
                      </a:lnTo>
                      <a:lnTo>
                        <a:pt x="65" y="48"/>
                      </a:lnTo>
                      <a:lnTo>
                        <a:pt x="56" y="66"/>
                      </a:lnTo>
                      <a:lnTo>
                        <a:pt x="89" y="72"/>
                      </a:lnTo>
                      <a:lnTo>
                        <a:pt x="99" y="44"/>
                      </a:lnTo>
                      <a:lnTo>
                        <a:pt x="163" y="44"/>
                      </a:lnTo>
                      <a:lnTo>
                        <a:pt x="147" y="16"/>
                      </a:lnTo>
                      <a:close/>
                    </a:path>
                  </a:pathLst>
                </a:custGeom>
                <a:solidFill>
                  <a:srgbClr val="705E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77"/>
                <p:cNvSpPr/>
                <p:nvPr/>
              </p:nvSpPr>
              <p:spPr>
                <a:xfrm>
                  <a:off x="3756" y="3541"/>
                  <a:ext cx="166" cy="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37" extrusionOk="0">
                      <a:moveTo>
                        <a:pt x="138" y="42"/>
                      </a:moveTo>
                      <a:lnTo>
                        <a:pt x="120" y="53"/>
                      </a:lnTo>
                      <a:lnTo>
                        <a:pt x="107" y="28"/>
                      </a:lnTo>
                      <a:lnTo>
                        <a:pt x="125" y="15"/>
                      </a:lnTo>
                      <a:lnTo>
                        <a:pt x="111" y="0"/>
                      </a:lnTo>
                      <a:lnTo>
                        <a:pt x="57" y="42"/>
                      </a:lnTo>
                      <a:lnTo>
                        <a:pt x="63" y="72"/>
                      </a:lnTo>
                      <a:lnTo>
                        <a:pt x="35" y="72"/>
                      </a:lnTo>
                      <a:lnTo>
                        <a:pt x="44" y="37"/>
                      </a:lnTo>
                      <a:lnTo>
                        <a:pt x="20" y="33"/>
                      </a:lnTo>
                      <a:lnTo>
                        <a:pt x="5" y="46"/>
                      </a:lnTo>
                      <a:lnTo>
                        <a:pt x="0" y="100"/>
                      </a:lnTo>
                      <a:lnTo>
                        <a:pt x="31" y="100"/>
                      </a:lnTo>
                      <a:lnTo>
                        <a:pt x="51" y="90"/>
                      </a:lnTo>
                      <a:lnTo>
                        <a:pt x="57" y="137"/>
                      </a:lnTo>
                      <a:lnTo>
                        <a:pt x="75" y="127"/>
                      </a:lnTo>
                      <a:lnTo>
                        <a:pt x="83" y="102"/>
                      </a:lnTo>
                      <a:lnTo>
                        <a:pt x="81" y="79"/>
                      </a:lnTo>
                      <a:lnTo>
                        <a:pt x="111" y="85"/>
                      </a:lnTo>
                      <a:lnTo>
                        <a:pt x="111" y="102"/>
                      </a:lnTo>
                      <a:lnTo>
                        <a:pt x="157" y="127"/>
                      </a:lnTo>
                      <a:lnTo>
                        <a:pt x="166" y="81"/>
                      </a:lnTo>
                      <a:lnTo>
                        <a:pt x="138" y="42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77"/>
                <p:cNvSpPr/>
                <p:nvPr/>
              </p:nvSpPr>
              <p:spPr>
                <a:xfrm>
                  <a:off x="3959" y="3287"/>
                  <a:ext cx="76" cy="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93" extrusionOk="0">
                      <a:moveTo>
                        <a:pt x="0" y="43"/>
                      </a:moveTo>
                      <a:lnTo>
                        <a:pt x="67" y="0"/>
                      </a:lnTo>
                      <a:lnTo>
                        <a:pt x="76" y="83"/>
                      </a:lnTo>
                      <a:lnTo>
                        <a:pt x="46" y="9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77"/>
                <p:cNvSpPr/>
                <p:nvPr/>
              </p:nvSpPr>
              <p:spPr>
                <a:xfrm>
                  <a:off x="4041" y="3569"/>
                  <a:ext cx="59" cy="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349" extrusionOk="0">
                      <a:moveTo>
                        <a:pt x="35" y="0"/>
                      </a:moveTo>
                      <a:lnTo>
                        <a:pt x="51" y="44"/>
                      </a:lnTo>
                      <a:lnTo>
                        <a:pt x="59" y="275"/>
                      </a:lnTo>
                      <a:lnTo>
                        <a:pt x="40" y="349"/>
                      </a:lnTo>
                      <a:lnTo>
                        <a:pt x="1" y="310"/>
                      </a:lnTo>
                      <a:lnTo>
                        <a:pt x="0" y="81"/>
                      </a:lnTo>
                      <a:lnTo>
                        <a:pt x="16" y="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9463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77"/>
                <p:cNvSpPr/>
                <p:nvPr/>
              </p:nvSpPr>
              <p:spPr>
                <a:xfrm>
                  <a:off x="4048" y="3465"/>
                  <a:ext cx="41" cy="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109" extrusionOk="0">
                      <a:moveTo>
                        <a:pt x="4" y="0"/>
                      </a:moveTo>
                      <a:lnTo>
                        <a:pt x="41" y="20"/>
                      </a:lnTo>
                      <a:lnTo>
                        <a:pt x="41" y="74"/>
                      </a:lnTo>
                      <a:lnTo>
                        <a:pt x="9" y="109"/>
                      </a:lnTo>
                      <a:lnTo>
                        <a:pt x="0" y="5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77"/>
                <p:cNvSpPr/>
                <p:nvPr/>
              </p:nvSpPr>
              <p:spPr>
                <a:xfrm>
                  <a:off x="4000" y="3282"/>
                  <a:ext cx="89" cy="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72" extrusionOk="0">
                      <a:moveTo>
                        <a:pt x="26" y="1"/>
                      </a:moveTo>
                      <a:lnTo>
                        <a:pt x="0" y="307"/>
                      </a:lnTo>
                      <a:lnTo>
                        <a:pt x="0" y="477"/>
                      </a:lnTo>
                      <a:lnTo>
                        <a:pt x="11" y="610"/>
                      </a:lnTo>
                      <a:lnTo>
                        <a:pt x="26" y="668"/>
                      </a:lnTo>
                      <a:lnTo>
                        <a:pt x="79" y="672"/>
                      </a:lnTo>
                      <a:lnTo>
                        <a:pt x="89" y="649"/>
                      </a:lnTo>
                      <a:lnTo>
                        <a:pt x="70" y="575"/>
                      </a:lnTo>
                      <a:lnTo>
                        <a:pt x="53" y="287"/>
                      </a:lnTo>
                      <a:lnTo>
                        <a:pt x="57" y="194"/>
                      </a:lnTo>
                      <a:lnTo>
                        <a:pt x="87" y="205"/>
                      </a:lnTo>
                      <a:lnTo>
                        <a:pt x="87" y="100"/>
                      </a:lnTo>
                      <a:lnTo>
                        <a:pt x="89" y="35"/>
                      </a:lnTo>
                      <a:lnTo>
                        <a:pt x="79" y="0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B8A6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77"/>
                <p:cNvSpPr/>
                <p:nvPr/>
              </p:nvSpPr>
              <p:spPr>
                <a:xfrm>
                  <a:off x="4024" y="3370"/>
                  <a:ext cx="72" cy="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502" extrusionOk="0">
                      <a:moveTo>
                        <a:pt x="54" y="0"/>
                      </a:moveTo>
                      <a:lnTo>
                        <a:pt x="35" y="124"/>
                      </a:lnTo>
                      <a:lnTo>
                        <a:pt x="35" y="180"/>
                      </a:lnTo>
                      <a:lnTo>
                        <a:pt x="63" y="154"/>
                      </a:lnTo>
                      <a:lnTo>
                        <a:pt x="72" y="187"/>
                      </a:lnTo>
                      <a:lnTo>
                        <a:pt x="44" y="237"/>
                      </a:lnTo>
                      <a:lnTo>
                        <a:pt x="42" y="373"/>
                      </a:lnTo>
                      <a:lnTo>
                        <a:pt x="44" y="502"/>
                      </a:lnTo>
                      <a:lnTo>
                        <a:pt x="15" y="469"/>
                      </a:lnTo>
                      <a:lnTo>
                        <a:pt x="0" y="334"/>
                      </a:lnTo>
                      <a:lnTo>
                        <a:pt x="2" y="115"/>
                      </a:lnTo>
                      <a:lnTo>
                        <a:pt x="5" y="3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77"/>
                <p:cNvSpPr/>
                <p:nvPr/>
              </p:nvSpPr>
              <p:spPr>
                <a:xfrm>
                  <a:off x="3942" y="3781"/>
                  <a:ext cx="100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95" extrusionOk="0">
                      <a:moveTo>
                        <a:pt x="54" y="0"/>
                      </a:moveTo>
                      <a:lnTo>
                        <a:pt x="100" y="76"/>
                      </a:lnTo>
                      <a:lnTo>
                        <a:pt x="32" y="95"/>
                      </a:lnTo>
                      <a:lnTo>
                        <a:pt x="0" y="58"/>
                      </a:lnTo>
                      <a:lnTo>
                        <a:pt x="4" y="2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77"/>
                <p:cNvSpPr/>
                <p:nvPr/>
              </p:nvSpPr>
              <p:spPr>
                <a:xfrm>
                  <a:off x="3941" y="3696"/>
                  <a:ext cx="111" cy="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258" extrusionOk="0">
                      <a:moveTo>
                        <a:pt x="83" y="0"/>
                      </a:moveTo>
                      <a:lnTo>
                        <a:pt x="107" y="22"/>
                      </a:lnTo>
                      <a:lnTo>
                        <a:pt x="111" y="222"/>
                      </a:lnTo>
                      <a:lnTo>
                        <a:pt x="85" y="235"/>
                      </a:lnTo>
                      <a:lnTo>
                        <a:pt x="16" y="258"/>
                      </a:lnTo>
                      <a:lnTo>
                        <a:pt x="0" y="172"/>
                      </a:lnTo>
                      <a:lnTo>
                        <a:pt x="74" y="172"/>
                      </a:lnTo>
                      <a:lnTo>
                        <a:pt x="74" y="121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77"/>
                <p:cNvSpPr/>
                <p:nvPr/>
              </p:nvSpPr>
              <p:spPr>
                <a:xfrm>
                  <a:off x="4000" y="3298"/>
                  <a:ext cx="68" cy="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13" extrusionOk="0">
                      <a:moveTo>
                        <a:pt x="35" y="0"/>
                      </a:moveTo>
                      <a:lnTo>
                        <a:pt x="35" y="48"/>
                      </a:lnTo>
                      <a:lnTo>
                        <a:pt x="68" y="132"/>
                      </a:lnTo>
                      <a:lnTo>
                        <a:pt x="41" y="134"/>
                      </a:lnTo>
                      <a:lnTo>
                        <a:pt x="39" y="259"/>
                      </a:lnTo>
                      <a:lnTo>
                        <a:pt x="41" y="313"/>
                      </a:lnTo>
                      <a:lnTo>
                        <a:pt x="13" y="296"/>
                      </a:lnTo>
                      <a:lnTo>
                        <a:pt x="0" y="196"/>
                      </a:lnTo>
                      <a:lnTo>
                        <a:pt x="11" y="72"/>
                      </a:lnTo>
                      <a:lnTo>
                        <a:pt x="22" y="13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73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77"/>
                <p:cNvSpPr/>
                <p:nvPr/>
              </p:nvSpPr>
              <p:spPr>
                <a:xfrm>
                  <a:off x="4024" y="2817"/>
                  <a:ext cx="68" cy="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276" extrusionOk="0">
                      <a:moveTo>
                        <a:pt x="42" y="4"/>
                      </a:moveTo>
                      <a:lnTo>
                        <a:pt x="15" y="74"/>
                      </a:lnTo>
                      <a:lnTo>
                        <a:pt x="0" y="131"/>
                      </a:lnTo>
                      <a:lnTo>
                        <a:pt x="11" y="176"/>
                      </a:lnTo>
                      <a:lnTo>
                        <a:pt x="20" y="248"/>
                      </a:lnTo>
                      <a:lnTo>
                        <a:pt x="52" y="276"/>
                      </a:lnTo>
                      <a:lnTo>
                        <a:pt x="68" y="263"/>
                      </a:lnTo>
                      <a:lnTo>
                        <a:pt x="63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77"/>
                <p:cNvSpPr/>
                <p:nvPr/>
              </p:nvSpPr>
              <p:spPr>
                <a:xfrm>
                  <a:off x="3913" y="2799"/>
                  <a:ext cx="129" cy="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49" extrusionOk="0">
                      <a:moveTo>
                        <a:pt x="79" y="146"/>
                      </a:moveTo>
                      <a:lnTo>
                        <a:pt x="70" y="98"/>
                      </a:lnTo>
                      <a:lnTo>
                        <a:pt x="15" y="149"/>
                      </a:lnTo>
                      <a:lnTo>
                        <a:pt x="0" y="20"/>
                      </a:lnTo>
                      <a:lnTo>
                        <a:pt x="18" y="0"/>
                      </a:lnTo>
                      <a:lnTo>
                        <a:pt x="129" y="16"/>
                      </a:lnTo>
                      <a:lnTo>
                        <a:pt x="113" y="68"/>
                      </a:lnTo>
                      <a:lnTo>
                        <a:pt x="92" y="85"/>
                      </a:lnTo>
                      <a:lnTo>
                        <a:pt x="91" y="131"/>
                      </a:lnTo>
                      <a:lnTo>
                        <a:pt x="79" y="146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77"/>
                <p:cNvSpPr/>
                <p:nvPr/>
              </p:nvSpPr>
              <p:spPr>
                <a:xfrm>
                  <a:off x="3939" y="2763"/>
                  <a:ext cx="103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34" extrusionOk="0">
                      <a:moveTo>
                        <a:pt x="0" y="63"/>
                      </a:moveTo>
                      <a:lnTo>
                        <a:pt x="39" y="89"/>
                      </a:lnTo>
                      <a:lnTo>
                        <a:pt x="9" y="134"/>
                      </a:lnTo>
                      <a:lnTo>
                        <a:pt x="74" y="113"/>
                      </a:lnTo>
                      <a:lnTo>
                        <a:pt x="103" y="74"/>
                      </a:lnTo>
                      <a:lnTo>
                        <a:pt x="100" y="43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77"/>
                <p:cNvSpPr/>
                <p:nvPr/>
              </p:nvSpPr>
              <p:spPr>
                <a:xfrm>
                  <a:off x="3985" y="2793"/>
                  <a:ext cx="93" cy="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93" extrusionOk="0">
                      <a:moveTo>
                        <a:pt x="65" y="89"/>
                      </a:moveTo>
                      <a:lnTo>
                        <a:pt x="0" y="93"/>
                      </a:lnTo>
                      <a:lnTo>
                        <a:pt x="39" y="44"/>
                      </a:lnTo>
                      <a:lnTo>
                        <a:pt x="39" y="0"/>
                      </a:lnTo>
                      <a:lnTo>
                        <a:pt x="78" y="4"/>
                      </a:lnTo>
                      <a:lnTo>
                        <a:pt x="93" y="24"/>
                      </a:lnTo>
                      <a:lnTo>
                        <a:pt x="65" y="89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77"/>
                <p:cNvSpPr/>
                <p:nvPr/>
              </p:nvSpPr>
              <p:spPr>
                <a:xfrm>
                  <a:off x="4022" y="3000"/>
                  <a:ext cx="56" cy="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278" extrusionOk="0">
                      <a:moveTo>
                        <a:pt x="7" y="122"/>
                      </a:moveTo>
                      <a:lnTo>
                        <a:pt x="2" y="217"/>
                      </a:lnTo>
                      <a:lnTo>
                        <a:pt x="0" y="278"/>
                      </a:lnTo>
                      <a:lnTo>
                        <a:pt x="31" y="272"/>
                      </a:lnTo>
                      <a:lnTo>
                        <a:pt x="35" y="215"/>
                      </a:lnTo>
                      <a:lnTo>
                        <a:pt x="37" y="167"/>
                      </a:lnTo>
                      <a:lnTo>
                        <a:pt x="48" y="134"/>
                      </a:lnTo>
                      <a:lnTo>
                        <a:pt x="56" y="56"/>
                      </a:lnTo>
                      <a:lnTo>
                        <a:pt x="48" y="6"/>
                      </a:lnTo>
                      <a:lnTo>
                        <a:pt x="26" y="0"/>
                      </a:lnTo>
                      <a:lnTo>
                        <a:pt x="19" y="50"/>
                      </a:lnTo>
                      <a:lnTo>
                        <a:pt x="7" y="122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77"/>
                <p:cNvSpPr/>
                <p:nvPr/>
              </p:nvSpPr>
              <p:spPr>
                <a:xfrm>
                  <a:off x="3920" y="2952"/>
                  <a:ext cx="128" cy="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265" extrusionOk="0">
                      <a:moveTo>
                        <a:pt x="115" y="0"/>
                      </a:moveTo>
                      <a:lnTo>
                        <a:pt x="58" y="30"/>
                      </a:lnTo>
                      <a:lnTo>
                        <a:pt x="32" y="15"/>
                      </a:lnTo>
                      <a:lnTo>
                        <a:pt x="32" y="41"/>
                      </a:lnTo>
                      <a:lnTo>
                        <a:pt x="0" y="85"/>
                      </a:lnTo>
                      <a:lnTo>
                        <a:pt x="2" y="202"/>
                      </a:lnTo>
                      <a:lnTo>
                        <a:pt x="58" y="200"/>
                      </a:lnTo>
                      <a:lnTo>
                        <a:pt x="93" y="209"/>
                      </a:lnTo>
                      <a:lnTo>
                        <a:pt x="67" y="237"/>
                      </a:lnTo>
                      <a:lnTo>
                        <a:pt x="85" y="265"/>
                      </a:lnTo>
                      <a:lnTo>
                        <a:pt x="113" y="228"/>
                      </a:lnTo>
                      <a:lnTo>
                        <a:pt x="115" y="170"/>
                      </a:lnTo>
                      <a:lnTo>
                        <a:pt x="124" y="98"/>
                      </a:lnTo>
                      <a:lnTo>
                        <a:pt x="128" y="5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ABB58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77"/>
                <p:cNvSpPr/>
                <p:nvPr/>
              </p:nvSpPr>
              <p:spPr>
                <a:xfrm>
                  <a:off x="3933" y="3148"/>
                  <a:ext cx="159" cy="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178" extrusionOk="0">
                      <a:moveTo>
                        <a:pt x="0" y="0"/>
                      </a:moveTo>
                      <a:lnTo>
                        <a:pt x="45" y="6"/>
                      </a:lnTo>
                      <a:lnTo>
                        <a:pt x="43" y="21"/>
                      </a:lnTo>
                      <a:lnTo>
                        <a:pt x="17" y="21"/>
                      </a:lnTo>
                      <a:lnTo>
                        <a:pt x="54" y="67"/>
                      </a:lnTo>
                      <a:lnTo>
                        <a:pt x="72" y="106"/>
                      </a:lnTo>
                      <a:lnTo>
                        <a:pt x="93" y="115"/>
                      </a:lnTo>
                      <a:lnTo>
                        <a:pt x="124" y="108"/>
                      </a:lnTo>
                      <a:lnTo>
                        <a:pt x="124" y="67"/>
                      </a:lnTo>
                      <a:lnTo>
                        <a:pt x="156" y="69"/>
                      </a:lnTo>
                      <a:lnTo>
                        <a:pt x="159" y="169"/>
                      </a:lnTo>
                      <a:lnTo>
                        <a:pt x="137" y="178"/>
                      </a:lnTo>
                      <a:lnTo>
                        <a:pt x="71" y="121"/>
                      </a:lnTo>
                      <a:lnTo>
                        <a:pt x="28" y="87"/>
                      </a:lnTo>
                      <a:lnTo>
                        <a:pt x="6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77"/>
                <p:cNvSpPr/>
                <p:nvPr/>
              </p:nvSpPr>
              <p:spPr>
                <a:xfrm>
                  <a:off x="3928" y="3056"/>
                  <a:ext cx="159" cy="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87" extrusionOk="0">
                      <a:moveTo>
                        <a:pt x="5" y="0"/>
                      </a:moveTo>
                      <a:lnTo>
                        <a:pt x="88" y="13"/>
                      </a:lnTo>
                      <a:lnTo>
                        <a:pt x="159" y="13"/>
                      </a:lnTo>
                      <a:lnTo>
                        <a:pt x="142" y="81"/>
                      </a:lnTo>
                      <a:lnTo>
                        <a:pt x="107" y="87"/>
                      </a:lnTo>
                      <a:lnTo>
                        <a:pt x="113" y="48"/>
                      </a:lnTo>
                      <a:lnTo>
                        <a:pt x="79" y="70"/>
                      </a:lnTo>
                      <a:lnTo>
                        <a:pt x="57" y="68"/>
                      </a:lnTo>
                      <a:lnTo>
                        <a:pt x="55" y="48"/>
                      </a:lnTo>
                      <a:lnTo>
                        <a:pt x="85" y="29"/>
                      </a:lnTo>
                      <a:lnTo>
                        <a:pt x="31" y="29"/>
                      </a:ln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77"/>
                <p:cNvSpPr/>
                <p:nvPr/>
              </p:nvSpPr>
              <p:spPr>
                <a:xfrm>
                  <a:off x="3931" y="3002"/>
                  <a:ext cx="145" cy="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39" extrusionOk="0">
                      <a:moveTo>
                        <a:pt x="21" y="0"/>
                      </a:moveTo>
                      <a:lnTo>
                        <a:pt x="89" y="9"/>
                      </a:lnTo>
                      <a:lnTo>
                        <a:pt x="121" y="2"/>
                      </a:lnTo>
                      <a:lnTo>
                        <a:pt x="145" y="4"/>
                      </a:lnTo>
                      <a:lnTo>
                        <a:pt x="122" y="37"/>
                      </a:lnTo>
                      <a:lnTo>
                        <a:pt x="63" y="37"/>
                      </a:lnTo>
                      <a:lnTo>
                        <a:pt x="36" y="24"/>
                      </a:lnTo>
                      <a:lnTo>
                        <a:pt x="0" y="3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77"/>
                <p:cNvSpPr/>
                <p:nvPr/>
              </p:nvSpPr>
              <p:spPr>
                <a:xfrm>
                  <a:off x="3865" y="3019"/>
                  <a:ext cx="96" cy="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268" extrusionOk="0">
                      <a:moveTo>
                        <a:pt x="48" y="0"/>
                      </a:moveTo>
                      <a:lnTo>
                        <a:pt x="11" y="37"/>
                      </a:lnTo>
                      <a:lnTo>
                        <a:pt x="0" y="91"/>
                      </a:lnTo>
                      <a:lnTo>
                        <a:pt x="2" y="163"/>
                      </a:lnTo>
                      <a:lnTo>
                        <a:pt x="11" y="244"/>
                      </a:lnTo>
                      <a:lnTo>
                        <a:pt x="26" y="268"/>
                      </a:lnTo>
                      <a:lnTo>
                        <a:pt x="94" y="253"/>
                      </a:lnTo>
                      <a:lnTo>
                        <a:pt x="96" y="207"/>
                      </a:lnTo>
                      <a:lnTo>
                        <a:pt x="68" y="3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757D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77"/>
                <p:cNvSpPr/>
                <p:nvPr/>
              </p:nvSpPr>
              <p:spPr>
                <a:xfrm>
                  <a:off x="3913" y="3026"/>
                  <a:ext cx="44" cy="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243" extrusionOk="0">
                      <a:moveTo>
                        <a:pt x="7" y="0"/>
                      </a:moveTo>
                      <a:lnTo>
                        <a:pt x="39" y="198"/>
                      </a:lnTo>
                      <a:lnTo>
                        <a:pt x="44" y="243"/>
                      </a:lnTo>
                      <a:lnTo>
                        <a:pt x="17" y="220"/>
                      </a:lnTo>
                      <a:lnTo>
                        <a:pt x="0" y="5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77"/>
                <p:cNvSpPr/>
                <p:nvPr/>
              </p:nvSpPr>
              <p:spPr>
                <a:xfrm>
                  <a:off x="3893" y="3115"/>
                  <a:ext cx="48" cy="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94" extrusionOk="0">
                      <a:moveTo>
                        <a:pt x="37" y="0"/>
                      </a:moveTo>
                      <a:lnTo>
                        <a:pt x="0" y="33"/>
                      </a:lnTo>
                      <a:lnTo>
                        <a:pt x="20" y="94"/>
                      </a:lnTo>
                      <a:lnTo>
                        <a:pt x="48" y="76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BDB0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77"/>
                <p:cNvSpPr/>
                <p:nvPr/>
              </p:nvSpPr>
              <p:spPr>
                <a:xfrm>
                  <a:off x="3423" y="2604"/>
                  <a:ext cx="27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00" extrusionOk="0">
                      <a:moveTo>
                        <a:pt x="0" y="11"/>
                      </a:moveTo>
                      <a:lnTo>
                        <a:pt x="186" y="0"/>
                      </a:lnTo>
                      <a:lnTo>
                        <a:pt x="249" y="59"/>
                      </a:lnTo>
                      <a:lnTo>
                        <a:pt x="270" y="150"/>
                      </a:lnTo>
                      <a:lnTo>
                        <a:pt x="264" y="196"/>
                      </a:lnTo>
                      <a:lnTo>
                        <a:pt x="131" y="200"/>
                      </a:lnTo>
                      <a:lnTo>
                        <a:pt x="72" y="180"/>
                      </a:lnTo>
                      <a:lnTo>
                        <a:pt x="20" y="128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77"/>
                <p:cNvSpPr/>
                <p:nvPr/>
              </p:nvSpPr>
              <p:spPr>
                <a:xfrm>
                  <a:off x="3802" y="2948"/>
                  <a:ext cx="6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128" extrusionOk="0">
                      <a:moveTo>
                        <a:pt x="37" y="0"/>
                      </a:moveTo>
                      <a:lnTo>
                        <a:pt x="2" y="19"/>
                      </a:lnTo>
                      <a:lnTo>
                        <a:pt x="26" y="52"/>
                      </a:lnTo>
                      <a:lnTo>
                        <a:pt x="0" y="69"/>
                      </a:lnTo>
                      <a:lnTo>
                        <a:pt x="17" y="108"/>
                      </a:lnTo>
                      <a:lnTo>
                        <a:pt x="11" y="128"/>
                      </a:lnTo>
                      <a:lnTo>
                        <a:pt x="65" y="128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77"/>
                <p:cNvSpPr/>
                <p:nvPr/>
              </p:nvSpPr>
              <p:spPr>
                <a:xfrm>
                  <a:off x="3504" y="3056"/>
                  <a:ext cx="383" cy="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435" extrusionOk="0">
                      <a:moveTo>
                        <a:pt x="366" y="311"/>
                      </a:moveTo>
                      <a:lnTo>
                        <a:pt x="324" y="353"/>
                      </a:lnTo>
                      <a:lnTo>
                        <a:pt x="383" y="370"/>
                      </a:lnTo>
                      <a:lnTo>
                        <a:pt x="333" y="435"/>
                      </a:lnTo>
                      <a:lnTo>
                        <a:pt x="213" y="376"/>
                      </a:lnTo>
                      <a:lnTo>
                        <a:pt x="0" y="98"/>
                      </a:lnTo>
                      <a:lnTo>
                        <a:pt x="109" y="126"/>
                      </a:lnTo>
                      <a:lnTo>
                        <a:pt x="120" y="159"/>
                      </a:lnTo>
                      <a:lnTo>
                        <a:pt x="178" y="157"/>
                      </a:lnTo>
                      <a:lnTo>
                        <a:pt x="176" y="124"/>
                      </a:lnTo>
                      <a:lnTo>
                        <a:pt x="235" y="102"/>
                      </a:lnTo>
                      <a:lnTo>
                        <a:pt x="196" y="94"/>
                      </a:lnTo>
                      <a:lnTo>
                        <a:pt x="213" y="50"/>
                      </a:lnTo>
                      <a:lnTo>
                        <a:pt x="178" y="70"/>
                      </a:lnTo>
                      <a:lnTo>
                        <a:pt x="139" y="39"/>
                      </a:lnTo>
                      <a:lnTo>
                        <a:pt x="137" y="15"/>
                      </a:lnTo>
                      <a:lnTo>
                        <a:pt x="205" y="0"/>
                      </a:lnTo>
                      <a:lnTo>
                        <a:pt x="298" y="11"/>
                      </a:lnTo>
                      <a:lnTo>
                        <a:pt x="346" y="48"/>
                      </a:lnTo>
                      <a:lnTo>
                        <a:pt x="379" y="139"/>
                      </a:lnTo>
                      <a:lnTo>
                        <a:pt x="366" y="216"/>
                      </a:lnTo>
                      <a:lnTo>
                        <a:pt x="287" y="233"/>
                      </a:lnTo>
                      <a:lnTo>
                        <a:pt x="287" y="277"/>
                      </a:lnTo>
                      <a:lnTo>
                        <a:pt x="372" y="283"/>
                      </a:lnTo>
                      <a:lnTo>
                        <a:pt x="366" y="3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77"/>
                <p:cNvSpPr/>
                <p:nvPr/>
              </p:nvSpPr>
              <p:spPr>
                <a:xfrm>
                  <a:off x="3700" y="3252"/>
                  <a:ext cx="85" cy="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1" extrusionOk="0">
                      <a:moveTo>
                        <a:pt x="30" y="0"/>
                      </a:moveTo>
                      <a:lnTo>
                        <a:pt x="63" y="0"/>
                      </a:lnTo>
                      <a:lnTo>
                        <a:pt x="65" y="48"/>
                      </a:lnTo>
                      <a:lnTo>
                        <a:pt x="85" y="81"/>
                      </a:lnTo>
                      <a:lnTo>
                        <a:pt x="6" y="74"/>
                      </a:lnTo>
                      <a:lnTo>
                        <a:pt x="0" y="59"/>
                      </a:lnTo>
                      <a:lnTo>
                        <a:pt x="43" y="5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EDC9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77"/>
                <p:cNvSpPr/>
                <p:nvPr/>
              </p:nvSpPr>
              <p:spPr>
                <a:xfrm>
                  <a:off x="3737" y="3311"/>
                  <a:ext cx="148" cy="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65" extrusionOk="0">
                      <a:moveTo>
                        <a:pt x="133" y="34"/>
                      </a:moveTo>
                      <a:lnTo>
                        <a:pt x="76" y="45"/>
                      </a:lnTo>
                      <a:lnTo>
                        <a:pt x="63" y="34"/>
                      </a:lnTo>
                      <a:lnTo>
                        <a:pt x="46" y="50"/>
                      </a:lnTo>
                      <a:lnTo>
                        <a:pt x="43" y="65"/>
                      </a:lnTo>
                      <a:lnTo>
                        <a:pt x="0" y="52"/>
                      </a:lnTo>
                      <a:lnTo>
                        <a:pt x="72" y="17"/>
                      </a:lnTo>
                      <a:lnTo>
                        <a:pt x="91" y="4"/>
                      </a:lnTo>
                      <a:lnTo>
                        <a:pt x="104" y="0"/>
                      </a:lnTo>
                      <a:lnTo>
                        <a:pt x="94" y="19"/>
                      </a:lnTo>
                      <a:lnTo>
                        <a:pt x="148" y="15"/>
                      </a:lnTo>
                      <a:lnTo>
                        <a:pt x="133" y="3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77"/>
                <p:cNvSpPr/>
                <p:nvPr/>
              </p:nvSpPr>
              <p:spPr>
                <a:xfrm>
                  <a:off x="3767" y="3252"/>
                  <a:ext cx="118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74" extrusionOk="0">
                      <a:moveTo>
                        <a:pt x="103" y="17"/>
                      </a:moveTo>
                      <a:lnTo>
                        <a:pt x="35" y="0"/>
                      </a:lnTo>
                      <a:lnTo>
                        <a:pt x="70" y="26"/>
                      </a:lnTo>
                      <a:lnTo>
                        <a:pt x="37" y="30"/>
                      </a:lnTo>
                      <a:lnTo>
                        <a:pt x="20" y="7"/>
                      </a:lnTo>
                      <a:lnTo>
                        <a:pt x="0" y="11"/>
                      </a:lnTo>
                      <a:lnTo>
                        <a:pt x="7" y="46"/>
                      </a:lnTo>
                      <a:lnTo>
                        <a:pt x="0" y="67"/>
                      </a:lnTo>
                      <a:lnTo>
                        <a:pt x="20" y="74"/>
                      </a:lnTo>
                      <a:lnTo>
                        <a:pt x="37" y="54"/>
                      </a:lnTo>
                      <a:lnTo>
                        <a:pt x="70" y="46"/>
                      </a:lnTo>
                      <a:lnTo>
                        <a:pt x="118" y="48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77"/>
                <p:cNvSpPr/>
                <p:nvPr/>
              </p:nvSpPr>
              <p:spPr>
                <a:xfrm>
                  <a:off x="3691" y="3254"/>
                  <a:ext cx="65" cy="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3" extrusionOk="0">
                      <a:moveTo>
                        <a:pt x="0" y="9"/>
                      </a:moveTo>
                      <a:lnTo>
                        <a:pt x="44" y="0"/>
                      </a:lnTo>
                      <a:lnTo>
                        <a:pt x="39" y="15"/>
                      </a:lnTo>
                      <a:lnTo>
                        <a:pt x="65" y="33"/>
                      </a:lnTo>
                      <a:lnTo>
                        <a:pt x="63" y="63"/>
                      </a:lnTo>
                      <a:lnTo>
                        <a:pt x="7" y="4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77"/>
                <p:cNvSpPr/>
                <p:nvPr/>
              </p:nvSpPr>
              <p:spPr>
                <a:xfrm>
                  <a:off x="3624" y="3195"/>
                  <a:ext cx="59" cy="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68" extrusionOk="0">
                      <a:moveTo>
                        <a:pt x="47" y="0"/>
                      </a:moveTo>
                      <a:lnTo>
                        <a:pt x="47" y="31"/>
                      </a:lnTo>
                      <a:lnTo>
                        <a:pt x="59" y="68"/>
                      </a:lnTo>
                      <a:lnTo>
                        <a:pt x="35" y="57"/>
                      </a:lnTo>
                      <a:lnTo>
                        <a:pt x="0" y="18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77"/>
                <p:cNvSpPr/>
                <p:nvPr/>
              </p:nvSpPr>
              <p:spPr>
                <a:xfrm>
                  <a:off x="3765" y="3084"/>
                  <a:ext cx="105" cy="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05" extrusionOk="0">
                      <a:moveTo>
                        <a:pt x="83" y="68"/>
                      </a:moveTo>
                      <a:lnTo>
                        <a:pt x="42" y="50"/>
                      </a:lnTo>
                      <a:lnTo>
                        <a:pt x="7" y="53"/>
                      </a:lnTo>
                      <a:lnTo>
                        <a:pt x="0" y="37"/>
                      </a:lnTo>
                      <a:lnTo>
                        <a:pt x="37" y="29"/>
                      </a:lnTo>
                      <a:lnTo>
                        <a:pt x="35" y="5"/>
                      </a:lnTo>
                      <a:lnTo>
                        <a:pt x="92" y="0"/>
                      </a:lnTo>
                      <a:lnTo>
                        <a:pt x="105" y="37"/>
                      </a:lnTo>
                      <a:lnTo>
                        <a:pt x="105" y="105"/>
                      </a:lnTo>
                      <a:lnTo>
                        <a:pt x="83" y="68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77"/>
                <p:cNvSpPr/>
                <p:nvPr/>
              </p:nvSpPr>
              <p:spPr>
                <a:xfrm>
                  <a:off x="3743" y="3148"/>
                  <a:ext cx="113" cy="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84" extrusionOk="0">
                      <a:moveTo>
                        <a:pt x="113" y="43"/>
                      </a:moveTo>
                      <a:lnTo>
                        <a:pt x="55" y="0"/>
                      </a:lnTo>
                      <a:lnTo>
                        <a:pt x="13" y="11"/>
                      </a:lnTo>
                      <a:lnTo>
                        <a:pt x="0" y="30"/>
                      </a:lnTo>
                      <a:lnTo>
                        <a:pt x="61" y="34"/>
                      </a:lnTo>
                      <a:lnTo>
                        <a:pt x="29" y="47"/>
                      </a:lnTo>
                      <a:lnTo>
                        <a:pt x="61" y="84"/>
                      </a:lnTo>
                      <a:lnTo>
                        <a:pt x="77" y="58"/>
                      </a:lnTo>
                      <a:lnTo>
                        <a:pt x="113" y="43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77"/>
                <p:cNvSpPr/>
                <p:nvPr/>
              </p:nvSpPr>
              <p:spPr>
                <a:xfrm>
                  <a:off x="3802" y="3071"/>
                  <a:ext cx="54" cy="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55" extrusionOk="0">
                      <a:moveTo>
                        <a:pt x="11" y="5"/>
                      </a:moveTo>
                      <a:lnTo>
                        <a:pt x="39" y="0"/>
                      </a:lnTo>
                      <a:lnTo>
                        <a:pt x="54" y="22"/>
                      </a:lnTo>
                      <a:lnTo>
                        <a:pt x="29" y="55"/>
                      </a:lnTo>
                      <a:lnTo>
                        <a:pt x="0" y="39"/>
                      </a:lnTo>
                      <a:lnTo>
                        <a:pt x="26" y="31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6E7D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77"/>
                <p:cNvSpPr/>
                <p:nvPr/>
              </p:nvSpPr>
              <p:spPr>
                <a:xfrm>
                  <a:off x="3793" y="1849"/>
                  <a:ext cx="233" cy="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72" extrusionOk="0">
                      <a:moveTo>
                        <a:pt x="233" y="74"/>
                      </a:moveTo>
                      <a:lnTo>
                        <a:pt x="149" y="165"/>
                      </a:lnTo>
                      <a:lnTo>
                        <a:pt x="33" y="172"/>
                      </a:lnTo>
                      <a:lnTo>
                        <a:pt x="0" y="137"/>
                      </a:lnTo>
                      <a:lnTo>
                        <a:pt x="13" y="22"/>
                      </a:lnTo>
                      <a:lnTo>
                        <a:pt x="103" y="0"/>
                      </a:lnTo>
                      <a:lnTo>
                        <a:pt x="194" y="4"/>
                      </a:lnTo>
                      <a:lnTo>
                        <a:pt x="233" y="74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77"/>
                <p:cNvSpPr/>
                <p:nvPr/>
              </p:nvSpPr>
              <p:spPr>
                <a:xfrm>
                  <a:off x="3848" y="2062"/>
                  <a:ext cx="89" cy="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96" extrusionOk="0">
                      <a:moveTo>
                        <a:pt x="83" y="91"/>
                      </a:moveTo>
                      <a:lnTo>
                        <a:pt x="15" y="96"/>
                      </a:lnTo>
                      <a:lnTo>
                        <a:pt x="0" y="0"/>
                      </a:lnTo>
                      <a:lnTo>
                        <a:pt x="69" y="0"/>
                      </a:lnTo>
                      <a:lnTo>
                        <a:pt x="89" y="41"/>
                      </a:lnTo>
                      <a:lnTo>
                        <a:pt x="83" y="91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77"/>
                <p:cNvSpPr/>
                <p:nvPr/>
              </p:nvSpPr>
              <p:spPr>
                <a:xfrm>
                  <a:off x="3672" y="2117"/>
                  <a:ext cx="415" cy="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393" extrusionOk="0">
                      <a:moveTo>
                        <a:pt x="89" y="17"/>
                      </a:moveTo>
                      <a:lnTo>
                        <a:pt x="147" y="0"/>
                      </a:lnTo>
                      <a:lnTo>
                        <a:pt x="228" y="32"/>
                      </a:lnTo>
                      <a:lnTo>
                        <a:pt x="302" y="58"/>
                      </a:lnTo>
                      <a:lnTo>
                        <a:pt x="396" y="76"/>
                      </a:lnTo>
                      <a:lnTo>
                        <a:pt x="404" y="156"/>
                      </a:lnTo>
                      <a:lnTo>
                        <a:pt x="369" y="186"/>
                      </a:lnTo>
                      <a:lnTo>
                        <a:pt x="406" y="267"/>
                      </a:lnTo>
                      <a:lnTo>
                        <a:pt x="415" y="380"/>
                      </a:lnTo>
                      <a:lnTo>
                        <a:pt x="319" y="391"/>
                      </a:lnTo>
                      <a:lnTo>
                        <a:pt x="165" y="393"/>
                      </a:lnTo>
                      <a:lnTo>
                        <a:pt x="82" y="345"/>
                      </a:lnTo>
                      <a:lnTo>
                        <a:pt x="0" y="261"/>
                      </a:lnTo>
                      <a:lnTo>
                        <a:pt x="15" y="156"/>
                      </a:lnTo>
                      <a:lnTo>
                        <a:pt x="89" y="17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77"/>
                <p:cNvSpPr/>
                <p:nvPr/>
              </p:nvSpPr>
              <p:spPr>
                <a:xfrm>
                  <a:off x="3974" y="2367"/>
                  <a:ext cx="113" cy="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122" extrusionOk="0">
                      <a:moveTo>
                        <a:pt x="22" y="0"/>
                      </a:moveTo>
                      <a:lnTo>
                        <a:pt x="17" y="47"/>
                      </a:lnTo>
                      <a:lnTo>
                        <a:pt x="17" y="85"/>
                      </a:lnTo>
                      <a:lnTo>
                        <a:pt x="0" y="108"/>
                      </a:lnTo>
                      <a:lnTo>
                        <a:pt x="39" y="122"/>
                      </a:lnTo>
                      <a:lnTo>
                        <a:pt x="42" y="95"/>
                      </a:lnTo>
                      <a:lnTo>
                        <a:pt x="89" y="97"/>
                      </a:lnTo>
                      <a:lnTo>
                        <a:pt x="113" y="85"/>
                      </a:lnTo>
                      <a:lnTo>
                        <a:pt x="113" y="10"/>
                      </a:lnTo>
                      <a:lnTo>
                        <a:pt x="92" y="6"/>
                      </a:lnTo>
                      <a:lnTo>
                        <a:pt x="92" y="50"/>
                      </a:lnTo>
                      <a:lnTo>
                        <a:pt x="46" y="67"/>
                      </a:lnTo>
                      <a:lnTo>
                        <a:pt x="48" y="2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77"/>
                <p:cNvSpPr/>
                <p:nvPr/>
              </p:nvSpPr>
              <p:spPr>
                <a:xfrm>
                  <a:off x="3872" y="2558"/>
                  <a:ext cx="215" cy="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02" extrusionOk="0">
                      <a:moveTo>
                        <a:pt x="0" y="15"/>
                      </a:moveTo>
                      <a:lnTo>
                        <a:pt x="124" y="0"/>
                      </a:lnTo>
                      <a:lnTo>
                        <a:pt x="194" y="30"/>
                      </a:lnTo>
                      <a:lnTo>
                        <a:pt x="215" y="55"/>
                      </a:lnTo>
                      <a:lnTo>
                        <a:pt x="170" y="91"/>
                      </a:lnTo>
                      <a:lnTo>
                        <a:pt x="100" y="102"/>
                      </a:lnTo>
                      <a:lnTo>
                        <a:pt x="24" y="10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6B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77"/>
                <p:cNvSpPr/>
                <p:nvPr/>
              </p:nvSpPr>
              <p:spPr>
                <a:xfrm>
                  <a:off x="3992" y="2617"/>
                  <a:ext cx="86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" h="71" extrusionOk="0">
                      <a:moveTo>
                        <a:pt x="86" y="0"/>
                      </a:moveTo>
                      <a:lnTo>
                        <a:pt x="0" y="32"/>
                      </a:lnTo>
                      <a:lnTo>
                        <a:pt x="71" y="7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B378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891;p77"/>
                <p:cNvSpPr/>
                <p:nvPr/>
              </p:nvSpPr>
              <p:spPr>
                <a:xfrm>
                  <a:off x="3854" y="2523"/>
                  <a:ext cx="238" cy="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100" extrusionOk="0">
                      <a:moveTo>
                        <a:pt x="222" y="100"/>
                      </a:moveTo>
                      <a:lnTo>
                        <a:pt x="187" y="81"/>
                      </a:lnTo>
                      <a:lnTo>
                        <a:pt x="137" y="96"/>
                      </a:lnTo>
                      <a:lnTo>
                        <a:pt x="127" y="59"/>
                      </a:lnTo>
                      <a:lnTo>
                        <a:pt x="94" y="78"/>
                      </a:lnTo>
                      <a:lnTo>
                        <a:pt x="29" y="87"/>
                      </a:lnTo>
                      <a:lnTo>
                        <a:pt x="0" y="11"/>
                      </a:lnTo>
                      <a:lnTo>
                        <a:pt x="150" y="0"/>
                      </a:lnTo>
                      <a:lnTo>
                        <a:pt x="222" y="15"/>
                      </a:lnTo>
                      <a:lnTo>
                        <a:pt x="238" y="61"/>
                      </a:lnTo>
                      <a:lnTo>
                        <a:pt x="222" y="85"/>
                      </a:lnTo>
                      <a:lnTo>
                        <a:pt x="222" y="10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77"/>
                <p:cNvSpPr/>
                <p:nvPr/>
              </p:nvSpPr>
              <p:spPr>
                <a:xfrm>
                  <a:off x="3857" y="2613"/>
                  <a:ext cx="230" cy="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11" extrusionOk="0">
                      <a:moveTo>
                        <a:pt x="19" y="69"/>
                      </a:moveTo>
                      <a:lnTo>
                        <a:pt x="71" y="104"/>
                      </a:lnTo>
                      <a:lnTo>
                        <a:pt x="34" y="163"/>
                      </a:lnTo>
                      <a:lnTo>
                        <a:pt x="82" y="210"/>
                      </a:lnTo>
                      <a:lnTo>
                        <a:pt x="139" y="180"/>
                      </a:lnTo>
                      <a:lnTo>
                        <a:pt x="163" y="206"/>
                      </a:lnTo>
                      <a:lnTo>
                        <a:pt x="206" y="211"/>
                      </a:lnTo>
                      <a:lnTo>
                        <a:pt x="230" y="189"/>
                      </a:lnTo>
                      <a:lnTo>
                        <a:pt x="211" y="117"/>
                      </a:lnTo>
                      <a:lnTo>
                        <a:pt x="230" y="91"/>
                      </a:lnTo>
                      <a:lnTo>
                        <a:pt x="172" y="30"/>
                      </a:lnTo>
                      <a:lnTo>
                        <a:pt x="115" y="25"/>
                      </a:lnTo>
                      <a:lnTo>
                        <a:pt x="60" y="21"/>
                      </a:lnTo>
                      <a:lnTo>
                        <a:pt x="0" y="0"/>
                      </a:lnTo>
                      <a:lnTo>
                        <a:pt x="19" y="69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893;p77"/>
                <p:cNvSpPr/>
                <p:nvPr/>
              </p:nvSpPr>
              <p:spPr>
                <a:xfrm>
                  <a:off x="3432" y="2958"/>
                  <a:ext cx="240" cy="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176" extrusionOk="0">
                      <a:moveTo>
                        <a:pt x="68" y="50"/>
                      </a:moveTo>
                      <a:lnTo>
                        <a:pt x="146" y="76"/>
                      </a:lnTo>
                      <a:lnTo>
                        <a:pt x="135" y="98"/>
                      </a:lnTo>
                      <a:lnTo>
                        <a:pt x="102" y="122"/>
                      </a:lnTo>
                      <a:lnTo>
                        <a:pt x="26" y="122"/>
                      </a:lnTo>
                      <a:lnTo>
                        <a:pt x="65" y="140"/>
                      </a:lnTo>
                      <a:lnTo>
                        <a:pt x="61" y="170"/>
                      </a:lnTo>
                      <a:lnTo>
                        <a:pt x="181" y="176"/>
                      </a:lnTo>
                      <a:lnTo>
                        <a:pt x="240" y="166"/>
                      </a:lnTo>
                      <a:lnTo>
                        <a:pt x="205" y="102"/>
                      </a:lnTo>
                      <a:lnTo>
                        <a:pt x="227" y="26"/>
                      </a:lnTo>
                      <a:lnTo>
                        <a:pt x="176" y="0"/>
                      </a:lnTo>
                      <a:lnTo>
                        <a:pt x="161" y="55"/>
                      </a:lnTo>
                      <a:lnTo>
                        <a:pt x="116" y="50"/>
                      </a:lnTo>
                      <a:lnTo>
                        <a:pt x="68" y="11"/>
                      </a:lnTo>
                      <a:lnTo>
                        <a:pt x="0" y="5"/>
                      </a:lnTo>
                      <a:lnTo>
                        <a:pt x="29" y="92"/>
                      </a:lnTo>
                      <a:lnTo>
                        <a:pt x="59" y="89"/>
                      </a:lnTo>
                      <a:lnTo>
                        <a:pt x="68" y="50"/>
                      </a:lnTo>
                      <a:close/>
                    </a:path>
                  </a:pathLst>
                </a:custGeom>
                <a:solidFill>
                  <a:srgbClr val="B3B8B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77"/>
                <p:cNvSpPr/>
                <p:nvPr/>
              </p:nvSpPr>
              <p:spPr>
                <a:xfrm>
                  <a:off x="3437" y="2958"/>
                  <a:ext cx="63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2" extrusionOk="0">
                      <a:moveTo>
                        <a:pt x="17" y="0"/>
                      </a:moveTo>
                      <a:lnTo>
                        <a:pt x="63" y="15"/>
                      </a:lnTo>
                      <a:lnTo>
                        <a:pt x="45" y="35"/>
                      </a:lnTo>
                      <a:lnTo>
                        <a:pt x="0" y="52"/>
                      </a:lnTo>
                      <a:lnTo>
                        <a:pt x="0" y="26"/>
                      </a:lnTo>
                      <a:lnTo>
                        <a:pt x="24" y="2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895;p77"/>
                <p:cNvSpPr/>
                <p:nvPr/>
              </p:nvSpPr>
              <p:spPr>
                <a:xfrm>
                  <a:off x="3578" y="3093"/>
                  <a:ext cx="94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44" extrusionOk="0">
                      <a:moveTo>
                        <a:pt x="78" y="0"/>
                      </a:moveTo>
                      <a:lnTo>
                        <a:pt x="52" y="15"/>
                      </a:lnTo>
                      <a:lnTo>
                        <a:pt x="6" y="22"/>
                      </a:lnTo>
                      <a:lnTo>
                        <a:pt x="0" y="44"/>
                      </a:lnTo>
                      <a:lnTo>
                        <a:pt x="94" y="35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8596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896;p77"/>
                <p:cNvSpPr/>
                <p:nvPr/>
              </p:nvSpPr>
              <p:spPr>
                <a:xfrm>
                  <a:off x="3441" y="2900"/>
                  <a:ext cx="396" cy="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204" extrusionOk="0">
                      <a:moveTo>
                        <a:pt x="30" y="23"/>
                      </a:moveTo>
                      <a:lnTo>
                        <a:pt x="50" y="36"/>
                      </a:lnTo>
                      <a:lnTo>
                        <a:pt x="85" y="13"/>
                      </a:lnTo>
                      <a:lnTo>
                        <a:pt x="93" y="45"/>
                      </a:lnTo>
                      <a:lnTo>
                        <a:pt x="126" y="17"/>
                      </a:lnTo>
                      <a:lnTo>
                        <a:pt x="156" y="0"/>
                      </a:lnTo>
                      <a:lnTo>
                        <a:pt x="241" y="26"/>
                      </a:lnTo>
                      <a:lnTo>
                        <a:pt x="257" y="73"/>
                      </a:lnTo>
                      <a:lnTo>
                        <a:pt x="265" y="104"/>
                      </a:lnTo>
                      <a:lnTo>
                        <a:pt x="218" y="104"/>
                      </a:lnTo>
                      <a:lnTo>
                        <a:pt x="180" y="93"/>
                      </a:lnTo>
                      <a:lnTo>
                        <a:pt x="176" y="143"/>
                      </a:lnTo>
                      <a:lnTo>
                        <a:pt x="237" y="152"/>
                      </a:lnTo>
                      <a:lnTo>
                        <a:pt x="261" y="126"/>
                      </a:lnTo>
                      <a:lnTo>
                        <a:pt x="302" y="152"/>
                      </a:lnTo>
                      <a:lnTo>
                        <a:pt x="329" y="139"/>
                      </a:lnTo>
                      <a:lnTo>
                        <a:pt x="355" y="139"/>
                      </a:lnTo>
                      <a:lnTo>
                        <a:pt x="320" y="108"/>
                      </a:lnTo>
                      <a:lnTo>
                        <a:pt x="352" y="110"/>
                      </a:lnTo>
                      <a:lnTo>
                        <a:pt x="396" y="139"/>
                      </a:lnTo>
                      <a:lnTo>
                        <a:pt x="337" y="163"/>
                      </a:lnTo>
                      <a:lnTo>
                        <a:pt x="378" y="185"/>
                      </a:lnTo>
                      <a:lnTo>
                        <a:pt x="357" y="204"/>
                      </a:lnTo>
                      <a:lnTo>
                        <a:pt x="283" y="165"/>
                      </a:lnTo>
                      <a:lnTo>
                        <a:pt x="257" y="172"/>
                      </a:lnTo>
                      <a:lnTo>
                        <a:pt x="276" y="195"/>
                      </a:lnTo>
                      <a:lnTo>
                        <a:pt x="237" y="198"/>
                      </a:lnTo>
                      <a:lnTo>
                        <a:pt x="218" y="172"/>
                      </a:lnTo>
                      <a:lnTo>
                        <a:pt x="141" y="165"/>
                      </a:lnTo>
                      <a:lnTo>
                        <a:pt x="76" y="189"/>
                      </a:lnTo>
                      <a:lnTo>
                        <a:pt x="102" y="143"/>
                      </a:lnTo>
                      <a:lnTo>
                        <a:pt x="150" y="147"/>
                      </a:lnTo>
                      <a:lnTo>
                        <a:pt x="126" y="119"/>
                      </a:lnTo>
                      <a:lnTo>
                        <a:pt x="156" y="100"/>
                      </a:lnTo>
                      <a:lnTo>
                        <a:pt x="146" y="82"/>
                      </a:lnTo>
                      <a:lnTo>
                        <a:pt x="111" y="69"/>
                      </a:lnTo>
                      <a:lnTo>
                        <a:pt x="52" y="58"/>
                      </a:lnTo>
                      <a:lnTo>
                        <a:pt x="0" y="48"/>
                      </a:lnTo>
                      <a:lnTo>
                        <a:pt x="30" y="23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897;p77"/>
                <p:cNvSpPr/>
                <p:nvPr/>
              </p:nvSpPr>
              <p:spPr>
                <a:xfrm>
                  <a:off x="3770" y="2815"/>
                  <a:ext cx="106" cy="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133" extrusionOk="0">
                      <a:moveTo>
                        <a:pt x="106" y="111"/>
                      </a:moveTo>
                      <a:lnTo>
                        <a:pt x="28" y="133"/>
                      </a:lnTo>
                      <a:lnTo>
                        <a:pt x="0" y="85"/>
                      </a:lnTo>
                      <a:lnTo>
                        <a:pt x="26" y="19"/>
                      </a:lnTo>
                      <a:lnTo>
                        <a:pt x="73" y="0"/>
                      </a:lnTo>
                      <a:lnTo>
                        <a:pt x="106" y="111"/>
                      </a:lnTo>
                      <a:close/>
                    </a:path>
                  </a:pathLst>
                </a:custGeom>
                <a:solidFill>
                  <a:srgbClr val="617A9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77"/>
                <p:cNvSpPr/>
                <p:nvPr/>
              </p:nvSpPr>
              <p:spPr>
                <a:xfrm>
                  <a:off x="3634" y="2787"/>
                  <a:ext cx="64" cy="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7" extrusionOk="0">
                      <a:moveTo>
                        <a:pt x="0" y="12"/>
                      </a:moveTo>
                      <a:lnTo>
                        <a:pt x="22" y="67"/>
                      </a:lnTo>
                      <a:lnTo>
                        <a:pt x="64" y="45"/>
                      </a:lnTo>
                      <a:lnTo>
                        <a:pt x="48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77"/>
                <p:cNvSpPr/>
                <p:nvPr/>
              </p:nvSpPr>
              <p:spPr>
                <a:xfrm>
                  <a:off x="3393" y="2769"/>
                  <a:ext cx="450" cy="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281" extrusionOk="0">
                      <a:moveTo>
                        <a:pt x="191" y="35"/>
                      </a:moveTo>
                      <a:lnTo>
                        <a:pt x="241" y="80"/>
                      </a:lnTo>
                      <a:lnTo>
                        <a:pt x="233" y="94"/>
                      </a:lnTo>
                      <a:lnTo>
                        <a:pt x="179" y="89"/>
                      </a:lnTo>
                      <a:lnTo>
                        <a:pt x="229" y="118"/>
                      </a:lnTo>
                      <a:lnTo>
                        <a:pt x="294" y="128"/>
                      </a:lnTo>
                      <a:lnTo>
                        <a:pt x="364" y="68"/>
                      </a:lnTo>
                      <a:lnTo>
                        <a:pt x="426" y="50"/>
                      </a:lnTo>
                      <a:lnTo>
                        <a:pt x="435" y="68"/>
                      </a:lnTo>
                      <a:lnTo>
                        <a:pt x="396" y="104"/>
                      </a:lnTo>
                      <a:lnTo>
                        <a:pt x="444" y="98"/>
                      </a:lnTo>
                      <a:lnTo>
                        <a:pt x="400" y="139"/>
                      </a:lnTo>
                      <a:lnTo>
                        <a:pt x="420" y="170"/>
                      </a:lnTo>
                      <a:lnTo>
                        <a:pt x="444" y="176"/>
                      </a:lnTo>
                      <a:lnTo>
                        <a:pt x="414" y="200"/>
                      </a:lnTo>
                      <a:lnTo>
                        <a:pt x="450" y="268"/>
                      </a:lnTo>
                      <a:lnTo>
                        <a:pt x="379" y="235"/>
                      </a:lnTo>
                      <a:lnTo>
                        <a:pt x="370" y="281"/>
                      </a:lnTo>
                      <a:lnTo>
                        <a:pt x="339" y="268"/>
                      </a:lnTo>
                      <a:lnTo>
                        <a:pt x="309" y="281"/>
                      </a:lnTo>
                      <a:lnTo>
                        <a:pt x="285" y="235"/>
                      </a:lnTo>
                      <a:lnTo>
                        <a:pt x="209" y="194"/>
                      </a:lnTo>
                      <a:lnTo>
                        <a:pt x="244" y="185"/>
                      </a:lnTo>
                      <a:lnTo>
                        <a:pt x="283" y="215"/>
                      </a:lnTo>
                      <a:lnTo>
                        <a:pt x="274" y="176"/>
                      </a:lnTo>
                      <a:lnTo>
                        <a:pt x="211" y="144"/>
                      </a:lnTo>
                      <a:lnTo>
                        <a:pt x="165" y="139"/>
                      </a:lnTo>
                      <a:lnTo>
                        <a:pt x="141" y="109"/>
                      </a:lnTo>
                      <a:lnTo>
                        <a:pt x="104" y="118"/>
                      </a:lnTo>
                      <a:lnTo>
                        <a:pt x="98" y="150"/>
                      </a:lnTo>
                      <a:lnTo>
                        <a:pt x="35" y="185"/>
                      </a:lnTo>
                      <a:lnTo>
                        <a:pt x="9" y="165"/>
                      </a:lnTo>
                      <a:lnTo>
                        <a:pt x="0" y="68"/>
                      </a:lnTo>
                      <a:lnTo>
                        <a:pt x="9" y="0"/>
                      </a:lnTo>
                      <a:lnTo>
                        <a:pt x="191" y="35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77"/>
                <p:cNvSpPr/>
                <p:nvPr/>
              </p:nvSpPr>
              <p:spPr>
                <a:xfrm>
                  <a:off x="3484" y="2528"/>
                  <a:ext cx="335" cy="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482" extrusionOk="0">
                      <a:moveTo>
                        <a:pt x="335" y="165"/>
                      </a:moveTo>
                      <a:lnTo>
                        <a:pt x="277" y="200"/>
                      </a:lnTo>
                      <a:lnTo>
                        <a:pt x="259" y="259"/>
                      </a:lnTo>
                      <a:lnTo>
                        <a:pt x="309" y="435"/>
                      </a:lnTo>
                      <a:lnTo>
                        <a:pt x="273" y="482"/>
                      </a:lnTo>
                      <a:lnTo>
                        <a:pt x="227" y="426"/>
                      </a:lnTo>
                      <a:lnTo>
                        <a:pt x="107" y="350"/>
                      </a:lnTo>
                      <a:lnTo>
                        <a:pt x="150" y="359"/>
                      </a:lnTo>
                      <a:lnTo>
                        <a:pt x="257" y="435"/>
                      </a:lnTo>
                      <a:lnTo>
                        <a:pt x="240" y="391"/>
                      </a:lnTo>
                      <a:lnTo>
                        <a:pt x="188" y="361"/>
                      </a:lnTo>
                      <a:lnTo>
                        <a:pt x="194" y="291"/>
                      </a:lnTo>
                      <a:lnTo>
                        <a:pt x="142" y="285"/>
                      </a:lnTo>
                      <a:lnTo>
                        <a:pt x="53" y="291"/>
                      </a:lnTo>
                      <a:lnTo>
                        <a:pt x="0" y="248"/>
                      </a:lnTo>
                      <a:lnTo>
                        <a:pt x="29" y="235"/>
                      </a:lnTo>
                      <a:lnTo>
                        <a:pt x="83" y="265"/>
                      </a:lnTo>
                      <a:lnTo>
                        <a:pt x="150" y="259"/>
                      </a:lnTo>
                      <a:lnTo>
                        <a:pt x="98" y="197"/>
                      </a:lnTo>
                      <a:lnTo>
                        <a:pt x="127" y="184"/>
                      </a:lnTo>
                      <a:lnTo>
                        <a:pt x="142" y="209"/>
                      </a:lnTo>
                      <a:lnTo>
                        <a:pt x="175" y="197"/>
                      </a:lnTo>
                      <a:lnTo>
                        <a:pt x="137" y="141"/>
                      </a:lnTo>
                      <a:lnTo>
                        <a:pt x="120" y="111"/>
                      </a:lnTo>
                      <a:lnTo>
                        <a:pt x="164" y="24"/>
                      </a:lnTo>
                      <a:lnTo>
                        <a:pt x="240" y="0"/>
                      </a:lnTo>
                      <a:lnTo>
                        <a:pt x="305" y="34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77"/>
                <p:cNvSpPr/>
                <p:nvPr/>
              </p:nvSpPr>
              <p:spPr>
                <a:xfrm>
                  <a:off x="3678" y="2610"/>
                  <a:ext cx="83" cy="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233" extrusionOk="0">
                      <a:moveTo>
                        <a:pt x="54" y="0"/>
                      </a:moveTo>
                      <a:lnTo>
                        <a:pt x="44" y="50"/>
                      </a:lnTo>
                      <a:lnTo>
                        <a:pt x="83" y="68"/>
                      </a:lnTo>
                      <a:lnTo>
                        <a:pt x="83" y="118"/>
                      </a:lnTo>
                      <a:lnTo>
                        <a:pt x="83" y="194"/>
                      </a:lnTo>
                      <a:lnTo>
                        <a:pt x="79" y="233"/>
                      </a:lnTo>
                      <a:lnTo>
                        <a:pt x="46" y="127"/>
                      </a:lnTo>
                      <a:lnTo>
                        <a:pt x="18" y="63"/>
                      </a:lnTo>
                      <a:lnTo>
                        <a:pt x="0" y="29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77"/>
                <p:cNvSpPr/>
                <p:nvPr/>
              </p:nvSpPr>
              <p:spPr>
                <a:xfrm>
                  <a:off x="3672" y="2704"/>
                  <a:ext cx="95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24" extrusionOk="0">
                      <a:moveTo>
                        <a:pt x="78" y="9"/>
                      </a:moveTo>
                      <a:lnTo>
                        <a:pt x="30" y="0"/>
                      </a:lnTo>
                      <a:lnTo>
                        <a:pt x="0" y="56"/>
                      </a:lnTo>
                      <a:lnTo>
                        <a:pt x="52" y="56"/>
                      </a:lnTo>
                      <a:lnTo>
                        <a:pt x="74" y="120"/>
                      </a:lnTo>
                      <a:lnTo>
                        <a:pt x="95" y="124"/>
                      </a:lnTo>
                      <a:lnTo>
                        <a:pt x="82" y="63"/>
                      </a:lnTo>
                      <a:lnTo>
                        <a:pt x="61" y="39"/>
                      </a:lnTo>
                      <a:lnTo>
                        <a:pt x="78" y="9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77"/>
                <p:cNvSpPr/>
                <p:nvPr/>
              </p:nvSpPr>
              <p:spPr>
                <a:xfrm>
                  <a:off x="3656" y="2750"/>
                  <a:ext cx="55" cy="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54" extrusionOk="0">
                      <a:moveTo>
                        <a:pt x="55" y="17"/>
                      </a:move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22" y="0"/>
                      </a:lnTo>
                      <a:lnTo>
                        <a:pt x="55" y="17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77"/>
                <p:cNvSpPr/>
                <p:nvPr/>
              </p:nvSpPr>
              <p:spPr>
                <a:xfrm>
                  <a:off x="3258" y="2860"/>
                  <a:ext cx="50" cy="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37" extrusionOk="0">
                      <a:moveTo>
                        <a:pt x="0" y="20"/>
                      </a:moveTo>
                      <a:lnTo>
                        <a:pt x="30" y="0"/>
                      </a:lnTo>
                      <a:lnTo>
                        <a:pt x="50" y="18"/>
                      </a:lnTo>
                      <a:lnTo>
                        <a:pt x="15" y="37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77"/>
                <p:cNvSpPr/>
                <p:nvPr/>
              </p:nvSpPr>
              <p:spPr>
                <a:xfrm>
                  <a:off x="3297" y="2849"/>
                  <a:ext cx="76" cy="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66" y="0"/>
                      </a:moveTo>
                      <a:lnTo>
                        <a:pt x="26" y="44"/>
                      </a:lnTo>
                      <a:lnTo>
                        <a:pt x="0" y="51"/>
                      </a:lnTo>
                      <a:lnTo>
                        <a:pt x="35" y="77"/>
                      </a:lnTo>
                      <a:lnTo>
                        <a:pt x="76" y="51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77"/>
                <p:cNvSpPr/>
                <p:nvPr/>
              </p:nvSpPr>
              <p:spPr>
                <a:xfrm>
                  <a:off x="3267" y="2693"/>
                  <a:ext cx="100" cy="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31" extrusionOk="0">
                      <a:moveTo>
                        <a:pt x="96" y="30"/>
                      </a:moveTo>
                      <a:lnTo>
                        <a:pt x="100" y="94"/>
                      </a:lnTo>
                      <a:lnTo>
                        <a:pt x="58" y="131"/>
                      </a:lnTo>
                      <a:lnTo>
                        <a:pt x="17" y="126"/>
                      </a:lnTo>
                      <a:lnTo>
                        <a:pt x="0" y="76"/>
                      </a:lnTo>
                      <a:lnTo>
                        <a:pt x="21" y="11"/>
                      </a:lnTo>
                      <a:lnTo>
                        <a:pt x="80" y="0"/>
                      </a:lnTo>
                      <a:lnTo>
                        <a:pt x="96" y="30"/>
                      </a:lnTo>
                      <a:close/>
                    </a:path>
                  </a:pathLst>
                </a:custGeom>
                <a:solidFill>
                  <a:srgbClr val="CFC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77"/>
                <p:cNvSpPr/>
                <p:nvPr/>
              </p:nvSpPr>
              <p:spPr>
                <a:xfrm>
                  <a:off x="3101" y="2630"/>
                  <a:ext cx="76" cy="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109" extrusionOk="0">
                      <a:moveTo>
                        <a:pt x="11" y="0"/>
                      </a:moveTo>
                      <a:lnTo>
                        <a:pt x="48" y="17"/>
                      </a:lnTo>
                      <a:lnTo>
                        <a:pt x="42" y="45"/>
                      </a:lnTo>
                      <a:lnTo>
                        <a:pt x="76" y="72"/>
                      </a:lnTo>
                      <a:lnTo>
                        <a:pt x="76" y="109"/>
                      </a:lnTo>
                      <a:lnTo>
                        <a:pt x="48" y="98"/>
                      </a:ln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77"/>
                <p:cNvSpPr/>
                <p:nvPr/>
              </p:nvSpPr>
              <p:spPr>
                <a:xfrm>
                  <a:off x="3288" y="2843"/>
                  <a:ext cx="66" cy="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7" extrusionOk="0">
                      <a:moveTo>
                        <a:pt x="50" y="57"/>
                      </a:moveTo>
                      <a:lnTo>
                        <a:pt x="0" y="28"/>
                      </a:lnTo>
                      <a:lnTo>
                        <a:pt x="37" y="0"/>
                      </a:lnTo>
                      <a:lnTo>
                        <a:pt x="66" y="6"/>
                      </a:lnTo>
                      <a:lnTo>
                        <a:pt x="50" y="57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77"/>
                <p:cNvSpPr/>
                <p:nvPr/>
              </p:nvSpPr>
              <p:spPr>
                <a:xfrm>
                  <a:off x="3225" y="2730"/>
                  <a:ext cx="151" cy="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7" extrusionOk="0">
                      <a:moveTo>
                        <a:pt x="74" y="0"/>
                      </a:moveTo>
                      <a:lnTo>
                        <a:pt x="63" y="65"/>
                      </a:lnTo>
                      <a:lnTo>
                        <a:pt x="92" y="83"/>
                      </a:lnTo>
                      <a:lnTo>
                        <a:pt x="151" y="28"/>
                      </a:lnTo>
                      <a:lnTo>
                        <a:pt x="142" y="102"/>
                      </a:lnTo>
                      <a:lnTo>
                        <a:pt x="113" y="137"/>
                      </a:lnTo>
                      <a:lnTo>
                        <a:pt x="103" y="157"/>
                      </a:lnTo>
                      <a:lnTo>
                        <a:pt x="63" y="137"/>
                      </a:lnTo>
                      <a:lnTo>
                        <a:pt x="68" y="104"/>
                      </a:lnTo>
                      <a:lnTo>
                        <a:pt x="0" y="113"/>
                      </a:lnTo>
                      <a:lnTo>
                        <a:pt x="33" y="72"/>
                      </a:lnTo>
                      <a:lnTo>
                        <a:pt x="22" y="43"/>
                      </a:lnTo>
                      <a:lnTo>
                        <a:pt x="42" y="4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77"/>
                <p:cNvSpPr/>
                <p:nvPr/>
              </p:nvSpPr>
              <p:spPr>
                <a:xfrm>
                  <a:off x="3153" y="2393"/>
                  <a:ext cx="210" cy="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365" extrusionOk="0">
                      <a:moveTo>
                        <a:pt x="146" y="76"/>
                      </a:moveTo>
                      <a:lnTo>
                        <a:pt x="72" y="32"/>
                      </a:lnTo>
                      <a:lnTo>
                        <a:pt x="49" y="0"/>
                      </a:lnTo>
                      <a:lnTo>
                        <a:pt x="38" y="39"/>
                      </a:lnTo>
                      <a:lnTo>
                        <a:pt x="0" y="32"/>
                      </a:lnTo>
                      <a:lnTo>
                        <a:pt x="5" y="61"/>
                      </a:lnTo>
                      <a:lnTo>
                        <a:pt x="40" y="91"/>
                      </a:lnTo>
                      <a:lnTo>
                        <a:pt x="3" y="126"/>
                      </a:lnTo>
                      <a:lnTo>
                        <a:pt x="16" y="141"/>
                      </a:lnTo>
                      <a:lnTo>
                        <a:pt x="59" y="111"/>
                      </a:lnTo>
                      <a:lnTo>
                        <a:pt x="72" y="141"/>
                      </a:lnTo>
                      <a:lnTo>
                        <a:pt x="25" y="170"/>
                      </a:lnTo>
                      <a:lnTo>
                        <a:pt x="25" y="224"/>
                      </a:lnTo>
                      <a:lnTo>
                        <a:pt x="35" y="254"/>
                      </a:lnTo>
                      <a:lnTo>
                        <a:pt x="5" y="285"/>
                      </a:lnTo>
                      <a:lnTo>
                        <a:pt x="24" y="319"/>
                      </a:lnTo>
                      <a:lnTo>
                        <a:pt x="24" y="361"/>
                      </a:lnTo>
                      <a:lnTo>
                        <a:pt x="59" y="365"/>
                      </a:lnTo>
                      <a:lnTo>
                        <a:pt x="61" y="324"/>
                      </a:lnTo>
                      <a:lnTo>
                        <a:pt x="135" y="319"/>
                      </a:lnTo>
                      <a:lnTo>
                        <a:pt x="188" y="270"/>
                      </a:lnTo>
                      <a:lnTo>
                        <a:pt x="210" y="217"/>
                      </a:lnTo>
                      <a:lnTo>
                        <a:pt x="188" y="104"/>
                      </a:lnTo>
                      <a:lnTo>
                        <a:pt x="146" y="76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77"/>
                <p:cNvSpPr/>
                <p:nvPr/>
              </p:nvSpPr>
              <p:spPr>
                <a:xfrm>
                  <a:off x="3258" y="2639"/>
                  <a:ext cx="105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34" extrusionOk="0">
                      <a:moveTo>
                        <a:pt x="105" y="26"/>
                      </a:moveTo>
                      <a:lnTo>
                        <a:pt x="59" y="98"/>
                      </a:lnTo>
                      <a:lnTo>
                        <a:pt x="76" y="121"/>
                      </a:lnTo>
                      <a:lnTo>
                        <a:pt x="54" y="134"/>
                      </a:lnTo>
                      <a:lnTo>
                        <a:pt x="0" y="111"/>
                      </a:lnTo>
                      <a:lnTo>
                        <a:pt x="0" y="65"/>
                      </a:lnTo>
                      <a:lnTo>
                        <a:pt x="39" y="30"/>
                      </a:lnTo>
                      <a:lnTo>
                        <a:pt x="11" y="24"/>
                      </a:lnTo>
                      <a:lnTo>
                        <a:pt x="35" y="8"/>
                      </a:lnTo>
                      <a:lnTo>
                        <a:pt x="85" y="0"/>
                      </a:lnTo>
                      <a:lnTo>
                        <a:pt x="105" y="26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77"/>
                <p:cNvSpPr/>
                <p:nvPr/>
              </p:nvSpPr>
              <p:spPr>
                <a:xfrm>
                  <a:off x="3310" y="2549"/>
                  <a:ext cx="65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6" extrusionOk="0">
                      <a:moveTo>
                        <a:pt x="29" y="11"/>
                      </a:moveTo>
                      <a:lnTo>
                        <a:pt x="65" y="35"/>
                      </a:lnTo>
                      <a:lnTo>
                        <a:pt x="53" y="66"/>
                      </a:lnTo>
                      <a:lnTo>
                        <a:pt x="16" y="48"/>
                      </a:lnTo>
                      <a:lnTo>
                        <a:pt x="0" y="0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solidFill>
                  <a:srgbClr val="E8BF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77"/>
                <p:cNvSpPr/>
                <p:nvPr/>
              </p:nvSpPr>
              <p:spPr>
                <a:xfrm>
                  <a:off x="3452" y="2673"/>
                  <a:ext cx="56" cy="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89" extrusionOk="0">
                      <a:moveTo>
                        <a:pt x="8" y="0"/>
                      </a:moveTo>
                      <a:lnTo>
                        <a:pt x="0" y="89"/>
                      </a:lnTo>
                      <a:lnTo>
                        <a:pt x="48" y="68"/>
                      </a:lnTo>
                      <a:lnTo>
                        <a:pt x="56" y="53"/>
                      </a:lnTo>
                      <a:lnTo>
                        <a:pt x="4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77"/>
                <p:cNvSpPr/>
                <p:nvPr/>
              </p:nvSpPr>
              <p:spPr>
                <a:xfrm>
                  <a:off x="3356" y="2750"/>
                  <a:ext cx="50" cy="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89" extrusionOk="0">
                      <a:moveTo>
                        <a:pt x="35" y="12"/>
                      </a:moveTo>
                      <a:lnTo>
                        <a:pt x="50" y="89"/>
                      </a:lnTo>
                      <a:lnTo>
                        <a:pt x="13" y="87"/>
                      </a:lnTo>
                      <a:lnTo>
                        <a:pt x="0" y="24"/>
                      </a:lnTo>
                      <a:lnTo>
                        <a:pt x="7" y="0"/>
                      </a:lnTo>
                      <a:lnTo>
                        <a:pt x="37" y="0"/>
                      </a:lnTo>
                      <a:lnTo>
                        <a:pt x="35" y="12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77"/>
                <p:cNvSpPr/>
                <p:nvPr/>
              </p:nvSpPr>
              <p:spPr>
                <a:xfrm>
                  <a:off x="3334" y="2538"/>
                  <a:ext cx="76" cy="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355" extrusionOk="0">
                      <a:moveTo>
                        <a:pt x="0" y="24"/>
                      </a:moveTo>
                      <a:lnTo>
                        <a:pt x="4" y="46"/>
                      </a:lnTo>
                      <a:lnTo>
                        <a:pt x="28" y="53"/>
                      </a:lnTo>
                      <a:lnTo>
                        <a:pt x="22" y="85"/>
                      </a:lnTo>
                      <a:lnTo>
                        <a:pt x="31" y="107"/>
                      </a:lnTo>
                      <a:lnTo>
                        <a:pt x="0" y="105"/>
                      </a:lnTo>
                      <a:lnTo>
                        <a:pt x="22" y="272"/>
                      </a:lnTo>
                      <a:lnTo>
                        <a:pt x="22" y="355"/>
                      </a:lnTo>
                      <a:lnTo>
                        <a:pt x="76" y="301"/>
                      </a:lnTo>
                      <a:lnTo>
                        <a:pt x="42" y="292"/>
                      </a:lnTo>
                      <a:lnTo>
                        <a:pt x="39" y="249"/>
                      </a:lnTo>
                      <a:lnTo>
                        <a:pt x="63" y="212"/>
                      </a:lnTo>
                      <a:lnTo>
                        <a:pt x="31" y="20"/>
                      </a:lnTo>
                      <a:lnTo>
                        <a:pt x="26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77"/>
                <p:cNvSpPr/>
                <p:nvPr/>
              </p:nvSpPr>
              <p:spPr>
                <a:xfrm>
                  <a:off x="3326" y="2075"/>
                  <a:ext cx="148" cy="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235" extrusionOk="0">
                      <a:moveTo>
                        <a:pt x="10" y="0"/>
                      </a:moveTo>
                      <a:lnTo>
                        <a:pt x="80" y="15"/>
                      </a:lnTo>
                      <a:lnTo>
                        <a:pt x="123" y="126"/>
                      </a:lnTo>
                      <a:lnTo>
                        <a:pt x="148" y="235"/>
                      </a:lnTo>
                      <a:lnTo>
                        <a:pt x="30" y="235"/>
                      </a:lnTo>
                      <a:lnTo>
                        <a:pt x="0" y="14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BDC7F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77"/>
                <p:cNvSpPr/>
                <p:nvPr/>
              </p:nvSpPr>
              <p:spPr>
                <a:xfrm>
                  <a:off x="3334" y="2256"/>
                  <a:ext cx="233" cy="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89" extrusionOk="0">
                      <a:moveTo>
                        <a:pt x="183" y="200"/>
                      </a:moveTo>
                      <a:lnTo>
                        <a:pt x="177" y="215"/>
                      </a:lnTo>
                      <a:lnTo>
                        <a:pt x="166" y="265"/>
                      </a:lnTo>
                      <a:lnTo>
                        <a:pt x="96" y="289"/>
                      </a:lnTo>
                      <a:lnTo>
                        <a:pt x="39" y="285"/>
                      </a:lnTo>
                      <a:lnTo>
                        <a:pt x="2" y="191"/>
                      </a:lnTo>
                      <a:lnTo>
                        <a:pt x="0" y="69"/>
                      </a:lnTo>
                      <a:lnTo>
                        <a:pt x="16" y="45"/>
                      </a:lnTo>
                      <a:lnTo>
                        <a:pt x="42" y="35"/>
                      </a:lnTo>
                      <a:lnTo>
                        <a:pt x="70" y="35"/>
                      </a:lnTo>
                      <a:lnTo>
                        <a:pt x="129" y="8"/>
                      </a:lnTo>
                      <a:lnTo>
                        <a:pt x="196" y="0"/>
                      </a:lnTo>
                      <a:lnTo>
                        <a:pt x="233" y="35"/>
                      </a:lnTo>
                      <a:lnTo>
                        <a:pt x="233" y="128"/>
                      </a:lnTo>
                      <a:lnTo>
                        <a:pt x="183" y="20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77"/>
                <p:cNvSpPr/>
                <p:nvPr/>
              </p:nvSpPr>
              <p:spPr>
                <a:xfrm>
                  <a:off x="3395" y="2462"/>
                  <a:ext cx="31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66" extrusionOk="0">
                      <a:moveTo>
                        <a:pt x="18" y="7"/>
                      </a:moveTo>
                      <a:lnTo>
                        <a:pt x="31" y="64"/>
                      </a:lnTo>
                      <a:lnTo>
                        <a:pt x="9" y="66"/>
                      </a:lnTo>
                      <a:lnTo>
                        <a:pt x="0" y="0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solidFill>
                  <a:srgbClr val="D6E3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77"/>
                <p:cNvSpPr/>
                <p:nvPr/>
              </p:nvSpPr>
              <p:spPr>
                <a:xfrm>
                  <a:off x="3530" y="2477"/>
                  <a:ext cx="229" cy="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246" extrusionOk="0">
                      <a:moveTo>
                        <a:pt x="198" y="146"/>
                      </a:moveTo>
                      <a:lnTo>
                        <a:pt x="202" y="192"/>
                      </a:lnTo>
                      <a:lnTo>
                        <a:pt x="220" y="194"/>
                      </a:lnTo>
                      <a:lnTo>
                        <a:pt x="227" y="246"/>
                      </a:lnTo>
                      <a:lnTo>
                        <a:pt x="179" y="236"/>
                      </a:lnTo>
                      <a:lnTo>
                        <a:pt x="170" y="205"/>
                      </a:lnTo>
                      <a:lnTo>
                        <a:pt x="122" y="177"/>
                      </a:lnTo>
                      <a:lnTo>
                        <a:pt x="15" y="177"/>
                      </a:lnTo>
                      <a:lnTo>
                        <a:pt x="11" y="157"/>
                      </a:lnTo>
                      <a:lnTo>
                        <a:pt x="113" y="135"/>
                      </a:lnTo>
                      <a:lnTo>
                        <a:pt x="124" y="57"/>
                      </a:lnTo>
                      <a:lnTo>
                        <a:pt x="52" y="77"/>
                      </a:lnTo>
                      <a:lnTo>
                        <a:pt x="0" y="66"/>
                      </a:lnTo>
                      <a:lnTo>
                        <a:pt x="0" y="7"/>
                      </a:lnTo>
                      <a:lnTo>
                        <a:pt x="100" y="0"/>
                      </a:lnTo>
                      <a:lnTo>
                        <a:pt x="178" y="11"/>
                      </a:lnTo>
                      <a:lnTo>
                        <a:pt x="216" y="77"/>
                      </a:lnTo>
                      <a:lnTo>
                        <a:pt x="229" y="111"/>
                      </a:lnTo>
                      <a:lnTo>
                        <a:pt x="198" y="146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77"/>
                <p:cNvSpPr/>
                <p:nvPr/>
              </p:nvSpPr>
              <p:spPr>
                <a:xfrm>
                  <a:off x="3158" y="2460"/>
                  <a:ext cx="599" cy="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" h="442" extrusionOk="0">
                      <a:moveTo>
                        <a:pt x="333" y="0"/>
                      </a:moveTo>
                      <a:lnTo>
                        <a:pt x="276" y="15"/>
                      </a:lnTo>
                      <a:lnTo>
                        <a:pt x="328" y="37"/>
                      </a:lnTo>
                      <a:lnTo>
                        <a:pt x="291" y="35"/>
                      </a:lnTo>
                      <a:lnTo>
                        <a:pt x="291" y="68"/>
                      </a:lnTo>
                      <a:lnTo>
                        <a:pt x="266" y="78"/>
                      </a:lnTo>
                      <a:lnTo>
                        <a:pt x="233" y="55"/>
                      </a:lnTo>
                      <a:lnTo>
                        <a:pt x="229" y="78"/>
                      </a:lnTo>
                      <a:lnTo>
                        <a:pt x="196" y="65"/>
                      </a:lnTo>
                      <a:lnTo>
                        <a:pt x="165" y="50"/>
                      </a:lnTo>
                      <a:lnTo>
                        <a:pt x="135" y="48"/>
                      </a:lnTo>
                      <a:lnTo>
                        <a:pt x="143" y="96"/>
                      </a:lnTo>
                      <a:lnTo>
                        <a:pt x="137" y="120"/>
                      </a:lnTo>
                      <a:lnTo>
                        <a:pt x="122" y="91"/>
                      </a:lnTo>
                      <a:lnTo>
                        <a:pt x="85" y="124"/>
                      </a:lnTo>
                      <a:lnTo>
                        <a:pt x="57" y="129"/>
                      </a:lnTo>
                      <a:lnTo>
                        <a:pt x="22" y="174"/>
                      </a:lnTo>
                      <a:lnTo>
                        <a:pt x="30" y="187"/>
                      </a:lnTo>
                      <a:lnTo>
                        <a:pt x="2" y="203"/>
                      </a:lnTo>
                      <a:lnTo>
                        <a:pt x="0" y="233"/>
                      </a:lnTo>
                      <a:lnTo>
                        <a:pt x="57" y="220"/>
                      </a:lnTo>
                      <a:lnTo>
                        <a:pt x="69" y="233"/>
                      </a:lnTo>
                      <a:lnTo>
                        <a:pt x="89" y="224"/>
                      </a:lnTo>
                      <a:lnTo>
                        <a:pt x="89" y="203"/>
                      </a:lnTo>
                      <a:lnTo>
                        <a:pt x="118" y="178"/>
                      </a:lnTo>
                      <a:lnTo>
                        <a:pt x="100" y="144"/>
                      </a:lnTo>
                      <a:lnTo>
                        <a:pt x="111" y="137"/>
                      </a:lnTo>
                      <a:lnTo>
                        <a:pt x="139" y="142"/>
                      </a:lnTo>
                      <a:lnTo>
                        <a:pt x="150" y="118"/>
                      </a:lnTo>
                      <a:lnTo>
                        <a:pt x="168" y="146"/>
                      </a:lnTo>
                      <a:lnTo>
                        <a:pt x="178" y="137"/>
                      </a:lnTo>
                      <a:lnTo>
                        <a:pt x="159" y="94"/>
                      </a:lnTo>
                      <a:lnTo>
                        <a:pt x="176" y="113"/>
                      </a:lnTo>
                      <a:lnTo>
                        <a:pt x="213" y="103"/>
                      </a:lnTo>
                      <a:lnTo>
                        <a:pt x="229" y="228"/>
                      </a:lnTo>
                      <a:lnTo>
                        <a:pt x="250" y="370"/>
                      </a:lnTo>
                      <a:lnTo>
                        <a:pt x="255" y="418"/>
                      </a:lnTo>
                      <a:lnTo>
                        <a:pt x="285" y="418"/>
                      </a:lnTo>
                      <a:lnTo>
                        <a:pt x="307" y="442"/>
                      </a:lnTo>
                      <a:lnTo>
                        <a:pt x="307" y="413"/>
                      </a:lnTo>
                      <a:lnTo>
                        <a:pt x="353" y="411"/>
                      </a:lnTo>
                      <a:lnTo>
                        <a:pt x="361" y="400"/>
                      </a:lnTo>
                      <a:lnTo>
                        <a:pt x="333" y="400"/>
                      </a:lnTo>
                      <a:lnTo>
                        <a:pt x="303" y="377"/>
                      </a:lnTo>
                      <a:lnTo>
                        <a:pt x="270" y="383"/>
                      </a:lnTo>
                      <a:lnTo>
                        <a:pt x="283" y="370"/>
                      </a:lnTo>
                      <a:lnTo>
                        <a:pt x="316" y="357"/>
                      </a:lnTo>
                      <a:lnTo>
                        <a:pt x="328" y="340"/>
                      </a:lnTo>
                      <a:lnTo>
                        <a:pt x="376" y="340"/>
                      </a:lnTo>
                      <a:lnTo>
                        <a:pt x="402" y="355"/>
                      </a:lnTo>
                      <a:lnTo>
                        <a:pt x="498" y="346"/>
                      </a:lnTo>
                      <a:lnTo>
                        <a:pt x="479" y="331"/>
                      </a:lnTo>
                      <a:lnTo>
                        <a:pt x="403" y="331"/>
                      </a:lnTo>
                      <a:lnTo>
                        <a:pt x="346" y="298"/>
                      </a:lnTo>
                      <a:lnTo>
                        <a:pt x="333" y="300"/>
                      </a:lnTo>
                      <a:lnTo>
                        <a:pt x="339" y="272"/>
                      </a:lnTo>
                      <a:lnTo>
                        <a:pt x="302" y="277"/>
                      </a:lnTo>
                      <a:lnTo>
                        <a:pt x="303" y="233"/>
                      </a:lnTo>
                      <a:lnTo>
                        <a:pt x="339" y="252"/>
                      </a:lnTo>
                      <a:lnTo>
                        <a:pt x="342" y="222"/>
                      </a:lnTo>
                      <a:lnTo>
                        <a:pt x="392" y="233"/>
                      </a:lnTo>
                      <a:lnTo>
                        <a:pt x="422" y="222"/>
                      </a:lnTo>
                      <a:lnTo>
                        <a:pt x="422" y="194"/>
                      </a:lnTo>
                      <a:lnTo>
                        <a:pt x="394" y="185"/>
                      </a:lnTo>
                      <a:lnTo>
                        <a:pt x="414" y="181"/>
                      </a:lnTo>
                      <a:lnTo>
                        <a:pt x="492" y="174"/>
                      </a:lnTo>
                      <a:lnTo>
                        <a:pt x="522" y="176"/>
                      </a:lnTo>
                      <a:lnTo>
                        <a:pt x="599" y="128"/>
                      </a:lnTo>
                      <a:lnTo>
                        <a:pt x="588" y="94"/>
                      </a:lnTo>
                      <a:lnTo>
                        <a:pt x="522" y="94"/>
                      </a:lnTo>
                      <a:lnTo>
                        <a:pt x="481" y="68"/>
                      </a:lnTo>
                      <a:lnTo>
                        <a:pt x="426" y="85"/>
                      </a:lnTo>
                      <a:lnTo>
                        <a:pt x="424" y="63"/>
                      </a:lnTo>
                      <a:lnTo>
                        <a:pt x="414" y="83"/>
                      </a:lnTo>
                      <a:lnTo>
                        <a:pt x="383" y="66"/>
                      </a:lnTo>
                      <a:lnTo>
                        <a:pt x="383" y="9"/>
                      </a:ln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77"/>
                <p:cNvSpPr/>
                <p:nvPr/>
              </p:nvSpPr>
              <p:spPr>
                <a:xfrm>
                  <a:off x="3406" y="2401"/>
                  <a:ext cx="87" cy="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98" extrusionOk="0">
                      <a:moveTo>
                        <a:pt x="87" y="38"/>
                      </a:moveTo>
                      <a:lnTo>
                        <a:pt x="68" y="29"/>
                      </a:lnTo>
                      <a:lnTo>
                        <a:pt x="61" y="0"/>
                      </a:lnTo>
                      <a:lnTo>
                        <a:pt x="48" y="3"/>
                      </a:lnTo>
                      <a:lnTo>
                        <a:pt x="52" y="31"/>
                      </a:lnTo>
                      <a:lnTo>
                        <a:pt x="18" y="50"/>
                      </a:lnTo>
                      <a:lnTo>
                        <a:pt x="0" y="57"/>
                      </a:lnTo>
                      <a:lnTo>
                        <a:pt x="18" y="98"/>
                      </a:lnTo>
                      <a:lnTo>
                        <a:pt x="22" y="81"/>
                      </a:lnTo>
                      <a:lnTo>
                        <a:pt x="61" y="42"/>
                      </a:lnTo>
                      <a:lnTo>
                        <a:pt x="85" y="53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77"/>
                <p:cNvSpPr/>
                <p:nvPr/>
              </p:nvSpPr>
              <p:spPr>
                <a:xfrm>
                  <a:off x="3360" y="2204"/>
                  <a:ext cx="61" cy="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104" extrusionOk="0">
                      <a:moveTo>
                        <a:pt x="35" y="0"/>
                      </a:moveTo>
                      <a:lnTo>
                        <a:pt x="0" y="13"/>
                      </a:lnTo>
                      <a:lnTo>
                        <a:pt x="16" y="39"/>
                      </a:lnTo>
                      <a:lnTo>
                        <a:pt x="5" y="80"/>
                      </a:lnTo>
                      <a:lnTo>
                        <a:pt x="24" y="104"/>
                      </a:lnTo>
                      <a:lnTo>
                        <a:pt x="61" y="74"/>
                      </a:lnTo>
                      <a:lnTo>
                        <a:pt x="57" y="19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77"/>
                <p:cNvSpPr/>
                <p:nvPr/>
              </p:nvSpPr>
              <p:spPr>
                <a:xfrm>
                  <a:off x="3193" y="2175"/>
                  <a:ext cx="183" cy="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366" extrusionOk="0">
                      <a:moveTo>
                        <a:pt x="83" y="0"/>
                      </a:moveTo>
                      <a:lnTo>
                        <a:pt x="82" y="46"/>
                      </a:lnTo>
                      <a:lnTo>
                        <a:pt x="95" y="139"/>
                      </a:lnTo>
                      <a:lnTo>
                        <a:pt x="80" y="135"/>
                      </a:lnTo>
                      <a:lnTo>
                        <a:pt x="11" y="96"/>
                      </a:lnTo>
                      <a:lnTo>
                        <a:pt x="0" y="105"/>
                      </a:lnTo>
                      <a:lnTo>
                        <a:pt x="61" y="155"/>
                      </a:lnTo>
                      <a:lnTo>
                        <a:pt x="91" y="187"/>
                      </a:lnTo>
                      <a:lnTo>
                        <a:pt x="100" y="229"/>
                      </a:lnTo>
                      <a:lnTo>
                        <a:pt x="102" y="285"/>
                      </a:lnTo>
                      <a:lnTo>
                        <a:pt x="124" y="335"/>
                      </a:lnTo>
                      <a:lnTo>
                        <a:pt x="154" y="359"/>
                      </a:lnTo>
                      <a:lnTo>
                        <a:pt x="183" y="366"/>
                      </a:lnTo>
                      <a:lnTo>
                        <a:pt x="169" y="322"/>
                      </a:lnTo>
                      <a:lnTo>
                        <a:pt x="163" y="259"/>
                      </a:lnTo>
                      <a:lnTo>
                        <a:pt x="161" y="172"/>
                      </a:lnTo>
                      <a:lnTo>
                        <a:pt x="157" y="131"/>
                      </a:lnTo>
                      <a:lnTo>
                        <a:pt x="145" y="29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77"/>
                <p:cNvSpPr/>
                <p:nvPr/>
              </p:nvSpPr>
              <p:spPr>
                <a:xfrm>
                  <a:off x="3306" y="2191"/>
                  <a:ext cx="207" cy="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56" extrusionOk="0">
                      <a:moveTo>
                        <a:pt x="187" y="80"/>
                      </a:moveTo>
                      <a:lnTo>
                        <a:pt x="135" y="104"/>
                      </a:lnTo>
                      <a:lnTo>
                        <a:pt x="102" y="130"/>
                      </a:lnTo>
                      <a:lnTo>
                        <a:pt x="81" y="110"/>
                      </a:lnTo>
                      <a:lnTo>
                        <a:pt x="44" y="121"/>
                      </a:lnTo>
                      <a:lnTo>
                        <a:pt x="44" y="156"/>
                      </a:lnTo>
                      <a:lnTo>
                        <a:pt x="0" y="71"/>
                      </a:lnTo>
                      <a:lnTo>
                        <a:pt x="26" y="39"/>
                      </a:lnTo>
                      <a:lnTo>
                        <a:pt x="24" y="0"/>
                      </a:lnTo>
                      <a:lnTo>
                        <a:pt x="39" y="13"/>
                      </a:lnTo>
                      <a:lnTo>
                        <a:pt x="44" y="86"/>
                      </a:lnTo>
                      <a:lnTo>
                        <a:pt x="59" y="100"/>
                      </a:lnTo>
                      <a:lnTo>
                        <a:pt x="113" y="87"/>
                      </a:lnTo>
                      <a:lnTo>
                        <a:pt x="165" y="50"/>
                      </a:lnTo>
                      <a:lnTo>
                        <a:pt x="205" y="52"/>
                      </a:lnTo>
                      <a:lnTo>
                        <a:pt x="207" y="82"/>
                      </a:lnTo>
                      <a:lnTo>
                        <a:pt x="187" y="8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77"/>
                <p:cNvSpPr/>
                <p:nvPr/>
              </p:nvSpPr>
              <p:spPr>
                <a:xfrm>
                  <a:off x="3428" y="2273"/>
                  <a:ext cx="178" cy="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87" extrusionOk="0">
                      <a:moveTo>
                        <a:pt x="15" y="87"/>
                      </a:moveTo>
                      <a:lnTo>
                        <a:pt x="0" y="48"/>
                      </a:lnTo>
                      <a:lnTo>
                        <a:pt x="35" y="28"/>
                      </a:lnTo>
                      <a:lnTo>
                        <a:pt x="87" y="18"/>
                      </a:lnTo>
                      <a:lnTo>
                        <a:pt x="91" y="0"/>
                      </a:lnTo>
                      <a:lnTo>
                        <a:pt x="174" y="33"/>
                      </a:lnTo>
                      <a:lnTo>
                        <a:pt x="178" y="65"/>
                      </a:lnTo>
                      <a:lnTo>
                        <a:pt x="130" y="72"/>
                      </a:lnTo>
                      <a:lnTo>
                        <a:pt x="28" y="87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B8B3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77"/>
                <p:cNvSpPr/>
                <p:nvPr/>
              </p:nvSpPr>
              <p:spPr>
                <a:xfrm>
                  <a:off x="3456" y="2306"/>
                  <a:ext cx="72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48" extrusionOk="0">
                      <a:moveTo>
                        <a:pt x="72" y="35"/>
                      </a:moveTo>
                      <a:lnTo>
                        <a:pt x="44" y="0"/>
                      </a:lnTo>
                      <a:lnTo>
                        <a:pt x="24" y="4"/>
                      </a:lnTo>
                      <a:lnTo>
                        <a:pt x="4" y="26"/>
                      </a:lnTo>
                      <a:lnTo>
                        <a:pt x="0" y="48"/>
                      </a:lnTo>
                      <a:lnTo>
                        <a:pt x="72" y="35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77"/>
                <p:cNvSpPr/>
                <p:nvPr/>
              </p:nvSpPr>
              <p:spPr>
                <a:xfrm>
                  <a:off x="3545" y="2216"/>
                  <a:ext cx="92" cy="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81" extrusionOk="0">
                      <a:moveTo>
                        <a:pt x="61" y="81"/>
                      </a:moveTo>
                      <a:lnTo>
                        <a:pt x="0" y="75"/>
                      </a:lnTo>
                      <a:lnTo>
                        <a:pt x="5" y="29"/>
                      </a:lnTo>
                      <a:lnTo>
                        <a:pt x="55" y="0"/>
                      </a:lnTo>
                      <a:lnTo>
                        <a:pt x="92" y="35"/>
                      </a:lnTo>
                      <a:lnTo>
                        <a:pt x="61" y="81"/>
                      </a:lnTo>
                      <a:close/>
                    </a:path>
                  </a:pathLst>
                </a:custGeom>
                <a:solidFill>
                  <a:srgbClr val="BA8F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77"/>
                <p:cNvSpPr/>
                <p:nvPr/>
              </p:nvSpPr>
              <p:spPr>
                <a:xfrm>
                  <a:off x="3404" y="2384"/>
                  <a:ext cx="43" cy="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59" extrusionOk="0">
                      <a:moveTo>
                        <a:pt x="43" y="4"/>
                      </a:moveTo>
                      <a:lnTo>
                        <a:pt x="20" y="59"/>
                      </a:lnTo>
                      <a:lnTo>
                        <a:pt x="0" y="54"/>
                      </a:lnTo>
                      <a:lnTo>
                        <a:pt x="30" y="0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EDD1B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77"/>
                <p:cNvSpPr/>
                <p:nvPr/>
              </p:nvSpPr>
              <p:spPr>
                <a:xfrm>
                  <a:off x="3278" y="2436"/>
                  <a:ext cx="122" cy="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61" extrusionOk="0">
                      <a:moveTo>
                        <a:pt x="10" y="20"/>
                      </a:moveTo>
                      <a:lnTo>
                        <a:pt x="26" y="0"/>
                      </a:lnTo>
                      <a:lnTo>
                        <a:pt x="48" y="0"/>
                      </a:lnTo>
                      <a:lnTo>
                        <a:pt x="102" y="35"/>
                      </a:lnTo>
                      <a:lnTo>
                        <a:pt x="122" y="61"/>
                      </a:lnTo>
                      <a:lnTo>
                        <a:pt x="80" y="61"/>
                      </a:lnTo>
                      <a:lnTo>
                        <a:pt x="58" y="55"/>
                      </a:lnTo>
                      <a:lnTo>
                        <a:pt x="67" y="28"/>
                      </a:lnTo>
                      <a:lnTo>
                        <a:pt x="39" y="18"/>
                      </a:lnTo>
                      <a:lnTo>
                        <a:pt x="21" y="35"/>
                      </a:lnTo>
                      <a:lnTo>
                        <a:pt x="0" y="22"/>
                      </a:lnTo>
                      <a:lnTo>
                        <a:pt x="10" y="2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77"/>
                <p:cNvSpPr/>
                <p:nvPr/>
              </p:nvSpPr>
              <p:spPr>
                <a:xfrm>
                  <a:off x="3138" y="2240"/>
                  <a:ext cx="122" cy="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51" extrusionOk="0">
                      <a:moveTo>
                        <a:pt x="22" y="124"/>
                      </a:moveTo>
                      <a:lnTo>
                        <a:pt x="59" y="98"/>
                      </a:lnTo>
                      <a:lnTo>
                        <a:pt x="35" y="57"/>
                      </a:lnTo>
                      <a:lnTo>
                        <a:pt x="0" y="33"/>
                      </a:lnTo>
                      <a:lnTo>
                        <a:pt x="26" y="3"/>
                      </a:lnTo>
                      <a:lnTo>
                        <a:pt x="64" y="0"/>
                      </a:lnTo>
                      <a:lnTo>
                        <a:pt x="98" y="13"/>
                      </a:lnTo>
                      <a:lnTo>
                        <a:pt x="64" y="48"/>
                      </a:lnTo>
                      <a:lnTo>
                        <a:pt x="122" y="94"/>
                      </a:lnTo>
                      <a:lnTo>
                        <a:pt x="79" y="111"/>
                      </a:lnTo>
                      <a:lnTo>
                        <a:pt x="96" y="148"/>
                      </a:lnTo>
                      <a:lnTo>
                        <a:pt x="59" y="151"/>
                      </a:lnTo>
                      <a:lnTo>
                        <a:pt x="22" y="124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77"/>
                <p:cNvSpPr/>
                <p:nvPr/>
              </p:nvSpPr>
              <p:spPr>
                <a:xfrm>
                  <a:off x="3193" y="2190"/>
                  <a:ext cx="95" cy="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98" extrusionOk="0">
                      <a:moveTo>
                        <a:pt x="0" y="3"/>
                      </a:moveTo>
                      <a:lnTo>
                        <a:pt x="67" y="74"/>
                      </a:lnTo>
                      <a:lnTo>
                        <a:pt x="91" y="98"/>
                      </a:lnTo>
                      <a:lnTo>
                        <a:pt x="95" y="70"/>
                      </a:lnTo>
                      <a:lnTo>
                        <a:pt x="4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77"/>
                <p:cNvSpPr/>
                <p:nvPr/>
              </p:nvSpPr>
              <p:spPr>
                <a:xfrm>
                  <a:off x="3524" y="2306"/>
                  <a:ext cx="204" cy="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" h="213" extrusionOk="0">
                      <a:moveTo>
                        <a:pt x="121" y="0"/>
                      </a:moveTo>
                      <a:lnTo>
                        <a:pt x="84" y="19"/>
                      </a:lnTo>
                      <a:lnTo>
                        <a:pt x="0" y="39"/>
                      </a:lnTo>
                      <a:lnTo>
                        <a:pt x="2" y="152"/>
                      </a:lnTo>
                      <a:lnTo>
                        <a:pt x="60" y="213"/>
                      </a:lnTo>
                      <a:lnTo>
                        <a:pt x="204" y="19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A173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77"/>
                <p:cNvSpPr/>
                <p:nvPr/>
              </p:nvSpPr>
              <p:spPr>
                <a:xfrm>
                  <a:off x="3426" y="2325"/>
                  <a:ext cx="283" cy="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" h="383" extrusionOk="0">
                      <a:moveTo>
                        <a:pt x="165" y="0"/>
                      </a:moveTo>
                      <a:lnTo>
                        <a:pt x="100" y="20"/>
                      </a:lnTo>
                      <a:lnTo>
                        <a:pt x="78" y="0"/>
                      </a:lnTo>
                      <a:lnTo>
                        <a:pt x="34" y="16"/>
                      </a:lnTo>
                      <a:lnTo>
                        <a:pt x="0" y="50"/>
                      </a:lnTo>
                      <a:lnTo>
                        <a:pt x="50" y="59"/>
                      </a:lnTo>
                      <a:lnTo>
                        <a:pt x="71" y="157"/>
                      </a:lnTo>
                      <a:lnTo>
                        <a:pt x="154" y="190"/>
                      </a:lnTo>
                      <a:lnTo>
                        <a:pt x="165" y="213"/>
                      </a:lnTo>
                      <a:lnTo>
                        <a:pt x="204" y="194"/>
                      </a:lnTo>
                      <a:lnTo>
                        <a:pt x="226" y="227"/>
                      </a:lnTo>
                      <a:lnTo>
                        <a:pt x="171" y="248"/>
                      </a:lnTo>
                      <a:lnTo>
                        <a:pt x="154" y="277"/>
                      </a:lnTo>
                      <a:lnTo>
                        <a:pt x="219" y="314"/>
                      </a:lnTo>
                      <a:lnTo>
                        <a:pt x="182" y="357"/>
                      </a:lnTo>
                      <a:lnTo>
                        <a:pt x="193" y="383"/>
                      </a:lnTo>
                      <a:lnTo>
                        <a:pt x="243" y="357"/>
                      </a:lnTo>
                      <a:lnTo>
                        <a:pt x="283" y="379"/>
                      </a:lnTo>
                      <a:lnTo>
                        <a:pt x="280" y="342"/>
                      </a:lnTo>
                      <a:lnTo>
                        <a:pt x="261" y="322"/>
                      </a:lnTo>
                      <a:lnTo>
                        <a:pt x="243" y="281"/>
                      </a:lnTo>
                      <a:lnTo>
                        <a:pt x="261" y="216"/>
                      </a:lnTo>
                      <a:lnTo>
                        <a:pt x="243" y="137"/>
                      </a:lnTo>
                      <a:lnTo>
                        <a:pt x="189" y="161"/>
                      </a:lnTo>
                      <a:lnTo>
                        <a:pt x="150" y="157"/>
                      </a:lnTo>
                      <a:lnTo>
                        <a:pt x="150" y="114"/>
                      </a:lnTo>
                      <a:lnTo>
                        <a:pt x="195" y="129"/>
                      </a:lnTo>
                      <a:lnTo>
                        <a:pt x="195" y="92"/>
                      </a:lnTo>
                      <a:lnTo>
                        <a:pt x="128" y="66"/>
                      </a:lnTo>
                      <a:lnTo>
                        <a:pt x="132" y="39"/>
                      </a:lnTo>
                      <a:lnTo>
                        <a:pt x="185" y="22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9429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77"/>
                <p:cNvSpPr/>
                <p:nvPr/>
              </p:nvSpPr>
              <p:spPr>
                <a:xfrm>
                  <a:off x="3264" y="2064"/>
                  <a:ext cx="357" cy="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3" extrusionOk="0">
                      <a:moveTo>
                        <a:pt x="81" y="11"/>
                      </a:moveTo>
                      <a:lnTo>
                        <a:pt x="135" y="85"/>
                      </a:lnTo>
                      <a:lnTo>
                        <a:pt x="94" y="107"/>
                      </a:lnTo>
                      <a:lnTo>
                        <a:pt x="7" y="94"/>
                      </a:lnTo>
                      <a:lnTo>
                        <a:pt x="0" y="122"/>
                      </a:lnTo>
                      <a:lnTo>
                        <a:pt x="81" y="155"/>
                      </a:lnTo>
                      <a:lnTo>
                        <a:pt x="138" y="163"/>
                      </a:lnTo>
                      <a:lnTo>
                        <a:pt x="101" y="196"/>
                      </a:lnTo>
                      <a:lnTo>
                        <a:pt x="149" y="209"/>
                      </a:lnTo>
                      <a:lnTo>
                        <a:pt x="168" y="233"/>
                      </a:lnTo>
                      <a:lnTo>
                        <a:pt x="246" y="179"/>
                      </a:lnTo>
                      <a:lnTo>
                        <a:pt x="270" y="200"/>
                      </a:lnTo>
                      <a:lnTo>
                        <a:pt x="333" y="118"/>
                      </a:lnTo>
                      <a:lnTo>
                        <a:pt x="357" y="68"/>
                      </a:lnTo>
                      <a:lnTo>
                        <a:pt x="270" y="7"/>
                      </a:lnTo>
                      <a:lnTo>
                        <a:pt x="192" y="0"/>
                      </a:lnTo>
                      <a:lnTo>
                        <a:pt x="81" y="11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77"/>
                <p:cNvSpPr/>
                <p:nvPr/>
              </p:nvSpPr>
              <p:spPr>
                <a:xfrm>
                  <a:off x="3399" y="2075"/>
                  <a:ext cx="83" cy="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42" extrusionOk="0">
                      <a:moveTo>
                        <a:pt x="0" y="0"/>
                      </a:moveTo>
                      <a:lnTo>
                        <a:pt x="44" y="42"/>
                      </a:lnTo>
                      <a:lnTo>
                        <a:pt x="83" y="28"/>
                      </a:lnTo>
                      <a:lnTo>
                        <a:pt x="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77"/>
                <p:cNvSpPr/>
                <p:nvPr/>
              </p:nvSpPr>
              <p:spPr>
                <a:xfrm>
                  <a:off x="3526" y="2001"/>
                  <a:ext cx="130" cy="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" h="87" extrusionOk="0">
                      <a:moveTo>
                        <a:pt x="17" y="0"/>
                      </a:moveTo>
                      <a:lnTo>
                        <a:pt x="130" y="20"/>
                      </a:lnTo>
                      <a:lnTo>
                        <a:pt x="111" y="87"/>
                      </a:lnTo>
                      <a:lnTo>
                        <a:pt x="50" y="87"/>
                      </a:lnTo>
                      <a:lnTo>
                        <a:pt x="0" y="48"/>
                      </a:lnTo>
                      <a:lnTo>
                        <a:pt x="0" y="26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2B0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77"/>
                <p:cNvSpPr/>
                <p:nvPr/>
              </p:nvSpPr>
              <p:spPr>
                <a:xfrm>
                  <a:off x="3526" y="2010"/>
                  <a:ext cx="74" cy="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9" extrusionOk="0">
                      <a:moveTo>
                        <a:pt x="13" y="0"/>
                      </a:moveTo>
                      <a:lnTo>
                        <a:pt x="74" y="24"/>
                      </a:lnTo>
                      <a:lnTo>
                        <a:pt x="45" y="69"/>
                      </a:lnTo>
                      <a:lnTo>
                        <a:pt x="0" y="3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CC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77"/>
                <p:cNvSpPr/>
                <p:nvPr/>
              </p:nvSpPr>
              <p:spPr>
                <a:xfrm>
                  <a:off x="3358" y="1484"/>
                  <a:ext cx="385" cy="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411" extrusionOk="0">
                      <a:moveTo>
                        <a:pt x="335" y="8"/>
                      </a:moveTo>
                      <a:lnTo>
                        <a:pt x="0" y="0"/>
                      </a:lnTo>
                      <a:lnTo>
                        <a:pt x="52" y="247"/>
                      </a:lnTo>
                      <a:lnTo>
                        <a:pt x="79" y="352"/>
                      </a:lnTo>
                      <a:lnTo>
                        <a:pt x="200" y="411"/>
                      </a:lnTo>
                      <a:lnTo>
                        <a:pt x="351" y="304"/>
                      </a:lnTo>
                      <a:lnTo>
                        <a:pt x="385" y="152"/>
                      </a:lnTo>
                      <a:lnTo>
                        <a:pt x="335" y="8"/>
                      </a:lnTo>
                      <a:close/>
                    </a:path>
                  </a:pathLst>
                </a:custGeom>
                <a:solidFill>
                  <a:srgbClr val="96ABB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77"/>
                <p:cNvSpPr/>
                <p:nvPr/>
              </p:nvSpPr>
              <p:spPr>
                <a:xfrm>
                  <a:off x="3534" y="1542"/>
                  <a:ext cx="164" cy="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6" extrusionOk="0">
                      <a:moveTo>
                        <a:pt x="77" y="0"/>
                      </a:moveTo>
                      <a:lnTo>
                        <a:pt x="16" y="7"/>
                      </a:lnTo>
                      <a:lnTo>
                        <a:pt x="0" y="53"/>
                      </a:lnTo>
                      <a:lnTo>
                        <a:pt x="46" y="61"/>
                      </a:lnTo>
                      <a:lnTo>
                        <a:pt x="20" y="94"/>
                      </a:lnTo>
                      <a:lnTo>
                        <a:pt x="53" y="126"/>
                      </a:lnTo>
                      <a:lnTo>
                        <a:pt x="103" y="68"/>
                      </a:lnTo>
                      <a:lnTo>
                        <a:pt x="111" y="122"/>
                      </a:lnTo>
                      <a:lnTo>
                        <a:pt x="164" y="109"/>
                      </a:lnTo>
                      <a:lnTo>
                        <a:pt x="159" y="57"/>
                      </a:lnTo>
                      <a:lnTo>
                        <a:pt x="148" y="0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77"/>
                <p:cNvSpPr/>
                <p:nvPr/>
              </p:nvSpPr>
              <p:spPr>
                <a:xfrm>
                  <a:off x="3558" y="1479"/>
                  <a:ext cx="166" cy="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65" extrusionOk="0">
                      <a:moveTo>
                        <a:pt x="116" y="124"/>
                      </a:moveTo>
                      <a:lnTo>
                        <a:pt x="53" y="165"/>
                      </a:lnTo>
                      <a:lnTo>
                        <a:pt x="42" y="128"/>
                      </a:lnTo>
                      <a:lnTo>
                        <a:pt x="120" y="96"/>
                      </a:lnTo>
                      <a:lnTo>
                        <a:pt x="98" y="74"/>
                      </a:lnTo>
                      <a:lnTo>
                        <a:pt x="42" y="67"/>
                      </a:lnTo>
                      <a:lnTo>
                        <a:pt x="57" y="37"/>
                      </a:lnTo>
                      <a:lnTo>
                        <a:pt x="0" y="0"/>
                      </a:lnTo>
                      <a:lnTo>
                        <a:pt x="113" y="20"/>
                      </a:lnTo>
                      <a:lnTo>
                        <a:pt x="166" y="104"/>
                      </a:lnTo>
                      <a:lnTo>
                        <a:pt x="162" y="141"/>
                      </a:lnTo>
                      <a:lnTo>
                        <a:pt x="116" y="12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77"/>
                <p:cNvSpPr/>
                <p:nvPr/>
              </p:nvSpPr>
              <p:spPr>
                <a:xfrm>
                  <a:off x="3517" y="1651"/>
                  <a:ext cx="239" cy="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318" extrusionOk="0">
                      <a:moveTo>
                        <a:pt x="161" y="0"/>
                      </a:moveTo>
                      <a:lnTo>
                        <a:pt x="113" y="30"/>
                      </a:lnTo>
                      <a:lnTo>
                        <a:pt x="63" y="19"/>
                      </a:lnTo>
                      <a:lnTo>
                        <a:pt x="4" y="33"/>
                      </a:lnTo>
                      <a:lnTo>
                        <a:pt x="83" y="50"/>
                      </a:lnTo>
                      <a:lnTo>
                        <a:pt x="37" y="70"/>
                      </a:lnTo>
                      <a:lnTo>
                        <a:pt x="50" y="115"/>
                      </a:lnTo>
                      <a:lnTo>
                        <a:pt x="7" y="120"/>
                      </a:lnTo>
                      <a:lnTo>
                        <a:pt x="0" y="167"/>
                      </a:lnTo>
                      <a:lnTo>
                        <a:pt x="26" y="239"/>
                      </a:lnTo>
                      <a:lnTo>
                        <a:pt x="87" y="318"/>
                      </a:lnTo>
                      <a:lnTo>
                        <a:pt x="174" y="304"/>
                      </a:lnTo>
                      <a:lnTo>
                        <a:pt x="233" y="185"/>
                      </a:lnTo>
                      <a:lnTo>
                        <a:pt x="239" y="50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49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77"/>
                <p:cNvSpPr/>
                <p:nvPr/>
              </p:nvSpPr>
              <p:spPr>
                <a:xfrm>
                  <a:off x="3656" y="1484"/>
                  <a:ext cx="22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00" extrusionOk="0">
                      <a:moveTo>
                        <a:pt x="201" y="15"/>
                      </a:moveTo>
                      <a:lnTo>
                        <a:pt x="220" y="152"/>
                      </a:lnTo>
                      <a:lnTo>
                        <a:pt x="181" y="200"/>
                      </a:lnTo>
                      <a:lnTo>
                        <a:pt x="64" y="193"/>
                      </a:lnTo>
                      <a:lnTo>
                        <a:pt x="26" y="102"/>
                      </a:lnTo>
                      <a:lnTo>
                        <a:pt x="0" y="0"/>
                      </a:lnTo>
                      <a:lnTo>
                        <a:pt x="137" y="0"/>
                      </a:lnTo>
                      <a:lnTo>
                        <a:pt x="201" y="15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77"/>
                <p:cNvSpPr/>
                <p:nvPr/>
              </p:nvSpPr>
              <p:spPr>
                <a:xfrm>
                  <a:off x="3576" y="1651"/>
                  <a:ext cx="193" cy="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278" extrusionOk="0">
                      <a:moveTo>
                        <a:pt x="111" y="0"/>
                      </a:moveTo>
                      <a:lnTo>
                        <a:pt x="65" y="57"/>
                      </a:lnTo>
                      <a:lnTo>
                        <a:pt x="45" y="107"/>
                      </a:lnTo>
                      <a:lnTo>
                        <a:pt x="43" y="137"/>
                      </a:lnTo>
                      <a:lnTo>
                        <a:pt x="0" y="165"/>
                      </a:lnTo>
                      <a:lnTo>
                        <a:pt x="11" y="209"/>
                      </a:lnTo>
                      <a:lnTo>
                        <a:pt x="58" y="220"/>
                      </a:lnTo>
                      <a:lnTo>
                        <a:pt x="32" y="278"/>
                      </a:lnTo>
                      <a:lnTo>
                        <a:pt x="80" y="278"/>
                      </a:lnTo>
                      <a:lnTo>
                        <a:pt x="141" y="272"/>
                      </a:lnTo>
                      <a:lnTo>
                        <a:pt x="193" y="144"/>
                      </a:lnTo>
                      <a:lnTo>
                        <a:pt x="174" y="6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77"/>
                <p:cNvSpPr/>
                <p:nvPr/>
              </p:nvSpPr>
              <p:spPr>
                <a:xfrm>
                  <a:off x="3804" y="1523"/>
                  <a:ext cx="50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17" extrusionOk="0">
                      <a:moveTo>
                        <a:pt x="29" y="6"/>
                      </a:moveTo>
                      <a:lnTo>
                        <a:pt x="50" y="91"/>
                      </a:lnTo>
                      <a:lnTo>
                        <a:pt x="22" y="117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solidFill>
                  <a:srgbClr val="BAB8A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77"/>
                <p:cNvSpPr/>
                <p:nvPr/>
              </p:nvSpPr>
              <p:spPr>
                <a:xfrm>
                  <a:off x="3743" y="1479"/>
                  <a:ext cx="164" cy="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91" extrusionOk="0">
                      <a:moveTo>
                        <a:pt x="0" y="150"/>
                      </a:moveTo>
                      <a:lnTo>
                        <a:pt x="3" y="78"/>
                      </a:lnTo>
                      <a:lnTo>
                        <a:pt x="70" y="81"/>
                      </a:lnTo>
                      <a:lnTo>
                        <a:pt x="76" y="157"/>
                      </a:lnTo>
                      <a:lnTo>
                        <a:pt x="111" y="141"/>
                      </a:lnTo>
                      <a:lnTo>
                        <a:pt x="94" y="50"/>
                      </a:lnTo>
                      <a:lnTo>
                        <a:pt x="50" y="0"/>
                      </a:lnTo>
                      <a:lnTo>
                        <a:pt x="164" y="17"/>
                      </a:lnTo>
                      <a:lnTo>
                        <a:pt x="144" y="135"/>
                      </a:lnTo>
                      <a:lnTo>
                        <a:pt x="107" y="191"/>
                      </a:lnTo>
                      <a:lnTo>
                        <a:pt x="7" y="185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77"/>
                <p:cNvSpPr/>
                <p:nvPr/>
              </p:nvSpPr>
              <p:spPr>
                <a:xfrm>
                  <a:off x="3641" y="1475"/>
                  <a:ext cx="79" cy="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76" extrusionOk="0">
                      <a:moveTo>
                        <a:pt x="79" y="148"/>
                      </a:moveTo>
                      <a:lnTo>
                        <a:pt x="79" y="71"/>
                      </a:lnTo>
                      <a:lnTo>
                        <a:pt x="24" y="54"/>
                      </a:lnTo>
                      <a:lnTo>
                        <a:pt x="68" y="45"/>
                      </a:lnTo>
                      <a:lnTo>
                        <a:pt x="61" y="0"/>
                      </a:lnTo>
                      <a:lnTo>
                        <a:pt x="0" y="9"/>
                      </a:lnTo>
                      <a:lnTo>
                        <a:pt x="7" y="100"/>
                      </a:lnTo>
                      <a:lnTo>
                        <a:pt x="30" y="176"/>
                      </a:lnTo>
                      <a:lnTo>
                        <a:pt x="79" y="14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77"/>
                <p:cNvSpPr/>
                <p:nvPr/>
              </p:nvSpPr>
              <p:spPr>
                <a:xfrm>
                  <a:off x="3804" y="1479"/>
                  <a:ext cx="235" cy="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370" extrusionOk="0">
                      <a:moveTo>
                        <a:pt x="174" y="46"/>
                      </a:moveTo>
                      <a:lnTo>
                        <a:pt x="235" y="237"/>
                      </a:lnTo>
                      <a:lnTo>
                        <a:pt x="207" y="357"/>
                      </a:lnTo>
                      <a:lnTo>
                        <a:pt x="50" y="370"/>
                      </a:lnTo>
                      <a:lnTo>
                        <a:pt x="0" y="316"/>
                      </a:lnTo>
                      <a:lnTo>
                        <a:pt x="59" y="191"/>
                      </a:lnTo>
                      <a:lnTo>
                        <a:pt x="42" y="104"/>
                      </a:lnTo>
                      <a:lnTo>
                        <a:pt x="53" y="0"/>
                      </a:lnTo>
                      <a:lnTo>
                        <a:pt x="174" y="46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77"/>
                <p:cNvSpPr/>
                <p:nvPr/>
              </p:nvSpPr>
              <p:spPr>
                <a:xfrm>
                  <a:off x="3952" y="1919"/>
                  <a:ext cx="140" cy="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293" extrusionOk="0">
                      <a:moveTo>
                        <a:pt x="113" y="0"/>
                      </a:moveTo>
                      <a:lnTo>
                        <a:pt x="140" y="156"/>
                      </a:lnTo>
                      <a:lnTo>
                        <a:pt x="124" y="293"/>
                      </a:lnTo>
                      <a:lnTo>
                        <a:pt x="18" y="243"/>
                      </a:lnTo>
                      <a:lnTo>
                        <a:pt x="0" y="119"/>
                      </a:lnTo>
                      <a:lnTo>
                        <a:pt x="22" y="2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77"/>
                <p:cNvSpPr/>
                <p:nvPr/>
              </p:nvSpPr>
              <p:spPr>
                <a:xfrm>
                  <a:off x="3867" y="1655"/>
                  <a:ext cx="100" cy="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83" extrusionOk="0">
                      <a:moveTo>
                        <a:pt x="100" y="22"/>
                      </a:moveTo>
                      <a:lnTo>
                        <a:pt x="13" y="83"/>
                      </a:lnTo>
                      <a:lnTo>
                        <a:pt x="0" y="18"/>
                      </a:lnTo>
                      <a:lnTo>
                        <a:pt x="37" y="37"/>
                      </a:lnTo>
                      <a:lnTo>
                        <a:pt x="57" y="0"/>
                      </a:lnTo>
                      <a:lnTo>
                        <a:pt x="100" y="22"/>
                      </a:lnTo>
                      <a:close/>
                    </a:path>
                  </a:pathLst>
                </a:custGeom>
                <a:solidFill>
                  <a:srgbClr val="DEAB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77"/>
                <p:cNvSpPr/>
                <p:nvPr/>
              </p:nvSpPr>
              <p:spPr>
                <a:xfrm>
                  <a:off x="3857" y="1951"/>
                  <a:ext cx="87" cy="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63" extrusionOk="0">
                      <a:moveTo>
                        <a:pt x="0" y="22"/>
                      </a:moveTo>
                      <a:lnTo>
                        <a:pt x="87" y="0"/>
                      </a:lnTo>
                      <a:lnTo>
                        <a:pt x="63" y="63"/>
                      </a:lnTo>
                      <a:lnTo>
                        <a:pt x="4" y="5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77"/>
                <p:cNvSpPr/>
                <p:nvPr/>
              </p:nvSpPr>
              <p:spPr>
                <a:xfrm>
                  <a:off x="3870" y="2075"/>
                  <a:ext cx="239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322" extrusionOk="0">
                      <a:moveTo>
                        <a:pt x="82" y="4"/>
                      </a:moveTo>
                      <a:lnTo>
                        <a:pt x="126" y="78"/>
                      </a:lnTo>
                      <a:lnTo>
                        <a:pt x="159" y="9"/>
                      </a:lnTo>
                      <a:lnTo>
                        <a:pt x="195" y="0"/>
                      </a:lnTo>
                      <a:lnTo>
                        <a:pt x="239" y="133"/>
                      </a:lnTo>
                      <a:lnTo>
                        <a:pt x="235" y="222"/>
                      </a:lnTo>
                      <a:lnTo>
                        <a:pt x="185" y="155"/>
                      </a:lnTo>
                      <a:lnTo>
                        <a:pt x="141" y="144"/>
                      </a:lnTo>
                      <a:lnTo>
                        <a:pt x="91" y="107"/>
                      </a:lnTo>
                      <a:lnTo>
                        <a:pt x="91" y="181"/>
                      </a:lnTo>
                      <a:lnTo>
                        <a:pt x="152" y="189"/>
                      </a:lnTo>
                      <a:lnTo>
                        <a:pt x="198" y="213"/>
                      </a:lnTo>
                      <a:lnTo>
                        <a:pt x="213" y="266"/>
                      </a:lnTo>
                      <a:lnTo>
                        <a:pt x="156" y="259"/>
                      </a:lnTo>
                      <a:lnTo>
                        <a:pt x="222" y="320"/>
                      </a:lnTo>
                      <a:lnTo>
                        <a:pt x="137" y="320"/>
                      </a:lnTo>
                      <a:lnTo>
                        <a:pt x="58" y="322"/>
                      </a:lnTo>
                      <a:lnTo>
                        <a:pt x="61" y="296"/>
                      </a:lnTo>
                      <a:lnTo>
                        <a:pt x="10" y="316"/>
                      </a:lnTo>
                      <a:lnTo>
                        <a:pt x="10" y="279"/>
                      </a:lnTo>
                      <a:lnTo>
                        <a:pt x="78" y="255"/>
                      </a:lnTo>
                      <a:lnTo>
                        <a:pt x="43" y="194"/>
                      </a:lnTo>
                      <a:lnTo>
                        <a:pt x="0" y="181"/>
                      </a:lnTo>
                      <a:lnTo>
                        <a:pt x="43" y="133"/>
                      </a:lnTo>
                      <a:lnTo>
                        <a:pt x="6" y="115"/>
                      </a:lnTo>
                      <a:lnTo>
                        <a:pt x="47" y="70"/>
                      </a:lnTo>
                      <a:lnTo>
                        <a:pt x="54" y="0"/>
                      </a:lnTo>
                      <a:lnTo>
                        <a:pt x="82" y="4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77"/>
                <p:cNvSpPr/>
                <p:nvPr/>
              </p:nvSpPr>
              <p:spPr>
                <a:xfrm>
                  <a:off x="3907" y="1871"/>
                  <a:ext cx="98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34" extrusionOk="0">
                      <a:moveTo>
                        <a:pt x="0" y="0"/>
                      </a:moveTo>
                      <a:lnTo>
                        <a:pt x="60" y="76"/>
                      </a:lnTo>
                      <a:lnTo>
                        <a:pt x="24" y="134"/>
                      </a:lnTo>
                      <a:lnTo>
                        <a:pt x="95" y="134"/>
                      </a:lnTo>
                      <a:lnTo>
                        <a:pt x="98" y="69"/>
                      </a:lnTo>
                      <a:lnTo>
                        <a:pt x="89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3" name="Google Shape;953;p77"/>
                <p:cNvSpPr/>
                <p:nvPr/>
              </p:nvSpPr>
              <p:spPr>
                <a:xfrm>
                  <a:off x="3833" y="1853"/>
                  <a:ext cx="80" cy="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109" extrusionOk="0">
                      <a:moveTo>
                        <a:pt x="80" y="26"/>
                      </a:moveTo>
                      <a:lnTo>
                        <a:pt x="74" y="87"/>
                      </a:lnTo>
                      <a:lnTo>
                        <a:pt x="30" y="109"/>
                      </a:lnTo>
                      <a:lnTo>
                        <a:pt x="0" y="26"/>
                      </a:lnTo>
                      <a:lnTo>
                        <a:pt x="54" y="0"/>
                      </a:lnTo>
                      <a:lnTo>
                        <a:pt x="80" y="26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77"/>
                <p:cNvSpPr/>
                <p:nvPr/>
              </p:nvSpPr>
              <p:spPr>
                <a:xfrm>
                  <a:off x="3724" y="1479"/>
                  <a:ext cx="363" cy="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935" extrusionOk="0">
                      <a:moveTo>
                        <a:pt x="0" y="859"/>
                      </a:moveTo>
                      <a:lnTo>
                        <a:pt x="43" y="879"/>
                      </a:lnTo>
                      <a:lnTo>
                        <a:pt x="46" y="935"/>
                      </a:lnTo>
                      <a:lnTo>
                        <a:pt x="115" y="923"/>
                      </a:lnTo>
                      <a:lnTo>
                        <a:pt x="82" y="912"/>
                      </a:lnTo>
                      <a:lnTo>
                        <a:pt x="100" y="859"/>
                      </a:lnTo>
                      <a:lnTo>
                        <a:pt x="122" y="885"/>
                      </a:lnTo>
                      <a:lnTo>
                        <a:pt x="146" y="831"/>
                      </a:lnTo>
                      <a:lnTo>
                        <a:pt x="106" y="749"/>
                      </a:lnTo>
                      <a:lnTo>
                        <a:pt x="139" y="772"/>
                      </a:lnTo>
                      <a:lnTo>
                        <a:pt x="135" y="701"/>
                      </a:lnTo>
                      <a:lnTo>
                        <a:pt x="106" y="714"/>
                      </a:lnTo>
                      <a:lnTo>
                        <a:pt x="78" y="744"/>
                      </a:lnTo>
                      <a:lnTo>
                        <a:pt x="82" y="674"/>
                      </a:lnTo>
                      <a:lnTo>
                        <a:pt x="113" y="687"/>
                      </a:lnTo>
                      <a:lnTo>
                        <a:pt x="174" y="674"/>
                      </a:lnTo>
                      <a:lnTo>
                        <a:pt x="176" y="651"/>
                      </a:lnTo>
                      <a:lnTo>
                        <a:pt x="128" y="625"/>
                      </a:lnTo>
                      <a:lnTo>
                        <a:pt x="317" y="596"/>
                      </a:lnTo>
                      <a:lnTo>
                        <a:pt x="298" y="561"/>
                      </a:lnTo>
                      <a:lnTo>
                        <a:pt x="261" y="553"/>
                      </a:lnTo>
                      <a:lnTo>
                        <a:pt x="281" y="535"/>
                      </a:lnTo>
                      <a:lnTo>
                        <a:pt x="239" y="518"/>
                      </a:lnTo>
                      <a:lnTo>
                        <a:pt x="198" y="533"/>
                      </a:lnTo>
                      <a:lnTo>
                        <a:pt x="228" y="479"/>
                      </a:lnTo>
                      <a:lnTo>
                        <a:pt x="152" y="516"/>
                      </a:lnTo>
                      <a:lnTo>
                        <a:pt x="141" y="487"/>
                      </a:lnTo>
                      <a:lnTo>
                        <a:pt x="133" y="474"/>
                      </a:lnTo>
                      <a:lnTo>
                        <a:pt x="89" y="494"/>
                      </a:lnTo>
                      <a:lnTo>
                        <a:pt x="100" y="468"/>
                      </a:lnTo>
                      <a:lnTo>
                        <a:pt x="100" y="413"/>
                      </a:lnTo>
                      <a:lnTo>
                        <a:pt x="130" y="392"/>
                      </a:lnTo>
                      <a:lnTo>
                        <a:pt x="218" y="413"/>
                      </a:lnTo>
                      <a:lnTo>
                        <a:pt x="287" y="474"/>
                      </a:lnTo>
                      <a:lnTo>
                        <a:pt x="302" y="533"/>
                      </a:lnTo>
                      <a:lnTo>
                        <a:pt x="350" y="516"/>
                      </a:lnTo>
                      <a:lnTo>
                        <a:pt x="363" y="392"/>
                      </a:lnTo>
                      <a:lnTo>
                        <a:pt x="352" y="224"/>
                      </a:lnTo>
                      <a:lnTo>
                        <a:pt x="341" y="9"/>
                      </a:lnTo>
                      <a:lnTo>
                        <a:pt x="169" y="0"/>
                      </a:lnTo>
                      <a:lnTo>
                        <a:pt x="157" y="24"/>
                      </a:lnTo>
                      <a:lnTo>
                        <a:pt x="239" y="68"/>
                      </a:lnTo>
                      <a:lnTo>
                        <a:pt x="152" y="57"/>
                      </a:lnTo>
                      <a:lnTo>
                        <a:pt x="146" y="83"/>
                      </a:lnTo>
                      <a:lnTo>
                        <a:pt x="198" y="107"/>
                      </a:lnTo>
                      <a:lnTo>
                        <a:pt x="163" y="141"/>
                      </a:lnTo>
                      <a:lnTo>
                        <a:pt x="174" y="161"/>
                      </a:lnTo>
                      <a:lnTo>
                        <a:pt x="218" y="137"/>
                      </a:lnTo>
                      <a:lnTo>
                        <a:pt x="217" y="172"/>
                      </a:lnTo>
                      <a:lnTo>
                        <a:pt x="281" y="191"/>
                      </a:lnTo>
                      <a:lnTo>
                        <a:pt x="218" y="196"/>
                      </a:lnTo>
                      <a:lnTo>
                        <a:pt x="198" y="220"/>
                      </a:lnTo>
                      <a:lnTo>
                        <a:pt x="230" y="242"/>
                      </a:lnTo>
                      <a:lnTo>
                        <a:pt x="268" y="226"/>
                      </a:lnTo>
                      <a:lnTo>
                        <a:pt x="272" y="253"/>
                      </a:lnTo>
                      <a:lnTo>
                        <a:pt x="233" y="272"/>
                      </a:lnTo>
                      <a:lnTo>
                        <a:pt x="183" y="237"/>
                      </a:lnTo>
                      <a:lnTo>
                        <a:pt x="157" y="265"/>
                      </a:lnTo>
                      <a:lnTo>
                        <a:pt x="194" y="311"/>
                      </a:lnTo>
                      <a:lnTo>
                        <a:pt x="156" y="311"/>
                      </a:lnTo>
                      <a:lnTo>
                        <a:pt x="98" y="329"/>
                      </a:lnTo>
                      <a:lnTo>
                        <a:pt x="43" y="368"/>
                      </a:lnTo>
                      <a:lnTo>
                        <a:pt x="41" y="464"/>
                      </a:lnTo>
                      <a:lnTo>
                        <a:pt x="41" y="468"/>
                      </a:lnTo>
                      <a:lnTo>
                        <a:pt x="41" y="470"/>
                      </a:lnTo>
                      <a:lnTo>
                        <a:pt x="41" y="474"/>
                      </a:lnTo>
                      <a:lnTo>
                        <a:pt x="41" y="477"/>
                      </a:lnTo>
                      <a:lnTo>
                        <a:pt x="41" y="481"/>
                      </a:lnTo>
                      <a:lnTo>
                        <a:pt x="41" y="485"/>
                      </a:lnTo>
                      <a:lnTo>
                        <a:pt x="41" y="490"/>
                      </a:lnTo>
                      <a:lnTo>
                        <a:pt x="41" y="496"/>
                      </a:lnTo>
                      <a:lnTo>
                        <a:pt x="41" y="503"/>
                      </a:lnTo>
                      <a:lnTo>
                        <a:pt x="39" y="509"/>
                      </a:lnTo>
                      <a:lnTo>
                        <a:pt x="39" y="518"/>
                      </a:lnTo>
                      <a:lnTo>
                        <a:pt x="39" y="520"/>
                      </a:lnTo>
                      <a:lnTo>
                        <a:pt x="39" y="526"/>
                      </a:lnTo>
                      <a:lnTo>
                        <a:pt x="39" y="529"/>
                      </a:lnTo>
                      <a:lnTo>
                        <a:pt x="39" y="535"/>
                      </a:lnTo>
                      <a:lnTo>
                        <a:pt x="39" y="538"/>
                      </a:lnTo>
                      <a:lnTo>
                        <a:pt x="37" y="542"/>
                      </a:lnTo>
                      <a:lnTo>
                        <a:pt x="37" y="548"/>
                      </a:lnTo>
                      <a:lnTo>
                        <a:pt x="37" y="551"/>
                      </a:lnTo>
                      <a:lnTo>
                        <a:pt x="37" y="557"/>
                      </a:lnTo>
                      <a:lnTo>
                        <a:pt x="37" y="561"/>
                      </a:lnTo>
                      <a:lnTo>
                        <a:pt x="35" y="566"/>
                      </a:lnTo>
                      <a:lnTo>
                        <a:pt x="35" y="572"/>
                      </a:lnTo>
                      <a:lnTo>
                        <a:pt x="33" y="577"/>
                      </a:lnTo>
                      <a:lnTo>
                        <a:pt x="33" y="583"/>
                      </a:lnTo>
                      <a:lnTo>
                        <a:pt x="32" y="588"/>
                      </a:lnTo>
                      <a:lnTo>
                        <a:pt x="32" y="594"/>
                      </a:lnTo>
                      <a:lnTo>
                        <a:pt x="32" y="600"/>
                      </a:lnTo>
                      <a:lnTo>
                        <a:pt x="30" y="607"/>
                      </a:lnTo>
                      <a:lnTo>
                        <a:pt x="30" y="613"/>
                      </a:lnTo>
                      <a:lnTo>
                        <a:pt x="28" y="620"/>
                      </a:lnTo>
                      <a:lnTo>
                        <a:pt x="26" y="625"/>
                      </a:lnTo>
                      <a:lnTo>
                        <a:pt x="26" y="633"/>
                      </a:lnTo>
                      <a:lnTo>
                        <a:pt x="24" y="640"/>
                      </a:lnTo>
                      <a:lnTo>
                        <a:pt x="22" y="646"/>
                      </a:lnTo>
                      <a:lnTo>
                        <a:pt x="21" y="653"/>
                      </a:lnTo>
                      <a:lnTo>
                        <a:pt x="21" y="661"/>
                      </a:lnTo>
                      <a:lnTo>
                        <a:pt x="19" y="668"/>
                      </a:lnTo>
                      <a:lnTo>
                        <a:pt x="17" y="675"/>
                      </a:lnTo>
                      <a:lnTo>
                        <a:pt x="15" y="683"/>
                      </a:lnTo>
                      <a:lnTo>
                        <a:pt x="13" y="690"/>
                      </a:lnTo>
                      <a:lnTo>
                        <a:pt x="11" y="698"/>
                      </a:lnTo>
                      <a:lnTo>
                        <a:pt x="9" y="705"/>
                      </a:lnTo>
                      <a:lnTo>
                        <a:pt x="8" y="712"/>
                      </a:lnTo>
                      <a:lnTo>
                        <a:pt x="6" y="722"/>
                      </a:lnTo>
                      <a:lnTo>
                        <a:pt x="4" y="729"/>
                      </a:lnTo>
                      <a:lnTo>
                        <a:pt x="2" y="738"/>
                      </a:lnTo>
                      <a:lnTo>
                        <a:pt x="0" y="742"/>
                      </a:lnTo>
                      <a:lnTo>
                        <a:pt x="0" y="748"/>
                      </a:lnTo>
                      <a:lnTo>
                        <a:pt x="0" y="753"/>
                      </a:lnTo>
                      <a:lnTo>
                        <a:pt x="0" y="759"/>
                      </a:lnTo>
                      <a:lnTo>
                        <a:pt x="0" y="762"/>
                      </a:lnTo>
                      <a:lnTo>
                        <a:pt x="0" y="768"/>
                      </a:lnTo>
                      <a:lnTo>
                        <a:pt x="0" y="772"/>
                      </a:lnTo>
                      <a:lnTo>
                        <a:pt x="0" y="777"/>
                      </a:lnTo>
                      <a:lnTo>
                        <a:pt x="0" y="785"/>
                      </a:lnTo>
                      <a:lnTo>
                        <a:pt x="0" y="794"/>
                      </a:lnTo>
                      <a:lnTo>
                        <a:pt x="0" y="801"/>
                      </a:lnTo>
                      <a:lnTo>
                        <a:pt x="0" y="807"/>
                      </a:lnTo>
                      <a:lnTo>
                        <a:pt x="0" y="812"/>
                      </a:lnTo>
                      <a:lnTo>
                        <a:pt x="0" y="818"/>
                      </a:lnTo>
                      <a:lnTo>
                        <a:pt x="0" y="824"/>
                      </a:lnTo>
                      <a:lnTo>
                        <a:pt x="0" y="829"/>
                      </a:lnTo>
                      <a:lnTo>
                        <a:pt x="0" y="833"/>
                      </a:lnTo>
                      <a:lnTo>
                        <a:pt x="0" y="836"/>
                      </a:lnTo>
                      <a:lnTo>
                        <a:pt x="0" y="840"/>
                      </a:lnTo>
                      <a:lnTo>
                        <a:pt x="0" y="844"/>
                      </a:lnTo>
                      <a:lnTo>
                        <a:pt x="0" y="848"/>
                      </a:lnTo>
                      <a:lnTo>
                        <a:pt x="0" y="851"/>
                      </a:lnTo>
                      <a:lnTo>
                        <a:pt x="0" y="853"/>
                      </a:lnTo>
                      <a:lnTo>
                        <a:pt x="0" y="857"/>
                      </a:lnTo>
                      <a:lnTo>
                        <a:pt x="0" y="859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77"/>
                <p:cNvSpPr/>
                <p:nvPr/>
              </p:nvSpPr>
              <p:spPr>
                <a:xfrm>
                  <a:off x="3486" y="2204"/>
                  <a:ext cx="99" cy="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06" extrusionOk="0">
                      <a:moveTo>
                        <a:pt x="86" y="19"/>
                      </a:moveTo>
                      <a:lnTo>
                        <a:pt x="48" y="41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8" y="43"/>
                      </a:lnTo>
                      <a:lnTo>
                        <a:pt x="5" y="60"/>
                      </a:lnTo>
                      <a:lnTo>
                        <a:pt x="18" y="97"/>
                      </a:lnTo>
                      <a:lnTo>
                        <a:pt x="48" y="78"/>
                      </a:lnTo>
                      <a:lnTo>
                        <a:pt x="61" y="106"/>
                      </a:lnTo>
                      <a:lnTo>
                        <a:pt x="99" y="102"/>
                      </a:lnTo>
                      <a:lnTo>
                        <a:pt x="81" y="78"/>
                      </a:lnTo>
                      <a:lnTo>
                        <a:pt x="75" y="58"/>
                      </a:lnTo>
                      <a:lnTo>
                        <a:pt x="99" y="30"/>
                      </a:lnTo>
                      <a:lnTo>
                        <a:pt x="86" y="19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6" name="Google Shape;956;p77"/>
                <p:cNvSpPr/>
                <p:nvPr/>
              </p:nvSpPr>
              <p:spPr>
                <a:xfrm>
                  <a:off x="3476" y="1486"/>
                  <a:ext cx="616" cy="2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2532" extrusionOk="0">
                      <a:moveTo>
                        <a:pt x="15" y="0"/>
                      </a:moveTo>
                      <a:lnTo>
                        <a:pt x="24" y="76"/>
                      </a:lnTo>
                      <a:lnTo>
                        <a:pt x="0" y="61"/>
                      </a:lnTo>
                      <a:lnTo>
                        <a:pt x="28" y="159"/>
                      </a:lnTo>
                      <a:lnTo>
                        <a:pt x="34" y="265"/>
                      </a:lnTo>
                      <a:lnTo>
                        <a:pt x="34" y="382"/>
                      </a:lnTo>
                      <a:lnTo>
                        <a:pt x="84" y="491"/>
                      </a:lnTo>
                      <a:lnTo>
                        <a:pt x="163" y="598"/>
                      </a:lnTo>
                      <a:lnTo>
                        <a:pt x="113" y="593"/>
                      </a:lnTo>
                      <a:lnTo>
                        <a:pt x="63" y="565"/>
                      </a:lnTo>
                      <a:lnTo>
                        <a:pt x="39" y="607"/>
                      </a:lnTo>
                      <a:lnTo>
                        <a:pt x="96" y="650"/>
                      </a:lnTo>
                      <a:lnTo>
                        <a:pt x="52" y="663"/>
                      </a:lnTo>
                      <a:lnTo>
                        <a:pt x="80" y="731"/>
                      </a:lnTo>
                      <a:lnTo>
                        <a:pt x="109" y="765"/>
                      </a:lnTo>
                      <a:lnTo>
                        <a:pt x="139" y="785"/>
                      </a:lnTo>
                      <a:lnTo>
                        <a:pt x="104" y="802"/>
                      </a:lnTo>
                      <a:lnTo>
                        <a:pt x="115" y="848"/>
                      </a:lnTo>
                      <a:lnTo>
                        <a:pt x="108" y="868"/>
                      </a:lnTo>
                      <a:lnTo>
                        <a:pt x="128" y="883"/>
                      </a:lnTo>
                      <a:lnTo>
                        <a:pt x="158" y="857"/>
                      </a:lnTo>
                      <a:lnTo>
                        <a:pt x="161" y="924"/>
                      </a:lnTo>
                      <a:lnTo>
                        <a:pt x="178" y="974"/>
                      </a:lnTo>
                      <a:lnTo>
                        <a:pt x="178" y="1011"/>
                      </a:lnTo>
                      <a:lnTo>
                        <a:pt x="211" y="1022"/>
                      </a:lnTo>
                      <a:lnTo>
                        <a:pt x="267" y="1098"/>
                      </a:lnTo>
                      <a:lnTo>
                        <a:pt x="217" y="1100"/>
                      </a:lnTo>
                      <a:lnTo>
                        <a:pt x="202" y="1152"/>
                      </a:lnTo>
                      <a:lnTo>
                        <a:pt x="291" y="1181"/>
                      </a:lnTo>
                      <a:lnTo>
                        <a:pt x="326" y="1250"/>
                      </a:lnTo>
                      <a:lnTo>
                        <a:pt x="354" y="1285"/>
                      </a:lnTo>
                      <a:lnTo>
                        <a:pt x="381" y="1694"/>
                      </a:lnTo>
                      <a:lnTo>
                        <a:pt x="411" y="1884"/>
                      </a:lnTo>
                      <a:lnTo>
                        <a:pt x="442" y="2382"/>
                      </a:lnTo>
                      <a:lnTo>
                        <a:pt x="428" y="2440"/>
                      </a:lnTo>
                      <a:lnTo>
                        <a:pt x="389" y="2492"/>
                      </a:lnTo>
                      <a:lnTo>
                        <a:pt x="417" y="2532"/>
                      </a:lnTo>
                      <a:lnTo>
                        <a:pt x="520" y="2532"/>
                      </a:lnTo>
                      <a:lnTo>
                        <a:pt x="539" y="2445"/>
                      </a:lnTo>
                      <a:lnTo>
                        <a:pt x="487" y="2451"/>
                      </a:lnTo>
                      <a:lnTo>
                        <a:pt x="487" y="2416"/>
                      </a:lnTo>
                      <a:lnTo>
                        <a:pt x="476" y="2403"/>
                      </a:lnTo>
                      <a:lnTo>
                        <a:pt x="520" y="2369"/>
                      </a:lnTo>
                      <a:lnTo>
                        <a:pt x="481" y="2353"/>
                      </a:lnTo>
                      <a:lnTo>
                        <a:pt x="491" y="2329"/>
                      </a:lnTo>
                      <a:lnTo>
                        <a:pt x="535" y="2329"/>
                      </a:lnTo>
                      <a:lnTo>
                        <a:pt x="535" y="2086"/>
                      </a:lnTo>
                      <a:lnTo>
                        <a:pt x="505" y="1851"/>
                      </a:lnTo>
                      <a:lnTo>
                        <a:pt x="418" y="1783"/>
                      </a:lnTo>
                      <a:lnTo>
                        <a:pt x="405" y="1636"/>
                      </a:lnTo>
                      <a:lnTo>
                        <a:pt x="411" y="1570"/>
                      </a:lnTo>
                      <a:lnTo>
                        <a:pt x="437" y="1551"/>
                      </a:lnTo>
                      <a:lnTo>
                        <a:pt x="457" y="1616"/>
                      </a:lnTo>
                      <a:lnTo>
                        <a:pt x="454" y="1425"/>
                      </a:lnTo>
                      <a:lnTo>
                        <a:pt x="454" y="1318"/>
                      </a:lnTo>
                      <a:lnTo>
                        <a:pt x="422" y="1288"/>
                      </a:lnTo>
                      <a:lnTo>
                        <a:pt x="383" y="1288"/>
                      </a:lnTo>
                      <a:lnTo>
                        <a:pt x="387" y="1246"/>
                      </a:lnTo>
                      <a:lnTo>
                        <a:pt x="422" y="1196"/>
                      </a:lnTo>
                      <a:lnTo>
                        <a:pt x="437" y="1157"/>
                      </a:lnTo>
                      <a:lnTo>
                        <a:pt x="407" y="1068"/>
                      </a:lnTo>
                      <a:lnTo>
                        <a:pt x="431" y="1076"/>
                      </a:lnTo>
                      <a:lnTo>
                        <a:pt x="465" y="1131"/>
                      </a:lnTo>
                      <a:lnTo>
                        <a:pt x="481" y="1131"/>
                      </a:lnTo>
                      <a:lnTo>
                        <a:pt x="481" y="1103"/>
                      </a:lnTo>
                      <a:lnTo>
                        <a:pt x="509" y="1081"/>
                      </a:lnTo>
                      <a:lnTo>
                        <a:pt x="546" y="1094"/>
                      </a:lnTo>
                      <a:lnTo>
                        <a:pt x="574" y="1081"/>
                      </a:lnTo>
                      <a:lnTo>
                        <a:pt x="616" y="1115"/>
                      </a:lnTo>
                      <a:lnTo>
                        <a:pt x="611" y="1015"/>
                      </a:lnTo>
                      <a:lnTo>
                        <a:pt x="511" y="979"/>
                      </a:lnTo>
                      <a:lnTo>
                        <a:pt x="441" y="922"/>
                      </a:lnTo>
                      <a:lnTo>
                        <a:pt x="422" y="922"/>
                      </a:lnTo>
                      <a:lnTo>
                        <a:pt x="361" y="1009"/>
                      </a:lnTo>
                      <a:lnTo>
                        <a:pt x="350" y="970"/>
                      </a:lnTo>
                      <a:lnTo>
                        <a:pt x="387" y="911"/>
                      </a:lnTo>
                      <a:lnTo>
                        <a:pt x="326" y="907"/>
                      </a:lnTo>
                      <a:lnTo>
                        <a:pt x="296" y="922"/>
                      </a:lnTo>
                      <a:lnTo>
                        <a:pt x="244" y="889"/>
                      </a:lnTo>
                      <a:lnTo>
                        <a:pt x="250" y="857"/>
                      </a:lnTo>
                      <a:lnTo>
                        <a:pt x="318" y="680"/>
                      </a:lnTo>
                      <a:lnTo>
                        <a:pt x="337" y="469"/>
                      </a:lnTo>
                      <a:lnTo>
                        <a:pt x="354" y="437"/>
                      </a:lnTo>
                      <a:lnTo>
                        <a:pt x="348" y="398"/>
                      </a:lnTo>
                      <a:lnTo>
                        <a:pt x="354" y="306"/>
                      </a:lnTo>
                      <a:lnTo>
                        <a:pt x="405" y="241"/>
                      </a:lnTo>
                      <a:lnTo>
                        <a:pt x="387" y="213"/>
                      </a:lnTo>
                      <a:lnTo>
                        <a:pt x="417" y="169"/>
                      </a:lnTo>
                      <a:lnTo>
                        <a:pt x="400" y="152"/>
                      </a:lnTo>
                      <a:lnTo>
                        <a:pt x="383" y="95"/>
                      </a:lnTo>
                      <a:lnTo>
                        <a:pt x="383" y="19"/>
                      </a:lnTo>
                      <a:lnTo>
                        <a:pt x="372" y="8"/>
                      </a:lnTo>
                      <a:lnTo>
                        <a:pt x="361" y="71"/>
                      </a:lnTo>
                      <a:lnTo>
                        <a:pt x="376" y="154"/>
                      </a:lnTo>
                      <a:lnTo>
                        <a:pt x="354" y="176"/>
                      </a:lnTo>
                      <a:lnTo>
                        <a:pt x="307" y="176"/>
                      </a:lnTo>
                      <a:lnTo>
                        <a:pt x="330" y="115"/>
                      </a:lnTo>
                      <a:lnTo>
                        <a:pt x="283" y="102"/>
                      </a:lnTo>
                      <a:lnTo>
                        <a:pt x="244" y="163"/>
                      </a:lnTo>
                      <a:lnTo>
                        <a:pt x="232" y="121"/>
                      </a:lnTo>
                      <a:lnTo>
                        <a:pt x="198" y="139"/>
                      </a:lnTo>
                      <a:lnTo>
                        <a:pt x="196" y="184"/>
                      </a:lnTo>
                      <a:lnTo>
                        <a:pt x="193" y="219"/>
                      </a:lnTo>
                      <a:lnTo>
                        <a:pt x="217" y="241"/>
                      </a:lnTo>
                      <a:lnTo>
                        <a:pt x="163" y="265"/>
                      </a:lnTo>
                      <a:lnTo>
                        <a:pt x="163" y="311"/>
                      </a:lnTo>
                      <a:lnTo>
                        <a:pt x="115" y="333"/>
                      </a:lnTo>
                      <a:lnTo>
                        <a:pt x="137" y="363"/>
                      </a:lnTo>
                      <a:lnTo>
                        <a:pt x="174" y="374"/>
                      </a:lnTo>
                      <a:lnTo>
                        <a:pt x="148" y="422"/>
                      </a:lnTo>
                      <a:lnTo>
                        <a:pt x="217" y="439"/>
                      </a:lnTo>
                      <a:lnTo>
                        <a:pt x="163" y="452"/>
                      </a:lnTo>
                      <a:lnTo>
                        <a:pt x="139" y="480"/>
                      </a:lnTo>
                      <a:lnTo>
                        <a:pt x="91" y="406"/>
                      </a:lnTo>
                      <a:lnTo>
                        <a:pt x="52" y="328"/>
                      </a:lnTo>
                      <a:lnTo>
                        <a:pt x="52" y="224"/>
                      </a:lnTo>
                      <a:lnTo>
                        <a:pt x="50" y="126"/>
                      </a:lnTo>
                      <a:lnTo>
                        <a:pt x="35" y="50"/>
                      </a:lnTo>
                      <a:lnTo>
                        <a:pt x="35" y="2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7" name="Google Shape;957;p77"/>
                <p:cNvSpPr/>
                <p:nvPr/>
              </p:nvSpPr>
              <p:spPr>
                <a:xfrm>
                  <a:off x="3426" y="1692"/>
                  <a:ext cx="67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18" extrusionOk="0">
                      <a:moveTo>
                        <a:pt x="67" y="5"/>
                      </a:moveTo>
                      <a:lnTo>
                        <a:pt x="50" y="18"/>
                      </a:lnTo>
                      <a:lnTo>
                        <a:pt x="0" y="18"/>
                      </a:lnTo>
                      <a:lnTo>
                        <a:pt x="48" y="0"/>
                      </a:lnTo>
                      <a:lnTo>
                        <a:pt x="67" y="5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8" name="Google Shape;958;p77"/>
                <p:cNvSpPr/>
                <p:nvPr/>
              </p:nvSpPr>
              <p:spPr>
                <a:xfrm>
                  <a:off x="3214" y="1786"/>
                  <a:ext cx="81" cy="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69" extrusionOk="0">
                      <a:moveTo>
                        <a:pt x="0" y="69"/>
                      </a:moveTo>
                      <a:lnTo>
                        <a:pt x="46" y="65"/>
                      </a:lnTo>
                      <a:lnTo>
                        <a:pt x="81" y="41"/>
                      </a:lnTo>
                      <a:lnTo>
                        <a:pt x="74" y="0"/>
                      </a:lnTo>
                      <a:lnTo>
                        <a:pt x="11" y="17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9" name="Google Shape;959;p77"/>
                <p:cNvSpPr/>
                <p:nvPr/>
              </p:nvSpPr>
              <p:spPr>
                <a:xfrm>
                  <a:off x="3236" y="1808"/>
                  <a:ext cx="76" cy="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8" extrusionOk="0">
                      <a:moveTo>
                        <a:pt x="0" y="0"/>
                      </a:moveTo>
                      <a:lnTo>
                        <a:pt x="76" y="60"/>
                      </a:lnTo>
                      <a:lnTo>
                        <a:pt x="35" y="78"/>
                      </a:lnTo>
                      <a:lnTo>
                        <a:pt x="5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77"/>
                <p:cNvSpPr/>
                <p:nvPr/>
              </p:nvSpPr>
              <p:spPr>
                <a:xfrm>
                  <a:off x="3236" y="1505"/>
                  <a:ext cx="59" cy="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135" extrusionOk="0">
                      <a:moveTo>
                        <a:pt x="18" y="120"/>
                      </a:moveTo>
                      <a:lnTo>
                        <a:pt x="5" y="90"/>
                      </a:lnTo>
                      <a:lnTo>
                        <a:pt x="18" y="57"/>
                      </a:lnTo>
                      <a:lnTo>
                        <a:pt x="0" y="0"/>
                      </a:lnTo>
                      <a:lnTo>
                        <a:pt x="59" y="7"/>
                      </a:lnTo>
                      <a:lnTo>
                        <a:pt x="59" y="100"/>
                      </a:lnTo>
                      <a:lnTo>
                        <a:pt x="24" y="135"/>
                      </a:lnTo>
                      <a:lnTo>
                        <a:pt x="18" y="12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77"/>
                <p:cNvSpPr/>
                <p:nvPr/>
              </p:nvSpPr>
              <p:spPr>
                <a:xfrm>
                  <a:off x="3306" y="1792"/>
                  <a:ext cx="74" cy="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126" extrusionOk="0">
                      <a:moveTo>
                        <a:pt x="0" y="0"/>
                      </a:moveTo>
                      <a:lnTo>
                        <a:pt x="11" y="126"/>
                      </a:lnTo>
                      <a:lnTo>
                        <a:pt x="74" y="116"/>
                      </a:lnTo>
                      <a:lnTo>
                        <a:pt x="69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2" name="Google Shape;962;p77"/>
                <p:cNvSpPr/>
                <p:nvPr/>
              </p:nvSpPr>
              <p:spPr>
                <a:xfrm>
                  <a:off x="3301" y="1795"/>
                  <a:ext cx="33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7" extrusionOk="0">
                      <a:moveTo>
                        <a:pt x="0" y="8"/>
                      </a:moveTo>
                      <a:lnTo>
                        <a:pt x="3" y="117"/>
                      </a:lnTo>
                      <a:lnTo>
                        <a:pt x="33" y="100"/>
                      </a:lnTo>
                      <a:lnTo>
                        <a:pt x="22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3" name="Google Shape;963;p77"/>
                <p:cNvSpPr/>
                <p:nvPr/>
              </p:nvSpPr>
              <p:spPr>
                <a:xfrm>
                  <a:off x="3178" y="1483"/>
                  <a:ext cx="431" cy="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610" extrusionOk="0">
                      <a:moveTo>
                        <a:pt x="206" y="20"/>
                      </a:moveTo>
                      <a:lnTo>
                        <a:pt x="221" y="124"/>
                      </a:lnTo>
                      <a:lnTo>
                        <a:pt x="243" y="122"/>
                      </a:lnTo>
                      <a:lnTo>
                        <a:pt x="308" y="79"/>
                      </a:lnTo>
                      <a:lnTo>
                        <a:pt x="319" y="157"/>
                      </a:lnTo>
                      <a:lnTo>
                        <a:pt x="332" y="190"/>
                      </a:lnTo>
                      <a:lnTo>
                        <a:pt x="272" y="209"/>
                      </a:lnTo>
                      <a:lnTo>
                        <a:pt x="259" y="233"/>
                      </a:lnTo>
                      <a:lnTo>
                        <a:pt x="269" y="262"/>
                      </a:lnTo>
                      <a:lnTo>
                        <a:pt x="326" y="233"/>
                      </a:lnTo>
                      <a:lnTo>
                        <a:pt x="322" y="255"/>
                      </a:lnTo>
                      <a:lnTo>
                        <a:pt x="283" y="283"/>
                      </a:lnTo>
                      <a:lnTo>
                        <a:pt x="296" y="307"/>
                      </a:lnTo>
                      <a:lnTo>
                        <a:pt x="343" y="366"/>
                      </a:lnTo>
                      <a:lnTo>
                        <a:pt x="431" y="542"/>
                      </a:lnTo>
                      <a:lnTo>
                        <a:pt x="424" y="559"/>
                      </a:lnTo>
                      <a:lnTo>
                        <a:pt x="367" y="534"/>
                      </a:lnTo>
                      <a:lnTo>
                        <a:pt x="361" y="568"/>
                      </a:lnTo>
                      <a:lnTo>
                        <a:pt x="339" y="588"/>
                      </a:lnTo>
                      <a:lnTo>
                        <a:pt x="278" y="610"/>
                      </a:lnTo>
                      <a:lnTo>
                        <a:pt x="167" y="601"/>
                      </a:lnTo>
                      <a:lnTo>
                        <a:pt x="87" y="596"/>
                      </a:lnTo>
                      <a:lnTo>
                        <a:pt x="58" y="449"/>
                      </a:lnTo>
                      <a:lnTo>
                        <a:pt x="145" y="416"/>
                      </a:lnTo>
                      <a:lnTo>
                        <a:pt x="185" y="412"/>
                      </a:lnTo>
                      <a:lnTo>
                        <a:pt x="152" y="325"/>
                      </a:lnTo>
                      <a:lnTo>
                        <a:pt x="106" y="249"/>
                      </a:lnTo>
                      <a:lnTo>
                        <a:pt x="10" y="179"/>
                      </a:lnTo>
                      <a:lnTo>
                        <a:pt x="0" y="118"/>
                      </a:lnTo>
                      <a:lnTo>
                        <a:pt x="65" y="118"/>
                      </a:lnTo>
                      <a:lnTo>
                        <a:pt x="98" y="133"/>
                      </a:lnTo>
                      <a:lnTo>
                        <a:pt x="76" y="0"/>
                      </a:lnTo>
                      <a:lnTo>
                        <a:pt x="176" y="9"/>
                      </a:lnTo>
                      <a:lnTo>
                        <a:pt x="206" y="2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77"/>
                <p:cNvSpPr/>
                <p:nvPr/>
              </p:nvSpPr>
              <p:spPr>
                <a:xfrm>
                  <a:off x="3312" y="1640"/>
                  <a:ext cx="35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52" extrusionOk="0">
                      <a:moveTo>
                        <a:pt x="35" y="11"/>
                      </a:moveTo>
                      <a:lnTo>
                        <a:pt x="18" y="0"/>
                      </a:lnTo>
                      <a:lnTo>
                        <a:pt x="0" y="52"/>
                      </a:lnTo>
                      <a:lnTo>
                        <a:pt x="29" y="48"/>
                      </a:lnTo>
                      <a:lnTo>
                        <a:pt x="35" y="11"/>
                      </a:lnTo>
                      <a:close/>
                    </a:path>
                  </a:pathLst>
                </a:custGeom>
                <a:solidFill>
                  <a:srgbClr val="C2BF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77"/>
                <p:cNvSpPr/>
                <p:nvPr/>
              </p:nvSpPr>
              <p:spPr>
                <a:xfrm>
                  <a:off x="3347" y="1546"/>
                  <a:ext cx="76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124" extrusionOk="0">
                      <a:moveTo>
                        <a:pt x="42" y="0"/>
                      </a:moveTo>
                      <a:lnTo>
                        <a:pt x="76" y="124"/>
                      </a:lnTo>
                      <a:lnTo>
                        <a:pt x="0" y="4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77"/>
                <p:cNvSpPr/>
                <p:nvPr/>
              </p:nvSpPr>
              <p:spPr>
                <a:xfrm>
                  <a:off x="3413" y="1668"/>
                  <a:ext cx="61" cy="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72" extrusionOk="0">
                      <a:moveTo>
                        <a:pt x="0" y="0"/>
                      </a:moveTo>
                      <a:lnTo>
                        <a:pt x="39" y="19"/>
                      </a:lnTo>
                      <a:lnTo>
                        <a:pt x="61" y="71"/>
                      </a:lnTo>
                      <a:lnTo>
                        <a:pt x="15" y="72"/>
                      </a:lnTo>
                      <a:lnTo>
                        <a:pt x="15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77"/>
                <p:cNvSpPr/>
                <p:nvPr/>
              </p:nvSpPr>
              <p:spPr>
                <a:xfrm>
                  <a:off x="3310" y="1708"/>
                  <a:ext cx="77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71" extrusionOk="0">
                      <a:moveTo>
                        <a:pt x="55" y="0"/>
                      </a:moveTo>
                      <a:lnTo>
                        <a:pt x="77" y="49"/>
                      </a:lnTo>
                      <a:lnTo>
                        <a:pt x="31" y="71"/>
                      </a:lnTo>
                      <a:lnTo>
                        <a:pt x="24" y="37"/>
                      </a:lnTo>
                      <a:lnTo>
                        <a:pt x="0" y="19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77"/>
                <p:cNvSpPr/>
                <p:nvPr/>
              </p:nvSpPr>
              <p:spPr>
                <a:xfrm>
                  <a:off x="3214" y="1705"/>
                  <a:ext cx="74" cy="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1" extrusionOk="0">
                      <a:moveTo>
                        <a:pt x="0" y="29"/>
                      </a:moveTo>
                      <a:lnTo>
                        <a:pt x="66" y="0"/>
                      </a:lnTo>
                      <a:lnTo>
                        <a:pt x="74" y="33"/>
                      </a:lnTo>
                      <a:lnTo>
                        <a:pt x="27" y="6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77"/>
                <p:cNvSpPr/>
                <p:nvPr/>
              </p:nvSpPr>
              <p:spPr>
                <a:xfrm>
                  <a:off x="3182" y="1644"/>
                  <a:ext cx="124" cy="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9" extrusionOk="0">
                      <a:moveTo>
                        <a:pt x="0" y="0"/>
                      </a:moveTo>
                      <a:lnTo>
                        <a:pt x="54" y="7"/>
                      </a:lnTo>
                      <a:lnTo>
                        <a:pt x="124" y="0"/>
                      </a:lnTo>
                      <a:lnTo>
                        <a:pt x="78" y="31"/>
                      </a:lnTo>
                      <a:lnTo>
                        <a:pt x="78" y="53"/>
                      </a:lnTo>
                      <a:lnTo>
                        <a:pt x="50" y="59"/>
                      </a:lnTo>
                      <a:lnTo>
                        <a:pt x="2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4A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77"/>
                <p:cNvSpPr/>
                <p:nvPr/>
              </p:nvSpPr>
              <p:spPr>
                <a:xfrm>
                  <a:off x="3193" y="1497"/>
                  <a:ext cx="67" cy="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30" extrusionOk="0">
                      <a:moveTo>
                        <a:pt x="0" y="19"/>
                      </a:moveTo>
                      <a:lnTo>
                        <a:pt x="61" y="30"/>
                      </a:lnTo>
                      <a:lnTo>
                        <a:pt x="67" y="0"/>
                      </a:lnTo>
                      <a:lnTo>
                        <a:pt x="15" y="2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77"/>
                <p:cNvSpPr/>
                <p:nvPr/>
              </p:nvSpPr>
              <p:spPr>
                <a:xfrm>
                  <a:off x="3260" y="1483"/>
                  <a:ext cx="174" cy="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216" extrusionOk="0">
                      <a:moveTo>
                        <a:pt x="0" y="44"/>
                      </a:moveTo>
                      <a:lnTo>
                        <a:pt x="52" y="92"/>
                      </a:lnTo>
                      <a:lnTo>
                        <a:pt x="70" y="151"/>
                      </a:lnTo>
                      <a:lnTo>
                        <a:pt x="98" y="53"/>
                      </a:lnTo>
                      <a:lnTo>
                        <a:pt x="115" y="64"/>
                      </a:lnTo>
                      <a:lnTo>
                        <a:pt x="144" y="175"/>
                      </a:lnTo>
                      <a:lnTo>
                        <a:pt x="105" y="116"/>
                      </a:lnTo>
                      <a:lnTo>
                        <a:pt x="98" y="133"/>
                      </a:lnTo>
                      <a:lnTo>
                        <a:pt x="115" y="190"/>
                      </a:lnTo>
                      <a:lnTo>
                        <a:pt x="174" y="216"/>
                      </a:lnTo>
                      <a:lnTo>
                        <a:pt x="146" y="105"/>
                      </a:lnTo>
                      <a:lnTo>
                        <a:pt x="144" y="70"/>
                      </a:lnTo>
                      <a:lnTo>
                        <a:pt x="120" y="5"/>
                      </a:lnTo>
                      <a:lnTo>
                        <a:pt x="79" y="0"/>
                      </a:lnTo>
                      <a:lnTo>
                        <a:pt x="90" y="25"/>
                      </a:lnTo>
                      <a:lnTo>
                        <a:pt x="63" y="55"/>
                      </a:lnTo>
                      <a:lnTo>
                        <a:pt x="28" y="2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77"/>
                <p:cNvSpPr/>
                <p:nvPr/>
              </p:nvSpPr>
              <p:spPr>
                <a:xfrm>
                  <a:off x="3143" y="1486"/>
                  <a:ext cx="82" cy="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71" extrusionOk="0">
                      <a:moveTo>
                        <a:pt x="21" y="6"/>
                      </a:moveTo>
                      <a:lnTo>
                        <a:pt x="39" y="89"/>
                      </a:lnTo>
                      <a:lnTo>
                        <a:pt x="58" y="169"/>
                      </a:lnTo>
                      <a:lnTo>
                        <a:pt x="63" y="195"/>
                      </a:lnTo>
                      <a:lnTo>
                        <a:pt x="82" y="235"/>
                      </a:lnTo>
                      <a:lnTo>
                        <a:pt x="47" y="271"/>
                      </a:lnTo>
                      <a:lnTo>
                        <a:pt x="0" y="139"/>
                      </a:lnTo>
                      <a:lnTo>
                        <a:pt x="15" y="60"/>
                      </a:lnTo>
                      <a:lnTo>
                        <a:pt x="0" y="0"/>
                      </a:lnTo>
                      <a:lnTo>
                        <a:pt x="21" y="6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77"/>
                <p:cNvSpPr/>
                <p:nvPr/>
              </p:nvSpPr>
              <p:spPr>
                <a:xfrm>
                  <a:off x="3452" y="1884"/>
                  <a:ext cx="104" cy="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6" extrusionOk="0">
                      <a:moveTo>
                        <a:pt x="28" y="0"/>
                      </a:moveTo>
                      <a:lnTo>
                        <a:pt x="52" y="24"/>
                      </a:lnTo>
                      <a:lnTo>
                        <a:pt x="89" y="117"/>
                      </a:lnTo>
                      <a:lnTo>
                        <a:pt x="104" y="137"/>
                      </a:lnTo>
                      <a:lnTo>
                        <a:pt x="87" y="141"/>
                      </a:lnTo>
                      <a:lnTo>
                        <a:pt x="93" y="176"/>
                      </a:lnTo>
                      <a:lnTo>
                        <a:pt x="63" y="146"/>
                      </a:lnTo>
                      <a:lnTo>
                        <a:pt x="0" y="98"/>
                      </a:lnTo>
                      <a:lnTo>
                        <a:pt x="0" y="74"/>
                      </a:lnTo>
                      <a:lnTo>
                        <a:pt x="52" y="108"/>
                      </a:lnTo>
                      <a:lnTo>
                        <a:pt x="52" y="95"/>
                      </a:lnTo>
                      <a:lnTo>
                        <a:pt x="24" y="63"/>
                      </a:lnTo>
                      <a:lnTo>
                        <a:pt x="30" y="39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77"/>
                <p:cNvSpPr/>
                <p:nvPr/>
              </p:nvSpPr>
              <p:spPr>
                <a:xfrm>
                  <a:off x="3267" y="2025"/>
                  <a:ext cx="91" cy="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141" extrusionOk="0">
                      <a:moveTo>
                        <a:pt x="21" y="0"/>
                      </a:moveTo>
                      <a:lnTo>
                        <a:pt x="43" y="74"/>
                      </a:lnTo>
                      <a:lnTo>
                        <a:pt x="56" y="20"/>
                      </a:lnTo>
                      <a:lnTo>
                        <a:pt x="91" y="22"/>
                      </a:lnTo>
                      <a:lnTo>
                        <a:pt x="83" y="94"/>
                      </a:lnTo>
                      <a:lnTo>
                        <a:pt x="80" y="141"/>
                      </a:lnTo>
                      <a:lnTo>
                        <a:pt x="45" y="139"/>
                      </a:lnTo>
                      <a:lnTo>
                        <a:pt x="21" y="129"/>
                      </a:lnTo>
                      <a:lnTo>
                        <a:pt x="9" y="55"/>
                      </a:lnTo>
                      <a:lnTo>
                        <a:pt x="0" y="1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77"/>
                <p:cNvSpPr/>
                <p:nvPr/>
              </p:nvSpPr>
              <p:spPr>
                <a:xfrm>
                  <a:off x="3306" y="2006"/>
                  <a:ext cx="65" cy="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39" extrusionOk="0">
                      <a:moveTo>
                        <a:pt x="0" y="2"/>
                      </a:moveTo>
                      <a:lnTo>
                        <a:pt x="65" y="0"/>
                      </a:lnTo>
                      <a:lnTo>
                        <a:pt x="41" y="39"/>
                      </a:lnTo>
                      <a:lnTo>
                        <a:pt x="17" y="3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E668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77"/>
                <p:cNvSpPr/>
                <p:nvPr/>
              </p:nvSpPr>
              <p:spPr>
                <a:xfrm>
                  <a:off x="2196" y="4065"/>
                  <a:ext cx="54" cy="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9" extrusionOk="0">
                      <a:moveTo>
                        <a:pt x="43" y="0"/>
                      </a:moveTo>
                      <a:lnTo>
                        <a:pt x="20" y="7"/>
                      </a:lnTo>
                      <a:lnTo>
                        <a:pt x="4" y="11"/>
                      </a:lnTo>
                      <a:lnTo>
                        <a:pt x="0" y="29"/>
                      </a:lnTo>
                      <a:lnTo>
                        <a:pt x="54" y="2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77"/>
                <p:cNvSpPr/>
                <p:nvPr/>
              </p:nvSpPr>
              <p:spPr>
                <a:xfrm>
                  <a:off x="2240" y="2728"/>
                  <a:ext cx="1299" cy="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" h="1372" extrusionOk="0">
                      <a:moveTo>
                        <a:pt x="49" y="691"/>
                      </a:moveTo>
                      <a:lnTo>
                        <a:pt x="49" y="822"/>
                      </a:lnTo>
                      <a:lnTo>
                        <a:pt x="23" y="859"/>
                      </a:lnTo>
                      <a:lnTo>
                        <a:pt x="28" y="981"/>
                      </a:lnTo>
                      <a:lnTo>
                        <a:pt x="0" y="1000"/>
                      </a:lnTo>
                      <a:lnTo>
                        <a:pt x="0" y="1314"/>
                      </a:lnTo>
                      <a:lnTo>
                        <a:pt x="4" y="1372"/>
                      </a:lnTo>
                      <a:lnTo>
                        <a:pt x="147" y="1368"/>
                      </a:lnTo>
                      <a:lnTo>
                        <a:pt x="409" y="1357"/>
                      </a:lnTo>
                      <a:lnTo>
                        <a:pt x="607" y="1311"/>
                      </a:lnTo>
                      <a:lnTo>
                        <a:pt x="900" y="1237"/>
                      </a:lnTo>
                      <a:lnTo>
                        <a:pt x="1207" y="916"/>
                      </a:lnTo>
                      <a:lnTo>
                        <a:pt x="1299" y="680"/>
                      </a:lnTo>
                      <a:lnTo>
                        <a:pt x="1246" y="441"/>
                      </a:lnTo>
                      <a:lnTo>
                        <a:pt x="735" y="0"/>
                      </a:lnTo>
                      <a:lnTo>
                        <a:pt x="637" y="61"/>
                      </a:lnTo>
                      <a:lnTo>
                        <a:pt x="86" y="631"/>
                      </a:lnTo>
                      <a:lnTo>
                        <a:pt x="15" y="691"/>
                      </a:lnTo>
                      <a:lnTo>
                        <a:pt x="49" y="691"/>
                      </a:lnTo>
                      <a:close/>
                    </a:path>
                  </a:pathLst>
                </a:custGeom>
                <a:solidFill>
                  <a:srgbClr val="FCFFE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77"/>
                <p:cNvSpPr/>
                <p:nvPr/>
              </p:nvSpPr>
              <p:spPr>
                <a:xfrm>
                  <a:off x="2305" y="3287"/>
                  <a:ext cx="363" cy="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32" extrusionOk="0">
                      <a:moveTo>
                        <a:pt x="21" y="104"/>
                      </a:moveTo>
                      <a:lnTo>
                        <a:pt x="145" y="69"/>
                      </a:lnTo>
                      <a:lnTo>
                        <a:pt x="239" y="22"/>
                      </a:lnTo>
                      <a:lnTo>
                        <a:pt x="313" y="17"/>
                      </a:lnTo>
                      <a:lnTo>
                        <a:pt x="326" y="0"/>
                      </a:lnTo>
                      <a:lnTo>
                        <a:pt x="363" y="4"/>
                      </a:lnTo>
                      <a:lnTo>
                        <a:pt x="341" y="22"/>
                      </a:lnTo>
                      <a:lnTo>
                        <a:pt x="341" y="35"/>
                      </a:lnTo>
                      <a:lnTo>
                        <a:pt x="243" y="34"/>
                      </a:lnTo>
                      <a:lnTo>
                        <a:pt x="256" y="58"/>
                      </a:lnTo>
                      <a:lnTo>
                        <a:pt x="200" y="63"/>
                      </a:lnTo>
                      <a:lnTo>
                        <a:pt x="117" y="102"/>
                      </a:lnTo>
                      <a:lnTo>
                        <a:pt x="26" y="128"/>
                      </a:lnTo>
                      <a:lnTo>
                        <a:pt x="0" y="132"/>
                      </a:lnTo>
                      <a:lnTo>
                        <a:pt x="21" y="104"/>
                      </a:lnTo>
                      <a:close/>
                    </a:path>
                  </a:pathLst>
                </a:custGeom>
                <a:solidFill>
                  <a:srgbClr val="C4E0E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77"/>
                <p:cNvSpPr/>
                <p:nvPr/>
              </p:nvSpPr>
              <p:spPr>
                <a:xfrm>
                  <a:off x="1772" y="3979"/>
                  <a:ext cx="702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300" extrusionOk="0">
                      <a:moveTo>
                        <a:pt x="389" y="0"/>
                      </a:moveTo>
                      <a:lnTo>
                        <a:pt x="394" y="73"/>
                      </a:lnTo>
                      <a:lnTo>
                        <a:pt x="365" y="52"/>
                      </a:lnTo>
                      <a:lnTo>
                        <a:pt x="339" y="63"/>
                      </a:lnTo>
                      <a:lnTo>
                        <a:pt x="365" y="86"/>
                      </a:lnTo>
                      <a:lnTo>
                        <a:pt x="376" y="136"/>
                      </a:lnTo>
                      <a:lnTo>
                        <a:pt x="337" y="139"/>
                      </a:lnTo>
                      <a:lnTo>
                        <a:pt x="267" y="95"/>
                      </a:lnTo>
                      <a:lnTo>
                        <a:pt x="324" y="87"/>
                      </a:lnTo>
                      <a:lnTo>
                        <a:pt x="313" y="73"/>
                      </a:lnTo>
                      <a:lnTo>
                        <a:pt x="200" y="86"/>
                      </a:lnTo>
                      <a:lnTo>
                        <a:pt x="280" y="145"/>
                      </a:lnTo>
                      <a:lnTo>
                        <a:pt x="291" y="184"/>
                      </a:lnTo>
                      <a:lnTo>
                        <a:pt x="332" y="211"/>
                      </a:lnTo>
                      <a:lnTo>
                        <a:pt x="313" y="165"/>
                      </a:lnTo>
                      <a:lnTo>
                        <a:pt x="365" y="184"/>
                      </a:lnTo>
                      <a:lnTo>
                        <a:pt x="415" y="206"/>
                      </a:lnTo>
                      <a:lnTo>
                        <a:pt x="468" y="228"/>
                      </a:lnTo>
                      <a:lnTo>
                        <a:pt x="504" y="198"/>
                      </a:lnTo>
                      <a:lnTo>
                        <a:pt x="554" y="189"/>
                      </a:lnTo>
                      <a:lnTo>
                        <a:pt x="624" y="219"/>
                      </a:lnTo>
                      <a:lnTo>
                        <a:pt x="692" y="223"/>
                      </a:lnTo>
                      <a:lnTo>
                        <a:pt x="702" y="235"/>
                      </a:lnTo>
                      <a:lnTo>
                        <a:pt x="642" y="235"/>
                      </a:lnTo>
                      <a:lnTo>
                        <a:pt x="678" y="258"/>
                      </a:lnTo>
                      <a:lnTo>
                        <a:pt x="598" y="234"/>
                      </a:lnTo>
                      <a:lnTo>
                        <a:pt x="554" y="226"/>
                      </a:lnTo>
                      <a:lnTo>
                        <a:pt x="537" y="247"/>
                      </a:lnTo>
                      <a:lnTo>
                        <a:pt x="579" y="300"/>
                      </a:lnTo>
                      <a:lnTo>
                        <a:pt x="0" y="298"/>
                      </a:lnTo>
                      <a:lnTo>
                        <a:pt x="0" y="43"/>
                      </a:lnTo>
                      <a:lnTo>
                        <a:pt x="124" y="30"/>
                      </a:lnTo>
                      <a:lnTo>
                        <a:pt x="271" y="28"/>
                      </a:lnTo>
                      <a:lnTo>
                        <a:pt x="389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77"/>
                <p:cNvSpPr/>
                <p:nvPr/>
              </p:nvSpPr>
              <p:spPr>
                <a:xfrm>
                  <a:off x="2035" y="3830"/>
                  <a:ext cx="87" cy="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07" extrusionOk="0">
                      <a:moveTo>
                        <a:pt x="87" y="38"/>
                      </a:moveTo>
                      <a:lnTo>
                        <a:pt x="57" y="120"/>
                      </a:lnTo>
                      <a:lnTo>
                        <a:pt x="63" y="179"/>
                      </a:lnTo>
                      <a:lnTo>
                        <a:pt x="28" y="207"/>
                      </a:lnTo>
                      <a:lnTo>
                        <a:pt x="0" y="149"/>
                      </a:lnTo>
                      <a:lnTo>
                        <a:pt x="4" y="72"/>
                      </a:lnTo>
                      <a:lnTo>
                        <a:pt x="61" y="0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77"/>
                <p:cNvSpPr/>
                <p:nvPr/>
              </p:nvSpPr>
              <p:spPr>
                <a:xfrm>
                  <a:off x="2068" y="3830"/>
                  <a:ext cx="187" cy="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72" extrusionOk="0">
                      <a:moveTo>
                        <a:pt x="17" y="185"/>
                      </a:moveTo>
                      <a:lnTo>
                        <a:pt x="111" y="138"/>
                      </a:lnTo>
                      <a:lnTo>
                        <a:pt x="158" y="179"/>
                      </a:lnTo>
                      <a:lnTo>
                        <a:pt x="161" y="233"/>
                      </a:lnTo>
                      <a:lnTo>
                        <a:pt x="185" y="272"/>
                      </a:lnTo>
                      <a:lnTo>
                        <a:pt x="187" y="18"/>
                      </a:lnTo>
                      <a:lnTo>
                        <a:pt x="176" y="0"/>
                      </a:lnTo>
                      <a:lnTo>
                        <a:pt x="87" y="5"/>
                      </a:lnTo>
                      <a:lnTo>
                        <a:pt x="36" y="18"/>
                      </a:lnTo>
                      <a:lnTo>
                        <a:pt x="0" y="79"/>
                      </a:lnTo>
                      <a:lnTo>
                        <a:pt x="2" y="159"/>
                      </a:lnTo>
                      <a:lnTo>
                        <a:pt x="17" y="185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77"/>
                <p:cNvSpPr/>
                <p:nvPr/>
              </p:nvSpPr>
              <p:spPr>
                <a:xfrm>
                  <a:off x="1748" y="3037"/>
                  <a:ext cx="137" cy="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245" extrusionOk="0">
                      <a:moveTo>
                        <a:pt x="93" y="0"/>
                      </a:moveTo>
                      <a:lnTo>
                        <a:pt x="137" y="69"/>
                      </a:lnTo>
                      <a:lnTo>
                        <a:pt x="134" y="215"/>
                      </a:lnTo>
                      <a:lnTo>
                        <a:pt x="91" y="239"/>
                      </a:lnTo>
                      <a:lnTo>
                        <a:pt x="6" y="245"/>
                      </a:lnTo>
                      <a:lnTo>
                        <a:pt x="0" y="124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77"/>
                <p:cNvSpPr/>
                <p:nvPr/>
              </p:nvSpPr>
              <p:spPr>
                <a:xfrm>
                  <a:off x="1887" y="3311"/>
                  <a:ext cx="102" cy="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97" extrusionOk="0">
                      <a:moveTo>
                        <a:pt x="0" y="0"/>
                      </a:moveTo>
                      <a:lnTo>
                        <a:pt x="69" y="8"/>
                      </a:lnTo>
                      <a:lnTo>
                        <a:pt x="102" y="69"/>
                      </a:lnTo>
                      <a:lnTo>
                        <a:pt x="87" y="97"/>
                      </a:lnTo>
                      <a:lnTo>
                        <a:pt x="8" y="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77"/>
                <p:cNvSpPr/>
                <p:nvPr/>
              </p:nvSpPr>
              <p:spPr>
                <a:xfrm>
                  <a:off x="1946" y="2954"/>
                  <a:ext cx="143" cy="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205" extrusionOk="0">
                      <a:moveTo>
                        <a:pt x="91" y="0"/>
                      </a:moveTo>
                      <a:lnTo>
                        <a:pt x="143" y="65"/>
                      </a:lnTo>
                      <a:lnTo>
                        <a:pt x="135" y="156"/>
                      </a:lnTo>
                      <a:lnTo>
                        <a:pt x="124" y="181"/>
                      </a:lnTo>
                      <a:lnTo>
                        <a:pt x="58" y="205"/>
                      </a:lnTo>
                      <a:lnTo>
                        <a:pt x="0" y="106"/>
                      </a:lnTo>
                      <a:lnTo>
                        <a:pt x="23" y="54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BFD9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77"/>
                <p:cNvSpPr/>
                <p:nvPr/>
              </p:nvSpPr>
              <p:spPr>
                <a:xfrm>
                  <a:off x="1906" y="2580"/>
                  <a:ext cx="314" cy="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44" extrusionOk="0">
                      <a:moveTo>
                        <a:pt x="314" y="156"/>
                      </a:moveTo>
                      <a:lnTo>
                        <a:pt x="294" y="235"/>
                      </a:lnTo>
                      <a:lnTo>
                        <a:pt x="249" y="302"/>
                      </a:lnTo>
                      <a:lnTo>
                        <a:pt x="87" y="344"/>
                      </a:lnTo>
                      <a:lnTo>
                        <a:pt x="0" y="307"/>
                      </a:lnTo>
                      <a:lnTo>
                        <a:pt x="0" y="196"/>
                      </a:lnTo>
                      <a:lnTo>
                        <a:pt x="87" y="96"/>
                      </a:lnTo>
                      <a:lnTo>
                        <a:pt x="137" y="0"/>
                      </a:lnTo>
                      <a:lnTo>
                        <a:pt x="236" y="58"/>
                      </a:lnTo>
                      <a:lnTo>
                        <a:pt x="314" y="156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77"/>
                <p:cNvSpPr/>
                <p:nvPr/>
              </p:nvSpPr>
              <p:spPr>
                <a:xfrm>
                  <a:off x="1889" y="2913"/>
                  <a:ext cx="176" cy="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06" extrusionOk="0">
                      <a:moveTo>
                        <a:pt x="176" y="39"/>
                      </a:moveTo>
                      <a:lnTo>
                        <a:pt x="139" y="85"/>
                      </a:lnTo>
                      <a:lnTo>
                        <a:pt x="100" y="106"/>
                      </a:lnTo>
                      <a:lnTo>
                        <a:pt x="52" y="106"/>
                      </a:lnTo>
                      <a:lnTo>
                        <a:pt x="13" y="91"/>
                      </a:lnTo>
                      <a:lnTo>
                        <a:pt x="0" y="56"/>
                      </a:lnTo>
                      <a:lnTo>
                        <a:pt x="17" y="0"/>
                      </a:lnTo>
                      <a:lnTo>
                        <a:pt x="94" y="6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DEB8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77"/>
                <p:cNvSpPr/>
                <p:nvPr/>
              </p:nvSpPr>
              <p:spPr>
                <a:xfrm>
                  <a:off x="1932" y="2936"/>
                  <a:ext cx="96" cy="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44" extrusionOk="0">
                      <a:moveTo>
                        <a:pt x="20" y="0"/>
                      </a:moveTo>
                      <a:lnTo>
                        <a:pt x="96" y="24"/>
                      </a:lnTo>
                      <a:lnTo>
                        <a:pt x="75" y="44"/>
                      </a:lnTo>
                      <a:lnTo>
                        <a:pt x="14" y="42"/>
                      </a:lnTo>
                      <a:lnTo>
                        <a:pt x="0" y="1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8D9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77"/>
                <p:cNvSpPr/>
                <p:nvPr/>
              </p:nvSpPr>
              <p:spPr>
                <a:xfrm>
                  <a:off x="2255" y="3615"/>
                  <a:ext cx="187" cy="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40" extrusionOk="0">
                      <a:moveTo>
                        <a:pt x="187" y="59"/>
                      </a:moveTo>
                      <a:lnTo>
                        <a:pt x="61" y="74"/>
                      </a:lnTo>
                      <a:lnTo>
                        <a:pt x="0" y="140"/>
                      </a:lnTo>
                      <a:lnTo>
                        <a:pt x="8" y="53"/>
                      </a:lnTo>
                      <a:lnTo>
                        <a:pt x="71" y="0"/>
                      </a:lnTo>
                      <a:lnTo>
                        <a:pt x="176" y="7"/>
                      </a:lnTo>
                      <a:lnTo>
                        <a:pt x="187" y="59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77"/>
                <p:cNvSpPr/>
                <p:nvPr/>
              </p:nvSpPr>
              <p:spPr>
                <a:xfrm>
                  <a:off x="2257" y="3606"/>
                  <a:ext cx="176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75" extrusionOk="0">
                      <a:moveTo>
                        <a:pt x="176" y="68"/>
                      </a:moveTo>
                      <a:lnTo>
                        <a:pt x="144" y="75"/>
                      </a:lnTo>
                      <a:lnTo>
                        <a:pt x="85" y="64"/>
                      </a:lnTo>
                      <a:lnTo>
                        <a:pt x="0" y="62"/>
                      </a:lnTo>
                      <a:lnTo>
                        <a:pt x="19" y="38"/>
                      </a:lnTo>
                      <a:lnTo>
                        <a:pt x="117" y="0"/>
                      </a:lnTo>
                      <a:lnTo>
                        <a:pt x="170" y="33"/>
                      </a:lnTo>
                      <a:lnTo>
                        <a:pt x="176" y="68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77"/>
                <p:cNvSpPr/>
                <p:nvPr/>
              </p:nvSpPr>
              <p:spPr>
                <a:xfrm>
                  <a:off x="2070" y="3681"/>
                  <a:ext cx="191" cy="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226" extrusionOk="0">
                      <a:moveTo>
                        <a:pt x="191" y="0"/>
                      </a:moveTo>
                      <a:lnTo>
                        <a:pt x="187" y="82"/>
                      </a:lnTo>
                      <a:lnTo>
                        <a:pt x="183" y="163"/>
                      </a:lnTo>
                      <a:lnTo>
                        <a:pt x="121" y="208"/>
                      </a:lnTo>
                      <a:lnTo>
                        <a:pt x="34" y="173"/>
                      </a:lnTo>
                      <a:lnTo>
                        <a:pt x="0" y="226"/>
                      </a:lnTo>
                      <a:lnTo>
                        <a:pt x="10" y="128"/>
                      </a:lnTo>
                      <a:lnTo>
                        <a:pt x="19" y="82"/>
                      </a:lnTo>
                      <a:lnTo>
                        <a:pt x="61" y="74"/>
                      </a:lnTo>
                      <a:lnTo>
                        <a:pt x="89" y="37"/>
                      </a:lnTo>
                      <a:lnTo>
                        <a:pt x="126" y="2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77"/>
                <p:cNvSpPr/>
                <p:nvPr/>
              </p:nvSpPr>
              <p:spPr>
                <a:xfrm>
                  <a:off x="2129" y="3724"/>
                  <a:ext cx="121" cy="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02" extrusionOk="0">
                      <a:moveTo>
                        <a:pt x="0" y="24"/>
                      </a:moveTo>
                      <a:lnTo>
                        <a:pt x="80" y="102"/>
                      </a:lnTo>
                      <a:lnTo>
                        <a:pt x="121" y="57"/>
                      </a:lnTo>
                      <a:lnTo>
                        <a:pt x="104" y="31"/>
                      </a:lnTo>
                      <a:lnTo>
                        <a:pt x="87" y="50"/>
                      </a:lnTo>
                      <a:lnTo>
                        <a:pt x="3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77"/>
                <p:cNvSpPr/>
                <p:nvPr/>
              </p:nvSpPr>
              <p:spPr>
                <a:xfrm>
                  <a:off x="2065" y="3598"/>
                  <a:ext cx="44" cy="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176" extrusionOk="0">
                      <a:moveTo>
                        <a:pt x="33" y="0"/>
                      </a:moveTo>
                      <a:lnTo>
                        <a:pt x="44" y="157"/>
                      </a:lnTo>
                      <a:lnTo>
                        <a:pt x="0" y="176"/>
                      </a:lnTo>
                      <a:lnTo>
                        <a:pt x="0" y="9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5C47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77"/>
                <p:cNvSpPr/>
                <p:nvPr/>
              </p:nvSpPr>
              <p:spPr>
                <a:xfrm>
                  <a:off x="1919" y="3765"/>
                  <a:ext cx="210" cy="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72" extrusionOk="0">
                      <a:moveTo>
                        <a:pt x="161" y="0"/>
                      </a:moveTo>
                      <a:lnTo>
                        <a:pt x="210" y="40"/>
                      </a:lnTo>
                      <a:lnTo>
                        <a:pt x="146" y="126"/>
                      </a:lnTo>
                      <a:lnTo>
                        <a:pt x="136" y="192"/>
                      </a:lnTo>
                      <a:lnTo>
                        <a:pt x="153" y="272"/>
                      </a:lnTo>
                      <a:lnTo>
                        <a:pt x="22" y="242"/>
                      </a:lnTo>
                      <a:lnTo>
                        <a:pt x="0" y="211"/>
                      </a:lnTo>
                      <a:lnTo>
                        <a:pt x="55" y="83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77"/>
                <p:cNvSpPr/>
                <p:nvPr/>
              </p:nvSpPr>
              <p:spPr>
                <a:xfrm>
                  <a:off x="1959" y="3321"/>
                  <a:ext cx="113" cy="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316" extrusionOk="0">
                      <a:moveTo>
                        <a:pt x="59" y="0"/>
                      </a:moveTo>
                      <a:lnTo>
                        <a:pt x="106" y="48"/>
                      </a:lnTo>
                      <a:lnTo>
                        <a:pt x="113" y="118"/>
                      </a:lnTo>
                      <a:lnTo>
                        <a:pt x="93" y="253"/>
                      </a:lnTo>
                      <a:lnTo>
                        <a:pt x="59" y="316"/>
                      </a:lnTo>
                      <a:lnTo>
                        <a:pt x="4" y="290"/>
                      </a:lnTo>
                      <a:lnTo>
                        <a:pt x="0" y="155"/>
                      </a:lnTo>
                      <a:lnTo>
                        <a:pt x="8" y="64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A8B3A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77"/>
                <p:cNvSpPr/>
                <p:nvPr/>
              </p:nvSpPr>
              <p:spPr>
                <a:xfrm>
                  <a:off x="1969" y="3311"/>
                  <a:ext cx="86" cy="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" h="121" extrusionOk="0">
                      <a:moveTo>
                        <a:pt x="5" y="121"/>
                      </a:moveTo>
                      <a:lnTo>
                        <a:pt x="86" y="54"/>
                      </a:lnTo>
                      <a:lnTo>
                        <a:pt x="86" y="11"/>
                      </a:lnTo>
                      <a:lnTo>
                        <a:pt x="24" y="0"/>
                      </a:lnTo>
                      <a:lnTo>
                        <a:pt x="0" y="30"/>
                      </a:lnTo>
                      <a:lnTo>
                        <a:pt x="5" y="121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77"/>
                <p:cNvSpPr/>
                <p:nvPr/>
              </p:nvSpPr>
              <p:spPr>
                <a:xfrm>
                  <a:off x="1917" y="3393"/>
                  <a:ext cx="161" cy="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359" extrusionOk="0">
                      <a:moveTo>
                        <a:pt x="52" y="39"/>
                      </a:moveTo>
                      <a:lnTo>
                        <a:pt x="105" y="26"/>
                      </a:lnTo>
                      <a:lnTo>
                        <a:pt x="144" y="0"/>
                      </a:lnTo>
                      <a:lnTo>
                        <a:pt x="161" y="109"/>
                      </a:lnTo>
                      <a:lnTo>
                        <a:pt x="64" y="109"/>
                      </a:lnTo>
                      <a:lnTo>
                        <a:pt x="76" y="203"/>
                      </a:lnTo>
                      <a:lnTo>
                        <a:pt x="138" y="211"/>
                      </a:lnTo>
                      <a:lnTo>
                        <a:pt x="57" y="359"/>
                      </a:lnTo>
                      <a:lnTo>
                        <a:pt x="24" y="251"/>
                      </a:lnTo>
                      <a:lnTo>
                        <a:pt x="0" y="40"/>
                      </a:lnTo>
                      <a:lnTo>
                        <a:pt x="52" y="39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77"/>
                <p:cNvSpPr/>
                <p:nvPr/>
              </p:nvSpPr>
              <p:spPr>
                <a:xfrm>
                  <a:off x="1919" y="3426"/>
                  <a:ext cx="74" cy="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5" extrusionOk="0">
                      <a:moveTo>
                        <a:pt x="64" y="0"/>
                      </a:moveTo>
                      <a:lnTo>
                        <a:pt x="74" y="65"/>
                      </a:lnTo>
                      <a:lnTo>
                        <a:pt x="0" y="50"/>
                      </a:lnTo>
                      <a:lnTo>
                        <a:pt x="7" y="7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77"/>
                <p:cNvSpPr/>
                <p:nvPr/>
              </p:nvSpPr>
              <p:spPr>
                <a:xfrm>
                  <a:off x="1917" y="3385"/>
                  <a:ext cx="76" cy="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63" extrusionOk="0">
                      <a:moveTo>
                        <a:pt x="0" y="0"/>
                      </a:moveTo>
                      <a:lnTo>
                        <a:pt x="64" y="34"/>
                      </a:lnTo>
                      <a:lnTo>
                        <a:pt x="76" y="63"/>
                      </a:lnTo>
                      <a:lnTo>
                        <a:pt x="15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77"/>
                <p:cNvSpPr/>
                <p:nvPr/>
              </p:nvSpPr>
              <p:spPr>
                <a:xfrm>
                  <a:off x="1917" y="3356"/>
                  <a:ext cx="72" cy="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63" extrusionOk="0">
                      <a:moveTo>
                        <a:pt x="0" y="0"/>
                      </a:moveTo>
                      <a:lnTo>
                        <a:pt x="42" y="16"/>
                      </a:lnTo>
                      <a:lnTo>
                        <a:pt x="72" y="37"/>
                      </a:lnTo>
                      <a:lnTo>
                        <a:pt x="66" y="63"/>
                      </a:lnTo>
                      <a:lnTo>
                        <a:pt x="9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A17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77"/>
                <p:cNvSpPr/>
                <p:nvPr/>
              </p:nvSpPr>
              <p:spPr>
                <a:xfrm>
                  <a:off x="1963" y="3361"/>
                  <a:ext cx="161" cy="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507" extrusionOk="0">
                      <a:moveTo>
                        <a:pt x="141" y="0"/>
                      </a:moveTo>
                      <a:lnTo>
                        <a:pt x="161" y="71"/>
                      </a:lnTo>
                      <a:lnTo>
                        <a:pt x="139" y="130"/>
                      </a:lnTo>
                      <a:lnTo>
                        <a:pt x="139" y="243"/>
                      </a:lnTo>
                      <a:lnTo>
                        <a:pt x="139" y="311"/>
                      </a:lnTo>
                      <a:lnTo>
                        <a:pt x="115" y="324"/>
                      </a:lnTo>
                      <a:lnTo>
                        <a:pt x="111" y="444"/>
                      </a:lnTo>
                      <a:lnTo>
                        <a:pt x="141" y="444"/>
                      </a:lnTo>
                      <a:lnTo>
                        <a:pt x="92" y="507"/>
                      </a:lnTo>
                      <a:lnTo>
                        <a:pt x="0" y="507"/>
                      </a:lnTo>
                      <a:lnTo>
                        <a:pt x="43" y="394"/>
                      </a:lnTo>
                      <a:lnTo>
                        <a:pt x="41" y="298"/>
                      </a:lnTo>
                      <a:lnTo>
                        <a:pt x="81" y="220"/>
                      </a:lnTo>
                      <a:lnTo>
                        <a:pt x="78" y="130"/>
                      </a:lnTo>
                      <a:lnTo>
                        <a:pt x="117" y="102"/>
                      </a:lnTo>
                      <a:lnTo>
                        <a:pt x="117" y="3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7569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77"/>
                <p:cNvSpPr/>
                <p:nvPr/>
              </p:nvSpPr>
              <p:spPr>
                <a:xfrm>
                  <a:off x="1806" y="3581"/>
                  <a:ext cx="135" cy="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97" extrusionOk="0">
                      <a:moveTo>
                        <a:pt x="63" y="0"/>
                      </a:moveTo>
                      <a:lnTo>
                        <a:pt x="0" y="80"/>
                      </a:lnTo>
                      <a:lnTo>
                        <a:pt x="29" y="163"/>
                      </a:lnTo>
                      <a:lnTo>
                        <a:pt x="90" y="197"/>
                      </a:lnTo>
                      <a:lnTo>
                        <a:pt x="135" y="163"/>
                      </a:lnTo>
                      <a:lnTo>
                        <a:pt x="135" y="80"/>
                      </a:lnTo>
                      <a:lnTo>
                        <a:pt x="105" y="1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2757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77"/>
                <p:cNvSpPr/>
                <p:nvPr/>
              </p:nvSpPr>
              <p:spPr>
                <a:xfrm>
                  <a:off x="1758" y="3476"/>
                  <a:ext cx="297" cy="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566" extrusionOk="0">
                      <a:moveTo>
                        <a:pt x="124" y="48"/>
                      </a:moveTo>
                      <a:lnTo>
                        <a:pt x="77" y="6"/>
                      </a:lnTo>
                      <a:lnTo>
                        <a:pt x="33" y="0"/>
                      </a:lnTo>
                      <a:lnTo>
                        <a:pt x="0" y="35"/>
                      </a:lnTo>
                      <a:lnTo>
                        <a:pt x="14" y="557"/>
                      </a:lnTo>
                      <a:lnTo>
                        <a:pt x="168" y="561"/>
                      </a:lnTo>
                      <a:lnTo>
                        <a:pt x="259" y="566"/>
                      </a:lnTo>
                      <a:lnTo>
                        <a:pt x="297" y="540"/>
                      </a:lnTo>
                      <a:lnTo>
                        <a:pt x="181" y="526"/>
                      </a:lnTo>
                      <a:lnTo>
                        <a:pt x="216" y="402"/>
                      </a:lnTo>
                      <a:lnTo>
                        <a:pt x="70" y="189"/>
                      </a:lnTo>
                      <a:lnTo>
                        <a:pt x="118" y="183"/>
                      </a:lnTo>
                      <a:lnTo>
                        <a:pt x="146" y="163"/>
                      </a:lnTo>
                      <a:lnTo>
                        <a:pt x="159" y="109"/>
                      </a:lnTo>
                      <a:lnTo>
                        <a:pt x="124" y="48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77"/>
                <p:cNvSpPr/>
                <p:nvPr/>
              </p:nvSpPr>
              <p:spPr>
                <a:xfrm>
                  <a:off x="1750" y="3382"/>
                  <a:ext cx="72" cy="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00" extrusionOk="0">
                      <a:moveTo>
                        <a:pt x="32" y="0"/>
                      </a:moveTo>
                      <a:lnTo>
                        <a:pt x="72" y="72"/>
                      </a:lnTo>
                      <a:lnTo>
                        <a:pt x="48" y="100"/>
                      </a:lnTo>
                      <a:lnTo>
                        <a:pt x="13" y="94"/>
                      </a:lnTo>
                      <a:lnTo>
                        <a:pt x="0" y="3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77"/>
                <p:cNvSpPr/>
                <p:nvPr/>
              </p:nvSpPr>
              <p:spPr>
                <a:xfrm>
                  <a:off x="1750" y="3330"/>
                  <a:ext cx="154" cy="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229" extrusionOk="0">
                      <a:moveTo>
                        <a:pt x="45" y="0"/>
                      </a:moveTo>
                      <a:lnTo>
                        <a:pt x="132" y="26"/>
                      </a:lnTo>
                      <a:lnTo>
                        <a:pt x="154" y="155"/>
                      </a:lnTo>
                      <a:lnTo>
                        <a:pt x="133" y="216"/>
                      </a:lnTo>
                      <a:lnTo>
                        <a:pt x="104" y="229"/>
                      </a:lnTo>
                      <a:lnTo>
                        <a:pt x="80" y="174"/>
                      </a:lnTo>
                      <a:lnTo>
                        <a:pt x="69" y="161"/>
                      </a:lnTo>
                      <a:lnTo>
                        <a:pt x="30" y="179"/>
                      </a:lnTo>
                      <a:lnTo>
                        <a:pt x="8" y="200"/>
                      </a:lnTo>
                      <a:lnTo>
                        <a:pt x="0" y="103"/>
                      </a:lnTo>
                      <a:lnTo>
                        <a:pt x="48" y="131"/>
                      </a:lnTo>
                      <a:lnTo>
                        <a:pt x="19" y="5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77"/>
                <p:cNvSpPr/>
                <p:nvPr/>
              </p:nvSpPr>
              <p:spPr>
                <a:xfrm>
                  <a:off x="1795" y="3409"/>
                  <a:ext cx="74" cy="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54" extrusionOk="0">
                      <a:moveTo>
                        <a:pt x="48" y="0"/>
                      </a:moveTo>
                      <a:lnTo>
                        <a:pt x="0" y="54"/>
                      </a:lnTo>
                      <a:lnTo>
                        <a:pt x="31" y="54"/>
                      </a:lnTo>
                      <a:lnTo>
                        <a:pt x="74" y="3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D4B0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77"/>
                <p:cNvSpPr/>
                <p:nvPr/>
              </p:nvSpPr>
              <p:spPr>
                <a:xfrm>
                  <a:off x="1752" y="3243"/>
                  <a:ext cx="124" cy="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83" extrusionOk="0">
                      <a:moveTo>
                        <a:pt x="96" y="0"/>
                      </a:moveTo>
                      <a:lnTo>
                        <a:pt x="67" y="15"/>
                      </a:lnTo>
                      <a:lnTo>
                        <a:pt x="0" y="20"/>
                      </a:lnTo>
                      <a:lnTo>
                        <a:pt x="0" y="150"/>
                      </a:lnTo>
                      <a:lnTo>
                        <a:pt x="33" y="183"/>
                      </a:lnTo>
                      <a:lnTo>
                        <a:pt x="54" y="166"/>
                      </a:lnTo>
                      <a:lnTo>
                        <a:pt x="54" y="122"/>
                      </a:lnTo>
                      <a:lnTo>
                        <a:pt x="120" y="122"/>
                      </a:lnTo>
                      <a:lnTo>
                        <a:pt x="124" y="44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6600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77"/>
                <p:cNvSpPr/>
                <p:nvPr/>
              </p:nvSpPr>
              <p:spPr>
                <a:xfrm>
                  <a:off x="1863" y="2736"/>
                  <a:ext cx="72" cy="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13" extrusionOk="0">
                      <a:moveTo>
                        <a:pt x="48" y="0"/>
                      </a:moveTo>
                      <a:lnTo>
                        <a:pt x="72" y="90"/>
                      </a:lnTo>
                      <a:lnTo>
                        <a:pt x="50" y="113"/>
                      </a:lnTo>
                      <a:lnTo>
                        <a:pt x="22" y="94"/>
                      </a:lnTo>
                      <a:lnTo>
                        <a:pt x="0" y="3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8CC2F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77"/>
                <p:cNvSpPr/>
                <p:nvPr/>
              </p:nvSpPr>
              <p:spPr>
                <a:xfrm>
                  <a:off x="1932" y="2969"/>
                  <a:ext cx="162" cy="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68" extrusionOk="0">
                      <a:moveTo>
                        <a:pt x="90" y="41"/>
                      </a:moveTo>
                      <a:lnTo>
                        <a:pt x="57" y="94"/>
                      </a:lnTo>
                      <a:lnTo>
                        <a:pt x="75" y="100"/>
                      </a:lnTo>
                      <a:lnTo>
                        <a:pt x="120" y="83"/>
                      </a:lnTo>
                      <a:lnTo>
                        <a:pt x="142" y="115"/>
                      </a:lnTo>
                      <a:lnTo>
                        <a:pt x="90" y="152"/>
                      </a:lnTo>
                      <a:lnTo>
                        <a:pt x="77" y="170"/>
                      </a:lnTo>
                      <a:lnTo>
                        <a:pt x="162" y="146"/>
                      </a:lnTo>
                      <a:lnTo>
                        <a:pt x="149" y="253"/>
                      </a:lnTo>
                      <a:lnTo>
                        <a:pt x="142" y="298"/>
                      </a:lnTo>
                      <a:lnTo>
                        <a:pt x="123" y="368"/>
                      </a:lnTo>
                      <a:lnTo>
                        <a:pt x="74" y="350"/>
                      </a:lnTo>
                      <a:lnTo>
                        <a:pt x="31" y="339"/>
                      </a:lnTo>
                      <a:lnTo>
                        <a:pt x="27" y="289"/>
                      </a:lnTo>
                      <a:lnTo>
                        <a:pt x="49" y="209"/>
                      </a:lnTo>
                      <a:lnTo>
                        <a:pt x="27" y="126"/>
                      </a:lnTo>
                      <a:lnTo>
                        <a:pt x="24" y="94"/>
                      </a:lnTo>
                      <a:lnTo>
                        <a:pt x="0" y="44"/>
                      </a:lnTo>
                      <a:lnTo>
                        <a:pt x="44" y="44"/>
                      </a:lnTo>
                      <a:lnTo>
                        <a:pt x="75" y="37"/>
                      </a:lnTo>
                      <a:lnTo>
                        <a:pt x="114" y="0"/>
                      </a:lnTo>
                      <a:lnTo>
                        <a:pt x="90" y="41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77"/>
                <p:cNvSpPr/>
                <p:nvPr/>
              </p:nvSpPr>
              <p:spPr>
                <a:xfrm>
                  <a:off x="1893" y="2971"/>
                  <a:ext cx="159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379" extrusionOk="0">
                      <a:moveTo>
                        <a:pt x="22" y="13"/>
                      </a:moveTo>
                      <a:lnTo>
                        <a:pt x="55" y="35"/>
                      </a:lnTo>
                      <a:lnTo>
                        <a:pt x="109" y="31"/>
                      </a:lnTo>
                      <a:lnTo>
                        <a:pt x="159" y="0"/>
                      </a:lnTo>
                      <a:lnTo>
                        <a:pt x="120" y="81"/>
                      </a:lnTo>
                      <a:lnTo>
                        <a:pt x="92" y="85"/>
                      </a:lnTo>
                      <a:lnTo>
                        <a:pt x="109" y="55"/>
                      </a:lnTo>
                      <a:lnTo>
                        <a:pt x="59" y="55"/>
                      </a:lnTo>
                      <a:lnTo>
                        <a:pt x="83" y="135"/>
                      </a:lnTo>
                      <a:lnTo>
                        <a:pt x="137" y="124"/>
                      </a:lnTo>
                      <a:lnTo>
                        <a:pt x="116" y="181"/>
                      </a:lnTo>
                      <a:lnTo>
                        <a:pt x="116" y="218"/>
                      </a:lnTo>
                      <a:lnTo>
                        <a:pt x="159" y="185"/>
                      </a:lnTo>
                      <a:lnTo>
                        <a:pt x="151" y="213"/>
                      </a:lnTo>
                      <a:lnTo>
                        <a:pt x="137" y="246"/>
                      </a:lnTo>
                      <a:lnTo>
                        <a:pt x="137" y="288"/>
                      </a:lnTo>
                      <a:lnTo>
                        <a:pt x="85" y="296"/>
                      </a:lnTo>
                      <a:lnTo>
                        <a:pt x="96" y="329"/>
                      </a:lnTo>
                      <a:lnTo>
                        <a:pt x="153" y="337"/>
                      </a:lnTo>
                      <a:lnTo>
                        <a:pt x="159" y="379"/>
                      </a:lnTo>
                      <a:lnTo>
                        <a:pt x="109" y="379"/>
                      </a:lnTo>
                      <a:lnTo>
                        <a:pt x="107" y="357"/>
                      </a:lnTo>
                      <a:lnTo>
                        <a:pt x="14" y="320"/>
                      </a:lnTo>
                      <a:lnTo>
                        <a:pt x="0" y="268"/>
                      </a:lnTo>
                      <a:lnTo>
                        <a:pt x="0" y="100"/>
                      </a:lnTo>
                      <a:lnTo>
                        <a:pt x="22" y="13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77"/>
                <p:cNvSpPr/>
                <p:nvPr/>
              </p:nvSpPr>
              <p:spPr>
                <a:xfrm>
                  <a:off x="1915" y="3121"/>
                  <a:ext cx="74" cy="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92" extrusionOk="0">
                      <a:moveTo>
                        <a:pt x="24" y="0"/>
                      </a:moveTo>
                      <a:lnTo>
                        <a:pt x="74" y="42"/>
                      </a:lnTo>
                      <a:lnTo>
                        <a:pt x="74" y="92"/>
                      </a:lnTo>
                      <a:lnTo>
                        <a:pt x="0" y="3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77"/>
                <p:cNvSpPr/>
                <p:nvPr/>
              </p:nvSpPr>
              <p:spPr>
                <a:xfrm>
                  <a:off x="1898" y="3258"/>
                  <a:ext cx="85" cy="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64" extrusionOk="0">
                      <a:moveTo>
                        <a:pt x="8" y="0"/>
                      </a:moveTo>
                      <a:lnTo>
                        <a:pt x="71" y="11"/>
                      </a:lnTo>
                      <a:lnTo>
                        <a:pt x="85" y="64"/>
                      </a:lnTo>
                      <a:lnTo>
                        <a:pt x="0" y="3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77"/>
                <p:cNvSpPr/>
                <p:nvPr/>
              </p:nvSpPr>
              <p:spPr>
                <a:xfrm>
                  <a:off x="1883" y="3289"/>
                  <a:ext cx="123" cy="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81" extrusionOk="0">
                      <a:moveTo>
                        <a:pt x="15" y="0"/>
                      </a:moveTo>
                      <a:lnTo>
                        <a:pt x="117" y="33"/>
                      </a:lnTo>
                      <a:lnTo>
                        <a:pt x="123" y="67"/>
                      </a:lnTo>
                      <a:lnTo>
                        <a:pt x="80" y="74"/>
                      </a:lnTo>
                      <a:lnTo>
                        <a:pt x="63" y="41"/>
                      </a:lnTo>
                      <a:lnTo>
                        <a:pt x="47" y="46"/>
                      </a:lnTo>
                      <a:lnTo>
                        <a:pt x="32" y="81"/>
                      </a:lnTo>
                      <a:lnTo>
                        <a:pt x="0" y="46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6B59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77"/>
                <p:cNvSpPr/>
                <p:nvPr/>
              </p:nvSpPr>
              <p:spPr>
                <a:xfrm>
                  <a:off x="1909" y="3206"/>
                  <a:ext cx="6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52" extrusionOk="0">
                      <a:moveTo>
                        <a:pt x="0" y="9"/>
                      </a:moveTo>
                      <a:lnTo>
                        <a:pt x="47" y="0"/>
                      </a:lnTo>
                      <a:lnTo>
                        <a:pt x="67" y="52"/>
                      </a:lnTo>
                      <a:lnTo>
                        <a:pt x="23" y="3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77"/>
                <p:cNvSpPr/>
                <p:nvPr/>
              </p:nvSpPr>
              <p:spPr>
                <a:xfrm>
                  <a:off x="2052" y="3200"/>
                  <a:ext cx="68" cy="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169" extrusionOk="0">
                      <a:moveTo>
                        <a:pt x="15" y="9"/>
                      </a:moveTo>
                      <a:lnTo>
                        <a:pt x="0" y="91"/>
                      </a:lnTo>
                      <a:lnTo>
                        <a:pt x="0" y="159"/>
                      </a:lnTo>
                      <a:lnTo>
                        <a:pt x="39" y="169"/>
                      </a:lnTo>
                      <a:lnTo>
                        <a:pt x="48" y="106"/>
                      </a:lnTo>
                      <a:lnTo>
                        <a:pt x="68" y="24"/>
                      </a:lnTo>
                      <a:lnTo>
                        <a:pt x="63" y="0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77"/>
                <p:cNvSpPr/>
                <p:nvPr/>
              </p:nvSpPr>
              <p:spPr>
                <a:xfrm>
                  <a:off x="2068" y="3148"/>
                  <a:ext cx="63" cy="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104" extrusionOk="0">
                      <a:moveTo>
                        <a:pt x="63" y="37"/>
                      </a:moveTo>
                      <a:lnTo>
                        <a:pt x="54" y="82"/>
                      </a:lnTo>
                      <a:lnTo>
                        <a:pt x="0" y="104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60" y="13"/>
                      </a:lnTo>
                      <a:lnTo>
                        <a:pt x="63" y="37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77"/>
                <p:cNvSpPr/>
                <p:nvPr/>
              </p:nvSpPr>
              <p:spPr>
                <a:xfrm>
                  <a:off x="2070" y="3069"/>
                  <a:ext cx="121" cy="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53" extrusionOk="0">
                      <a:moveTo>
                        <a:pt x="54" y="122"/>
                      </a:moveTo>
                      <a:lnTo>
                        <a:pt x="32" y="116"/>
                      </a:lnTo>
                      <a:lnTo>
                        <a:pt x="0" y="131"/>
                      </a:lnTo>
                      <a:lnTo>
                        <a:pt x="4" y="90"/>
                      </a:lnTo>
                      <a:lnTo>
                        <a:pt x="11" y="0"/>
                      </a:lnTo>
                      <a:lnTo>
                        <a:pt x="69" y="7"/>
                      </a:lnTo>
                      <a:lnTo>
                        <a:pt x="61" y="59"/>
                      </a:lnTo>
                      <a:lnTo>
                        <a:pt x="61" y="90"/>
                      </a:lnTo>
                      <a:lnTo>
                        <a:pt x="98" y="128"/>
                      </a:lnTo>
                      <a:lnTo>
                        <a:pt x="121" y="153"/>
                      </a:lnTo>
                      <a:lnTo>
                        <a:pt x="106" y="148"/>
                      </a:lnTo>
                      <a:lnTo>
                        <a:pt x="54" y="122"/>
                      </a:lnTo>
                      <a:close/>
                    </a:path>
                  </a:pathLst>
                </a:custGeom>
                <a:solidFill>
                  <a:srgbClr val="A69C8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77"/>
                <p:cNvSpPr/>
                <p:nvPr/>
              </p:nvSpPr>
              <p:spPr>
                <a:xfrm>
                  <a:off x="2131" y="2861"/>
                  <a:ext cx="85" cy="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7" extrusionOk="0">
                      <a:moveTo>
                        <a:pt x="65" y="43"/>
                      </a:moveTo>
                      <a:lnTo>
                        <a:pt x="37" y="87"/>
                      </a:lnTo>
                      <a:lnTo>
                        <a:pt x="0" y="73"/>
                      </a:lnTo>
                      <a:lnTo>
                        <a:pt x="21" y="0"/>
                      </a:lnTo>
                      <a:lnTo>
                        <a:pt x="85" y="2"/>
                      </a:lnTo>
                      <a:lnTo>
                        <a:pt x="65" y="43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77"/>
                <p:cNvSpPr/>
                <p:nvPr/>
              </p:nvSpPr>
              <p:spPr>
                <a:xfrm>
                  <a:off x="2039" y="2887"/>
                  <a:ext cx="139" cy="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365" extrusionOk="0">
                      <a:moveTo>
                        <a:pt x="139" y="54"/>
                      </a:moveTo>
                      <a:lnTo>
                        <a:pt x="103" y="174"/>
                      </a:lnTo>
                      <a:lnTo>
                        <a:pt x="100" y="245"/>
                      </a:lnTo>
                      <a:lnTo>
                        <a:pt x="92" y="291"/>
                      </a:lnTo>
                      <a:lnTo>
                        <a:pt x="83" y="265"/>
                      </a:lnTo>
                      <a:lnTo>
                        <a:pt x="83" y="219"/>
                      </a:lnTo>
                      <a:lnTo>
                        <a:pt x="53" y="211"/>
                      </a:lnTo>
                      <a:lnTo>
                        <a:pt x="53" y="261"/>
                      </a:lnTo>
                      <a:lnTo>
                        <a:pt x="39" y="298"/>
                      </a:lnTo>
                      <a:lnTo>
                        <a:pt x="39" y="348"/>
                      </a:lnTo>
                      <a:lnTo>
                        <a:pt x="28" y="365"/>
                      </a:lnTo>
                      <a:lnTo>
                        <a:pt x="24" y="272"/>
                      </a:lnTo>
                      <a:lnTo>
                        <a:pt x="28" y="163"/>
                      </a:lnTo>
                      <a:lnTo>
                        <a:pt x="0" y="95"/>
                      </a:lnTo>
                      <a:lnTo>
                        <a:pt x="5" y="58"/>
                      </a:lnTo>
                      <a:lnTo>
                        <a:pt x="35" y="50"/>
                      </a:lnTo>
                      <a:lnTo>
                        <a:pt x="76" y="0"/>
                      </a:lnTo>
                      <a:lnTo>
                        <a:pt x="109" y="6"/>
                      </a:lnTo>
                      <a:lnTo>
                        <a:pt x="139" y="54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77"/>
                <p:cNvSpPr/>
                <p:nvPr/>
              </p:nvSpPr>
              <p:spPr>
                <a:xfrm>
                  <a:off x="1748" y="3039"/>
                  <a:ext cx="121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200" extrusionOk="0">
                      <a:moveTo>
                        <a:pt x="121" y="46"/>
                      </a:moveTo>
                      <a:lnTo>
                        <a:pt x="87" y="85"/>
                      </a:lnTo>
                      <a:lnTo>
                        <a:pt x="87" y="154"/>
                      </a:lnTo>
                      <a:lnTo>
                        <a:pt x="50" y="176"/>
                      </a:lnTo>
                      <a:lnTo>
                        <a:pt x="0" y="200"/>
                      </a:lnTo>
                      <a:lnTo>
                        <a:pt x="0" y="78"/>
                      </a:lnTo>
                      <a:lnTo>
                        <a:pt x="8" y="0"/>
                      </a:lnTo>
                      <a:lnTo>
                        <a:pt x="47" y="8"/>
                      </a:lnTo>
                      <a:lnTo>
                        <a:pt x="54" y="24"/>
                      </a:lnTo>
                      <a:lnTo>
                        <a:pt x="91" y="30"/>
                      </a:lnTo>
                      <a:lnTo>
                        <a:pt x="121" y="46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77"/>
                <p:cNvSpPr/>
                <p:nvPr/>
              </p:nvSpPr>
              <p:spPr>
                <a:xfrm>
                  <a:off x="1739" y="2769"/>
                  <a:ext cx="159" cy="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283" extrusionOk="0">
                      <a:moveTo>
                        <a:pt x="52" y="0"/>
                      </a:moveTo>
                      <a:lnTo>
                        <a:pt x="115" y="17"/>
                      </a:lnTo>
                      <a:lnTo>
                        <a:pt x="156" y="70"/>
                      </a:lnTo>
                      <a:lnTo>
                        <a:pt x="159" y="172"/>
                      </a:lnTo>
                      <a:lnTo>
                        <a:pt x="115" y="283"/>
                      </a:lnTo>
                      <a:lnTo>
                        <a:pt x="52" y="283"/>
                      </a:lnTo>
                      <a:lnTo>
                        <a:pt x="0" y="261"/>
                      </a:lnTo>
                      <a:lnTo>
                        <a:pt x="0" y="70"/>
                      </a:lnTo>
                      <a:lnTo>
                        <a:pt x="8" y="7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77"/>
                <p:cNvSpPr/>
                <p:nvPr/>
              </p:nvSpPr>
              <p:spPr>
                <a:xfrm>
                  <a:off x="1802" y="2930"/>
                  <a:ext cx="67" cy="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41" extrusionOk="0">
                      <a:moveTo>
                        <a:pt x="67" y="15"/>
                      </a:moveTo>
                      <a:lnTo>
                        <a:pt x="44" y="18"/>
                      </a:lnTo>
                      <a:lnTo>
                        <a:pt x="17" y="0"/>
                      </a:lnTo>
                      <a:lnTo>
                        <a:pt x="0" y="24"/>
                      </a:lnTo>
                      <a:lnTo>
                        <a:pt x="59" y="41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BF66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77"/>
                <p:cNvSpPr/>
                <p:nvPr/>
              </p:nvSpPr>
              <p:spPr>
                <a:xfrm>
                  <a:off x="1732" y="2978"/>
                  <a:ext cx="144" cy="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32" extrusionOk="0">
                      <a:moveTo>
                        <a:pt x="77" y="0"/>
                      </a:moveTo>
                      <a:lnTo>
                        <a:pt x="63" y="48"/>
                      </a:lnTo>
                      <a:lnTo>
                        <a:pt x="116" y="69"/>
                      </a:lnTo>
                      <a:lnTo>
                        <a:pt x="144" y="115"/>
                      </a:lnTo>
                      <a:lnTo>
                        <a:pt x="100" y="91"/>
                      </a:lnTo>
                      <a:lnTo>
                        <a:pt x="52" y="132"/>
                      </a:lnTo>
                      <a:lnTo>
                        <a:pt x="59" y="96"/>
                      </a:lnTo>
                      <a:lnTo>
                        <a:pt x="31" y="85"/>
                      </a:lnTo>
                      <a:lnTo>
                        <a:pt x="7" y="130"/>
                      </a:lnTo>
                      <a:lnTo>
                        <a:pt x="0" y="24"/>
                      </a:lnTo>
                      <a:lnTo>
                        <a:pt x="31" y="24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3" name="Google Shape;1023;p77"/>
              <p:cNvSpPr/>
              <p:nvPr/>
            </p:nvSpPr>
            <p:spPr>
              <a:xfrm>
                <a:off x="1734" y="2867"/>
                <a:ext cx="75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17" extrusionOk="0">
                    <a:moveTo>
                      <a:pt x="0" y="0"/>
                    </a:moveTo>
                    <a:lnTo>
                      <a:pt x="27" y="41"/>
                    </a:lnTo>
                    <a:lnTo>
                      <a:pt x="75" y="46"/>
                    </a:lnTo>
                    <a:lnTo>
                      <a:pt x="44" y="67"/>
                    </a:lnTo>
                    <a:lnTo>
                      <a:pt x="66" y="96"/>
                    </a:lnTo>
                    <a:lnTo>
                      <a:pt x="35" y="117"/>
                    </a:lnTo>
                    <a:lnTo>
                      <a:pt x="5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5E2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77"/>
              <p:cNvSpPr/>
              <p:nvPr/>
            </p:nvSpPr>
            <p:spPr>
              <a:xfrm>
                <a:off x="1761" y="2863"/>
                <a:ext cx="367" cy="117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178" extrusionOk="0">
                    <a:moveTo>
                      <a:pt x="141" y="0"/>
                    </a:moveTo>
                    <a:lnTo>
                      <a:pt x="152" y="82"/>
                    </a:lnTo>
                    <a:lnTo>
                      <a:pt x="152" y="178"/>
                    </a:lnTo>
                    <a:lnTo>
                      <a:pt x="161" y="258"/>
                    </a:lnTo>
                    <a:lnTo>
                      <a:pt x="146" y="404"/>
                    </a:lnTo>
                    <a:lnTo>
                      <a:pt x="154" y="500"/>
                    </a:lnTo>
                    <a:lnTo>
                      <a:pt x="195" y="667"/>
                    </a:lnTo>
                    <a:lnTo>
                      <a:pt x="213" y="852"/>
                    </a:lnTo>
                    <a:lnTo>
                      <a:pt x="248" y="759"/>
                    </a:lnTo>
                    <a:lnTo>
                      <a:pt x="261" y="718"/>
                    </a:lnTo>
                    <a:lnTo>
                      <a:pt x="265" y="602"/>
                    </a:lnTo>
                    <a:lnTo>
                      <a:pt x="300" y="602"/>
                    </a:lnTo>
                    <a:lnTo>
                      <a:pt x="298" y="576"/>
                    </a:lnTo>
                    <a:lnTo>
                      <a:pt x="285" y="552"/>
                    </a:lnTo>
                    <a:lnTo>
                      <a:pt x="285" y="500"/>
                    </a:lnTo>
                    <a:lnTo>
                      <a:pt x="302" y="482"/>
                    </a:lnTo>
                    <a:lnTo>
                      <a:pt x="324" y="476"/>
                    </a:lnTo>
                    <a:lnTo>
                      <a:pt x="346" y="367"/>
                    </a:lnTo>
                    <a:lnTo>
                      <a:pt x="367" y="326"/>
                    </a:lnTo>
                    <a:lnTo>
                      <a:pt x="363" y="391"/>
                    </a:lnTo>
                    <a:lnTo>
                      <a:pt x="350" y="511"/>
                    </a:lnTo>
                    <a:lnTo>
                      <a:pt x="344" y="580"/>
                    </a:lnTo>
                    <a:lnTo>
                      <a:pt x="302" y="635"/>
                    </a:lnTo>
                    <a:lnTo>
                      <a:pt x="294" y="711"/>
                    </a:lnTo>
                    <a:lnTo>
                      <a:pt x="331" y="696"/>
                    </a:lnTo>
                    <a:lnTo>
                      <a:pt x="331" y="720"/>
                    </a:lnTo>
                    <a:lnTo>
                      <a:pt x="307" y="733"/>
                    </a:lnTo>
                    <a:lnTo>
                      <a:pt x="276" y="781"/>
                    </a:lnTo>
                    <a:lnTo>
                      <a:pt x="269" y="804"/>
                    </a:lnTo>
                    <a:lnTo>
                      <a:pt x="291" y="833"/>
                    </a:lnTo>
                    <a:lnTo>
                      <a:pt x="270" y="942"/>
                    </a:lnTo>
                    <a:lnTo>
                      <a:pt x="228" y="991"/>
                    </a:lnTo>
                    <a:lnTo>
                      <a:pt x="198" y="1050"/>
                    </a:lnTo>
                    <a:lnTo>
                      <a:pt x="180" y="1131"/>
                    </a:lnTo>
                    <a:lnTo>
                      <a:pt x="248" y="1148"/>
                    </a:lnTo>
                    <a:lnTo>
                      <a:pt x="282" y="1153"/>
                    </a:lnTo>
                    <a:lnTo>
                      <a:pt x="298" y="1166"/>
                    </a:lnTo>
                    <a:lnTo>
                      <a:pt x="246" y="1178"/>
                    </a:lnTo>
                    <a:lnTo>
                      <a:pt x="0" y="1163"/>
                    </a:lnTo>
                    <a:lnTo>
                      <a:pt x="145" y="848"/>
                    </a:lnTo>
                    <a:lnTo>
                      <a:pt x="119" y="663"/>
                    </a:lnTo>
                    <a:lnTo>
                      <a:pt x="98" y="572"/>
                    </a:lnTo>
                    <a:lnTo>
                      <a:pt x="87" y="507"/>
                    </a:lnTo>
                    <a:lnTo>
                      <a:pt x="93" y="387"/>
                    </a:lnTo>
                    <a:lnTo>
                      <a:pt x="100" y="259"/>
                    </a:lnTo>
                    <a:lnTo>
                      <a:pt x="108" y="217"/>
                    </a:lnTo>
                    <a:lnTo>
                      <a:pt x="69" y="167"/>
                    </a:lnTo>
                    <a:lnTo>
                      <a:pt x="74" y="135"/>
                    </a:lnTo>
                    <a:lnTo>
                      <a:pt x="100" y="121"/>
                    </a:lnTo>
                    <a:lnTo>
                      <a:pt x="102" y="60"/>
                    </a:lnTo>
                    <a:lnTo>
                      <a:pt x="93" y="4"/>
                    </a:lnTo>
                    <a:lnTo>
                      <a:pt x="124" y="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77"/>
              <p:cNvSpPr/>
              <p:nvPr/>
            </p:nvSpPr>
            <p:spPr>
              <a:xfrm>
                <a:off x="1848" y="2754"/>
                <a:ext cx="54" cy="7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8" extrusionOk="0">
                    <a:moveTo>
                      <a:pt x="28" y="0"/>
                    </a:moveTo>
                    <a:lnTo>
                      <a:pt x="54" y="78"/>
                    </a:lnTo>
                    <a:lnTo>
                      <a:pt x="0" y="78"/>
                    </a:lnTo>
                    <a:lnTo>
                      <a:pt x="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8A829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77"/>
              <p:cNvSpPr/>
              <p:nvPr/>
            </p:nvSpPr>
            <p:spPr>
              <a:xfrm>
                <a:off x="1946" y="2776"/>
                <a:ext cx="122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32" extrusionOk="0">
                    <a:moveTo>
                      <a:pt x="61" y="0"/>
                    </a:moveTo>
                    <a:lnTo>
                      <a:pt x="87" y="4"/>
                    </a:lnTo>
                    <a:lnTo>
                      <a:pt x="117" y="58"/>
                    </a:lnTo>
                    <a:lnTo>
                      <a:pt x="122" y="124"/>
                    </a:lnTo>
                    <a:lnTo>
                      <a:pt x="87" y="132"/>
                    </a:lnTo>
                    <a:lnTo>
                      <a:pt x="87" y="102"/>
                    </a:lnTo>
                    <a:lnTo>
                      <a:pt x="61" y="102"/>
                    </a:lnTo>
                    <a:lnTo>
                      <a:pt x="52" y="80"/>
                    </a:lnTo>
                    <a:lnTo>
                      <a:pt x="0" y="73"/>
                    </a:lnTo>
                    <a:lnTo>
                      <a:pt x="19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77"/>
              <p:cNvSpPr/>
              <p:nvPr/>
            </p:nvSpPr>
            <p:spPr>
              <a:xfrm>
                <a:off x="1893" y="2763"/>
                <a:ext cx="146" cy="189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89" extrusionOk="0">
                    <a:moveTo>
                      <a:pt x="133" y="24"/>
                    </a:moveTo>
                    <a:lnTo>
                      <a:pt x="146" y="0"/>
                    </a:lnTo>
                    <a:lnTo>
                      <a:pt x="124" y="6"/>
                    </a:lnTo>
                    <a:lnTo>
                      <a:pt x="77" y="6"/>
                    </a:lnTo>
                    <a:lnTo>
                      <a:pt x="70" y="28"/>
                    </a:lnTo>
                    <a:lnTo>
                      <a:pt x="51" y="17"/>
                    </a:lnTo>
                    <a:lnTo>
                      <a:pt x="14" y="17"/>
                    </a:lnTo>
                    <a:lnTo>
                      <a:pt x="37" y="47"/>
                    </a:lnTo>
                    <a:lnTo>
                      <a:pt x="0" y="63"/>
                    </a:lnTo>
                    <a:lnTo>
                      <a:pt x="5" y="143"/>
                    </a:lnTo>
                    <a:lnTo>
                      <a:pt x="20" y="182"/>
                    </a:lnTo>
                    <a:lnTo>
                      <a:pt x="53" y="189"/>
                    </a:lnTo>
                    <a:lnTo>
                      <a:pt x="72" y="150"/>
                    </a:lnTo>
                    <a:lnTo>
                      <a:pt x="116" y="145"/>
                    </a:lnTo>
                    <a:lnTo>
                      <a:pt x="72" y="124"/>
                    </a:lnTo>
                    <a:lnTo>
                      <a:pt x="70" y="89"/>
                    </a:lnTo>
                    <a:lnTo>
                      <a:pt x="107" y="39"/>
                    </a:lnTo>
                    <a:lnTo>
                      <a:pt x="133" y="24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77"/>
              <p:cNvSpPr/>
              <p:nvPr/>
            </p:nvSpPr>
            <p:spPr>
              <a:xfrm>
                <a:off x="2209" y="2427"/>
                <a:ext cx="12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36" extrusionOk="0">
                    <a:moveTo>
                      <a:pt x="100" y="20"/>
                    </a:moveTo>
                    <a:lnTo>
                      <a:pt x="100" y="50"/>
                    </a:lnTo>
                    <a:lnTo>
                      <a:pt x="126" y="74"/>
                    </a:lnTo>
                    <a:lnTo>
                      <a:pt x="81" y="127"/>
                    </a:lnTo>
                    <a:lnTo>
                      <a:pt x="50" y="127"/>
                    </a:lnTo>
                    <a:lnTo>
                      <a:pt x="19" y="136"/>
                    </a:lnTo>
                    <a:lnTo>
                      <a:pt x="0" y="122"/>
                    </a:lnTo>
                    <a:lnTo>
                      <a:pt x="43" y="96"/>
                    </a:lnTo>
                    <a:lnTo>
                      <a:pt x="37" y="55"/>
                    </a:lnTo>
                    <a:lnTo>
                      <a:pt x="43" y="20"/>
                    </a:lnTo>
                    <a:lnTo>
                      <a:pt x="52" y="0"/>
                    </a:lnTo>
                    <a:lnTo>
                      <a:pt x="104" y="1"/>
                    </a:lnTo>
                    <a:lnTo>
                      <a:pt x="100" y="20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77"/>
              <p:cNvSpPr/>
              <p:nvPr/>
            </p:nvSpPr>
            <p:spPr>
              <a:xfrm>
                <a:off x="2268" y="2395"/>
                <a:ext cx="222" cy="2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5" extrusionOk="0">
                    <a:moveTo>
                      <a:pt x="180" y="0"/>
                    </a:moveTo>
                    <a:lnTo>
                      <a:pt x="206" y="0"/>
                    </a:lnTo>
                    <a:lnTo>
                      <a:pt x="222" y="17"/>
                    </a:lnTo>
                    <a:lnTo>
                      <a:pt x="211" y="37"/>
                    </a:lnTo>
                    <a:lnTo>
                      <a:pt x="170" y="46"/>
                    </a:lnTo>
                    <a:lnTo>
                      <a:pt x="183" y="109"/>
                    </a:lnTo>
                    <a:lnTo>
                      <a:pt x="154" y="124"/>
                    </a:lnTo>
                    <a:lnTo>
                      <a:pt x="143" y="167"/>
                    </a:lnTo>
                    <a:lnTo>
                      <a:pt x="102" y="198"/>
                    </a:lnTo>
                    <a:lnTo>
                      <a:pt x="91" y="235"/>
                    </a:lnTo>
                    <a:lnTo>
                      <a:pt x="71" y="185"/>
                    </a:lnTo>
                    <a:lnTo>
                      <a:pt x="0" y="181"/>
                    </a:lnTo>
                    <a:lnTo>
                      <a:pt x="45" y="113"/>
                    </a:lnTo>
                    <a:lnTo>
                      <a:pt x="113" y="52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77"/>
              <p:cNvSpPr/>
              <p:nvPr/>
            </p:nvSpPr>
            <p:spPr>
              <a:xfrm>
                <a:off x="1784" y="2786"/>
                <a:ext cx="6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68" h="74" extrusionOk="0">
                    <a:moveTo>
                      <a:pt x="51" y="0"/>
                    </a:moveTo>
                    <a:lnTo>
                      <a:pt x="68" y="70"/>
                    </a:lnTo>
                    <a:lnTo>
                      <a:pt x="46" y="74"/>
                    </a:lnTo>
                    <a:lnTo>
                      <a:pt x="0" y="16"/>
                    </a:lnTo>
                    <a:lnTo>
                      <a:pt x="31" y="1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E8BF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77"/>
              <p:cNvSpPr/>
              <p:nvPr/>
            </p:nvSpPr>
            <p:spPr>
              <a:xfrm>
                <a:off x="1728" y="2617"/>
                <a:ext cx="111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57" extrusionOk="0">
                    <a:moveTo>
                      <a:pt x="6" y="0"/>
                    </a:moveTo>
                    <a:lnTo>
                      <a:pt x="65" y="63"/>
                    </a:lnTo>
                    <a:lnTo>
                      <a:pt x="111" y="157"/>
                    </a:lnTo>
                    <a:lnTo>
                      <a:pt x="20" y="146"/>
                    </a:lnTo>
                    <a:lnTo>
                      <a:pt x="0" y="13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3B8B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77"/>
              <p:cNvSpPr/>
              <p:nvPr/>
            </p:nvSpPr>
            <p:spPr>
              <a:xfrm>
                <a:off x="1728" y="2197"/>
                <a:ext cx="56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8" extrusionOk="0">
                    <a:moveTo>
                      <a:pt x="56" y="30"/>
                    </a:moveTo>
                    <a:lnTo>
                      <a:pt x="41" y="118"/>
                    </a:lnTo>
                    <a:lnTo>
                      <a:pt x="0" y="128"/>
                    </a:lnTo>
                    <a:lnTo>
                      <a:pt x="4" y="0"/>
                    </a:lnTo>
                    <a:lnTo>
                      <a:pt x="56" y="30"/>
                    </a:lnTo>
                    <a:close/>
                  </a:path>
                </a:pathLst>
              </a:custGeom>
              <a:solidFill>
                <a:srgbClr val="A1738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77"/>
              <p:cNvSpPr/>
              <p:nvPr/>
            </p:nvSpPr>
            <p:spPr>
              <a:xfrm>
                <a:off x="2196" y="1488"/>
                <a:ext cx="111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3" extrusionOk="0">
                    <a:moveTo>
                      <a:pt x="111" y="2"/>
                    </a:moveTo>
                    <a:lnTo>
                      <a:pt x="81" y="111"/>
                    </a:lnTo>
                    <a:lnTo>
                      <a:pt x="0" y="163"/>
                    </a:lnTo>
                    <a:lnTo>
                      <a:pt x="2" y="50"/>
                    </a:lnTo>
                    <a:lnTo>
                      <a:pt x="33" y="0"/>
                    </a:lnTo>
                    <a:lnTo>
                      <a:pt x="111" y="2"/>
                    </a:lnTo>
                    <a:close/>
                  </a:path>
                </a:pathLst>
              </a:custGeom>
              <a:solidFill>
                <a:srgbClr val="B3785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77"/>
              <p:cNvSpPr/>
              <p:nvPr/>
            </p:nvSpPr>
            <p:spPr>
              <a:xfrm>
                <a:off x="1730" y="2717"/>
                <a:ext cx="131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00" extrusionOk="0">
                    <a:moveTo>
                      <a:pt x="94" y="43"/>
                    </a:moveTo>
                    <a:lnTo>
                      <a:pt x="57" y="26"/>
                    </a:lnTo>
                    <a:lnTo>
                      <a:pt x="31" y="33"/>
                    </a:lnTo>
                    <a:lnTo>
                      <a:pt x="4" y="0"/>
                    </a:lnTo>
                    <a:lnTo>
                      <a:pt x="0" y="154"/>
                    </a:lnTo>
                    <a:lnTo>
                      <a:pt x="29" y="133"/>
                    </a:lnTo>
                    <a:lnTo>
                      <a:pt x="54" y="176"/>
                    </a:lnTo>
                    <a:lnTo>
                      <a:pt x="131" y="200"/>
                    </a:lnTo>
                    <a:lnTo>
                      <a:pt x="126" y="146"/>
                    </a:lnTo>
                    <a:lnTo>
                      <a:pt x="89" y="159"/>
                    </a:lnTo>
                    <a:lnTo>
                      <a:pt x="89" y="106"/>
                    </a:lnTo>
                    <a:lnTo>
                      <a:pt x="63" y="137"/>
                    </a:lnTo>
                    <a:lnTo>
                      <a:pt x="29" y="96"/>
                    </a:lnTo>
                    <a:lnTo>
                      <a:pt x="63" y="96"/>
                    </a:lnTo>
                    <a:lnTo>
                      <a:pt x="31" y="69"/>
                    </a:lnTo>
                    <a:lnTo>
                      <a:pt x="72" y="72"/>
                    </a:lnTo>
                    <a:lnTo>
                      <a:pt x="105" y="57"/>
                    </a:lnTo>
                    <a:lnTo>
                      <a:pt x="94" y="43"/>
                    </a:lnTo>
                    <a:close/>
                  </a:path>
                </a:pathLst>
              </a:custGeom>
              <a:solidFill>
                <a:srgbClr val="7D4D1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77"/>
              <p:cNvSpPr/>
              <p:nvPr/>
            </p:nvSpPr>
            <p:spPr>
              <a:xfrm>
                <a:off x="1989" y="1520"/>
                <a:ext cx="251" cy="2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40" extrusionOk="0">
                    <a:moveTo>
                      <a:pt x="163" y="3"/>
                    </a:moveTo>
                    <a:lnTo>
                      <a:pt x="81" y="0"/>
                    </a:lnTo>
                    <a:lnTo>
                      <a:pt x="26" y="59"/>
                    </a:lnTo>
                    <a:lnTo>
                      <a:pt x="0" y="120"/>
                    </a:lnTo>
                    <a:lnTo>
                      <a:pt x="26" y="233"/>
                    </a:lnTo>
                    <a:lnTo>
                      <a:pt x="126" y="240"/>
                    </a:lnTo>
                    <a:lnTo>
                      <a:pt x="194" y="150"/>
                    </a:lnTo>
                    <a:lnTo>
                      <a:pt x="251" y="51"/>
                    </a:lnTo>
                    <a:lnTo>
                      <a:pt x="163" y="3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77"/>
              <p:cNvSpPr/>
              <p:nvPr/>
            </p:nvSpPr>
            <p:spPr>
              <a:xfrm>
                <a:off x="2033" y="1566"/>
                <a:ext cx="150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1" extrusionOk="0">
                    <a:moveTo>
                      <a:pt x="150" y="44"/>
                    </a:moveTo>
                    <a:lnTo>
                      <a:pt x="58" y="0"/>
                    </a:lnTo>
                    <a:lnTo>
                      <a:pt x="0" y="65"/>
                    </a:lnTo>
                    <a:lnTo>
                      <a:pt x="65" y="111"/>
                    </a:lnTo>
                    <a:lnTo>
                      <a:pt x="106" y="96"/>
                    </a:lnTo>
                    <a:lnTo>
                      <a:pt x="72" y="65"/>
                    </a:lnTo>
                    <a:lnTo>
                      <a:pt x="95" y="57"/>
                    </a:lnTo>
                    <a:lnTo>
                      <a:pt x="119" y="74"/>
                    </a:lnTo>
                    <a:lnTo>
                      <a:pt x="150" y="44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77"/>
              <p:cNvSpPr/>
              <p:nvPr/>
            </p:nvSpPr>
            <p:spPr>
              <a:xfrm>
                <a:off x="1932" y="2151"/>
                <a:ext cx="166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26" extrusionOk="0">
                    <a:moveTo>
                      <a:pt x="9" y="0"/>
                    </a:moveTo>
                    <a:lnTo>
                      <a:pt x="116" y="15"/>
                    </a:lnTo>
                    <a:lnTo>
                      <a:pt x="166" y="89"/>
                    </a:lnTo>
                    <a:lnTo>
                      <a:pt x="51" y="126"/>
                    </a:lnTo>
                    <a:lnTo>
                      <a:pt x="0" y="7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38B0B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77"/>
              <p:cNvSpPr/>
              <p:nvPr/>
            </p:nvSpPr>
            <p:spPr>
              <a:xfrm>
                <a:off x="1943" y="2241"/>
                <a:ext cx="159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04" extrusionOk="0">
                    <a:moveTo>
                      <a:pt x="13" y="13"/>
                    </a:moveTo>
                    <a:lnTo>
                      <a:pt x="79" y="0"/>
                    </a:lnTo>
                    <a:lnTo>
                      <a:pt x="159" y="56"/>
                    </a:lnTo>
                    <a:lnTo>
                      <a:pt x="105" y="104"/>
                    </a:lnTo>
                    <a:lnTo>
                      <a:pt x="0" y="30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B3785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77"/>
              <p:cNvSpPr/>
              <p:nvPr/>
            </p:nvSpPr>
            <p:spPr>
              <a:xfrm>
                <a:off x="2006" y="2623"/>
                <a:ext cx="92" cy="81"/>
              </a:xfrm>
              <a:custGeom>
                <a:avLst/>
                <a:gdLst/>
                <a:ahLst/>
                <a:cxnLst/>
                <a:rect l="l" t="t" r="r" b="b"/>
                <a:pathLst>
                  <a:path w="92" h="81" extrusionOk="0">
                    <a:moveTo>
                      <a:pt x="85" y="53"/>
                    </a:moveTo>
                    <a:lnTo>
                      <a:pt x="62" y="81"/>
                    </a:lnTo>
                    <a:lnTo>
                      <a:pt x="0" y="24"/>
                    </a:lnTo>
                    <a:lnTo>
                      <a:pt x="55" y="0"/>
                    </a:lnTo>
                    <a:lnTo>
                      <a:pt x="92" y="2"/>
                    </a:lnTo>
                    <a:lnTo>
                      <a:pt x="92" y="31"/>
                    </a:lnTo>
                    <a:lnTo>
                      <a:pt x="85" y="53"/>
                    </a:lnTo>
                    <a:close/>
                  </a:path>
                </a:pathLst>
              </a:custGeom>
              <a:solidFill>
                <a:srgbClr val="96CC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77"/>
              <p:cNvSpPr/>
              <p:nvPr/>
            </p:nvSpPr>
            <p:spPr>
              <a:xfrm>
                <a:off x="2044" y="2654"/>
                <a:ext cx="67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15" extrusionOk="0">
                    <a:moveTo>
                      <a:pt x="52" y="0"/>
                    </a:moveTo>
                    <a:lnTo>
                      <a:pt x="26" y="39"/>
                    </a:lnTo>
                    <a:lnTo>
                      <a:pt x="8" y="89"/>
                    </a:lnTo>
                    <a:lnTo>
                      <a:pt x="0" y="113"/>
                    </a:lnTo>
                    <a:lnTo>
                      <a:pt x="17" y="115"/>
                    </a:lnTo>
                    <a:lnTo>
                      <a:pt x="37" y="67"/>
                    </a:lnTo>
                    <a:lnTo>
                      <a:pt x="67" y="2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77"/>
              <p:cNvSpPr/>
              <p:nvPr/>
            </p:nvSpPr>
            <p:spPr>
              <a:xfrm>
                <a:off x="1728" y="2475"/>
                <a:ext cx="414" cy="30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305" extrusionOk="0">
                    <a:moveTo>
                      <a:pt x="401" y="92"/>
                    </a:moveTo>
                    <a:lnTo>
                      <a:pt x="348" y="133"/>
                    </a:lnTo>
                    <a:lnTo>
                      <a:pt x="294" y="192"/>
                    </a:lnTo>
                    <a:lnTo>
                      <a:pt x="250" y="235"/>
                    </a:lnTo>
                    <a:lnTo>
                      <a:pt x="241" y="298"/>
                    </a:lnTo>
                    <a:lnTo>
                      <a:pt x="167" y="285"/>
                    </a:lnTo>
                    <a:lnTo>
                      <a:pt x="118" y="305"/>
                    </a:lnTo>
                    <a:lnTo>
                      <a:pt x="68" y="242"/>
                    </a:lnTo>
                    <a:lnTo>
                      <a:pt x="15" y="213"/>
                    </a:lnTo>
                    <a:lnTo>
                      <a:pt x="0" y="155"/>
                    </a:lnTo>
                    <a:lnTo>
                      <a:pt x="11" y="59"/>
                    </a:lnTo>
                    <a:lnTo>
                      <a:pt x="115" y="0"/>
                    </a:lnTo>
                    <a:lnTo>
                      <a:pt x="261" y="11"/>
                    </a:lnTo>
                    <a:lnTo>
                      <a:pt x="352" y="29"/>
                    </a:lnTo>
                    <a:lnTo>
                      <a:pt x="383" y="33"/>
                    </a:lnTo>
                    <a:lnTo>
                      <a:pt x="414" y="66"/>
                    </a:lnTo>
                    <a:lnTo>
                      <a:pt x="401" y="92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77"/>
              <p:cNvSpPr/>
              <p:nvPr/>
            </p:nvSpPr>
            <p:spPr>
              <a:xfrm>
                <a:off x="2085" y="2504"/>
                <a:ext cx="54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00" extrusionOk="0">
                    <a:moveTo>
                      <a:pt x="0" y="0"/>
                    </a:moveTo>
                    <a:lnTo>
                      <a:pt x="11" y="47"/>
                    </a:lnTo>
                    <a:lnTo>
                      <a:pt x="30" y="100"/>
                    </a:lnTo>
                    <a:lnTo>
                      <a:pt x="54" y="67"/>
                    </a:lnTo>
                    <a:lnTo>
                      <a:pt x="54" y="4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9E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77"/>
              <p:cNvSpPr/>
              <p:nvPr/>
            </p:nvSpPr>
            <p:spPr>
              <a:xfrm>
                <a:off x="1946" y="2608"/>
                <a:ext cx="76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76" h="146" extrusionOk="0">
                    <a:moveTo>
                      <a:pt x="43" y="0"/>
                    </a:moveTo>
                    <a:lnTo>
                      <a:pt x="43" y="55"/>
                    </a:lnTo>
                    <a:lnTo>
                      <a:pt x="76" y="113"/>
                    </a:lnTo>
                    <a:lnTo>
                      <a:pt x="71" y="146"/>
                    </a:lnTo>
                    <a:lnTo>
                      <a:pt x="34" y="91"/>
                    </a:lnTo>
                    <a:lnTo>
                      <a:pt x="0" y="59"/>
                    </a:lnTo>
                    <a:lnTo>
                      <a:pt x="2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CCA8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77"/>
              <p:cNvSpPr/>
              <p:nvPr/>
            </p:nvSpPr>
            <p:spPr>
              <a:xfrm>
                <a:off x="2118" y="2717"/>
                <a:ext cx="71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71" h="139" extrusionOk="0">
                    <a:moveTo>
                      <a:pt x="71" y="26"/>
                    </a:moveTo>
                    <a:lnTo>
                      <a:pt x="52" y="139"/>
                    </a:lnTo>
                    <a:lnTo>
                      <a:pt x="0" y="139"/>
                    </a:lnTo>
                    <a:lnTo>
                      <a:pt x="2" y="24"/>
                    </a:lnTo>
                    <a:lnTo>
                      <a:pt x="41" y="0"/>
                    </a:lnTo>
                    <a:lnTo>
                      <a:pt x="71" y="26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77"/>
              <p:cNvSpPr/>
              <p:nvPr/>
            </p:nvSpPr>
            <p:spPr>
              <a:xfrm>
                <a:off x="2096" y="2750"/>
                <a:ext cx="52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52" h="110" extrusionOk="0">
                    <a:moveTo>
                      <a:pt x="52" y="30"/>
                    </a:moveTo>
                    <a:lnTo>
                      <a:pt x="52" y="110"/>
                    </a:lnTo>
                    <a:lnTo>
                      <a:pt x="0" y="106"/>
                    </a:lnTo>
                    <a:lnTo>
                      <a:pt x="11" y="0"/>
                    </a:lnTo>
                    <a:lnTo>
                      <a:pt x="48" y="4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77"/>
              <p:cNvSpPr/>
              <p:nvPr/>
            </p:nvSpPr>
            <p:spPr>
              <a:xfrm>
                <a:off x="1980" y="2591"/>
                <a:ext cx="418" cy="38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168" y="39"/>
                    </a:moveTo>
                    <a:lnTo>
                      <a:pt x="218" y="78"/>
                    </a:lnTo>
                    <a:lnTo>
                      <a:pt x="283" y="63"/>
                    </a:lnTo>
                    <a:lnTo>
                      <a:pt x="303" y="91"/>
                    </a:lnTo>
                    <a:lnTo>
                      <a:pt x="272" y="145"/>
                    </a:lnTo>
                    <a:lnTo>
                      <a:pt x="297" y="150"/>
                    </a:lnTo>
                    <a:lnTo>
                      <a:pt x="314" y="119"/>
                    </a:lnTo>
                    <a:lnTo>
                      <a:pt x="351" y="82"/>
                    </a:lnTo>
                    <a:lnTo>
                      <a:pt x="351" y="145"/>
                    </a:lnTo>
                    <a:lnTo>
                      <a:pt x="325" y="152"/>
                    </a:lnTo>
                    <a:lnTo>
                      <a:pt x="362" y="178"/>
                    </a:lnTo>
                    <a:lnTo>
                      <a:pt x="366" y="226"/>
                    </a:lnTo>
                    <a:lnTo>
                      <a:pt x="390" y="204"/>
                    </a:lnTo>
                    <a:lnTo>
                      <a:pt x="418" y="209"/>
                    </a:lnTo>
                    <a:lnTo>
                      <a:pt x="388" y="235"/>
                    </a:lnTo>
                    <a:lnTo>
                      <a:pt x="408" y="258"/>
                    </a:lnTo>
                    <a:lnTo>
                      <a:pt x="394" y="313"/>
                    </a:lnTo>
                    <a:lnTo>
                      <a:pt x="329" y="280"/>
                    </a:lnTo>
                    <a:lnTo>
                      <a:pt x="266" y="285"/>
                    </a:lnTo>
                    <a:lnTo>
                      <a:pt x="253" y="302"/>
                    </a:lnTo>
                    <a:lnTo>
                      <a:pt x="212" y="311"/>
                    </a:lnTo>
                    <a:lnTo>
                      <a:pt x="149" y="313"/>
                    </a:lnTo>
                    <a:lnTo>
                      <a:pt x="101" y="354"/>
                    </a:lnTo>
                    <a:lnTo>
                      <a:pt x="96" y="387"/>
                    </a:lnTo>
                    <a:lnTo>
                      <a:pt x="72" y="363"/>
                    </a:lnTo>
                    <a:lnTo>
                      <a:pt x="0" y="363"/>
                    </a:lnTo>
                    <a:lnTo>
                      <a:pt x="9" y="313"/>
                    </a:lnTo>
                    <a:lnTo>
                      <a:pt x="57" y="306"/>
                    </a:lnTo>
                    <a:lnTo>
                      <a:pt x="68" y="276"/>
                    </a:lnTo>
                    <a:lnTo>
                      <a:pt x="53" y="232"/>
                    </a:lnTo>
                    <a:lnTo>
                      <a:pt x="37" y="200"/>
                    </a:lnTo>
                    <a:lnTo>
                      <a:pt x="118" y="183"/>
                    </a:lnTo>
                    <a:lnTo>
                      <a:pt x="127" y="246"/>
                    </a:lnTo>
                    <a:lnTo>
                      <a:pt x="181" y="232"/>
                    </a:lnTo>
                    <a:lnTo>
                      <a:pt x="201" y="145"/>
                    </a:lnTo>
                    <a:lnTo>
                      <a:pt x="164" y="163"/>
                    </a:lnTo>
                    <a:lnTo>
                      <a:pt x="131" y="159"/>
                    </a:lnTo>
                    <a:lnTo>
                      <a:pt x="122" y="76"/>
                    </a:lnTo>
                    <a:lnTo>
                      <a:pt x="81" y="24"/>
                    </a:lnTo>
                    <a:lnTo>
                      <a:pt x="101" y="0"/>
                    </a:lnTo>
                    <a:lnTo>
                      <a:pt x="168" y="39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77"/>
              <p:cNvSpPr/>
              <p:nvPr/>
            </p:nvSpPr>
            <p:spPr>
              <a:xfrm>
                <a:off x="2385" y="2567"/>
                <a:ext cx="79" cy="72"/>
              </a:xfrm>
              <a:custGeom>
                <a:avLst/>
                <a:gdLst/>
                <a:ahLst/>
                <a:cxnLst/>
                <a:rect l="l" t="t" r="r" b="b"/>
                <a:pathLst>
                  <a:path w="79" h="72" extrusionOk="0">
                    <a:moveTo>
                      <a:pt x="28" y="0"/>
                    </a:moveTo>
                    <a:lnTo>
                      <a:pt x="79" y="21"/>
                    </a:lnTo>
                    <a:lnTo>
                      <a:pt x="37" y="43"/>
                    </a:lnTo>
                    <a:lnTo>
                      <a:pt x="0" y="72"/>
                    </a:lnTo>
                    <a:lnTo>
                      <a:pt x="16" y="3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77"/>
              <p:cNvSpPr/>
              <p:nvPr/>
            </p:nvSpPr>
            <p:spPr>
              <a:xfrm>
                <a:off x="2263" y="2554"/>
                <a:ext cx="76" cy="76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4" y="22"/>
                    </a:moveTo>
                    <a:lnTo>
                      <a:pt x="31" y="65"/>
                    </a:lnTo>
                    <a:lnTo>
                      <a:pt x="0" y="76"/>
                    </a:lnTo>
                    <a:lnTo>
                      <a:pt x="14" y="22"/>
                    </a:lnTo>
                    <a:lnTo>
                      <a:pt x="31" y="28"/>
                    </a:lnTo>
                    <a:lnTo>
                      <a:pt x="76" y="0"/>
                    </a:lnTo>
                    <a:lnTo>
                      <a:pt x="74" y="22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77"/>
              <p:cNvSpPr/>
              <p:nvPr/>
            </p:nvSpPr>
            <p:spPr>
              <a:xfrm>
                <a:off x="2246" y="2286"/>
                <a:ext cx="8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0" h="68" extrusionOk="0">
                    <a:moveTo>
                      <a:pt x="39" y="2"/>
                    </a:moveTo>
                    <a:lnTo>
                      <a:pt x="80" y="44"/>
                    </a:lnTo>
                    <a:lnTo>
                      <a:pt x="59" y="68"/>
                    </a:lnTo>
                    <a:lnTo>
                      <a:pt x="0" y="39"/>
                    </a:lnTo>
                    <a:lnTo>
                      <a:pt x="46" y="39"/>
                    </a:lnTo>
                    <a:lnTo>
                      <a:pt x="11" y="0"/>
                    </a:lnTo>
                    <a:lnTo>
                      <a:pt x="39" y="2"/>
                    </a:lnTo>
                    <a:close/>
                  </a:path>
                </a:pathLst>
              </a:custGeom>
              <a:solidFill>
                <a:srgbClr val="A1B5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77"/>
              <p:cNvSpPr/>
              <p:nvPr/>
            </p:nvSpPr>
            <p:spPr>
              <a:xfrm>
                <a:off x="2196" y="1925"/>
                <a:ext cx="265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72" extrusionOk="0">
                    <a:moveTo>
                      <a:pt x="265" y="239"/>
                    </a:moveTo>
                    <a:lnTo>
                      <a:pt x="168" y="272"/>
                    </a:lnTo>
                    <a:lnTo>
                      <a:pt x="46" y="272"/>
                    </a:lnTo>
                    <a:lnTo>
                      <a:pt x="0" y="196"/>
                    </a:lnTo>
                    <a:lnTo>
                      <a:pt x="0" y="83"/>
                    </a:lnTo>
                    <a:lnTo>
                      <a:pt x="24" y="46"/>
                    </a:lnTo>
                    <a:lnTo>
                      <a:pt x="124" y="0"/>
                    </a:lnTo>
                    <a:lnTo>
                      <a:pt x="237" y="48"/>
                    </a:lnTo>
                    <a:lnTo>
                      <a:pt x="248" y="139"/>
                    </a:lnTo>
                    <a:lnTo>
                      <a:pt x="265" y="239"/>
                    </a:lnTo>
                    <a:close/>
                  </a:path>
                </a:pathLst>
              </a:custGeom>
              <a:solidFill>
                <a:srgbClr val="8FCC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77"/>
              <p:cNvSpPr/>
              <p:nvPr/>
            </p:nvSpPr>
            <p:spPr>
              <a:xfrm>
                <a:off x="2255" y="1929"/>
                <a:ext cx="270" cy="22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29" extrusionOk="0">
                    <a:moveTo>
                      <a:pt x="270" y="42"/>
                    </a:moveTo>
                    <a:lnTo>
                      <a:pt x="226" y="161"/>
                    </a:lnTo>
                    <a:lnTo>
                      <a:pt x="189" y="229"/>
                    </a:lnTo>
                    <a:lnTo>
                      <a:pt x="34" y="200"/>
                    </a:lnTo>
                    <a:lnTo>
                      <a:pt x="0" y="131"/>
                    </a:lnTo>
                    <a:lnTo>
                      <a:pt x="67" y="50"/>
                    </a:lnTo>
                    <a:lnTo>
                      <a:pt x="143" y="0"/>
                    </a:lnTo>
                    <a:lnTo>
                      <a:pt x="211" y="5"/>
                    </a:lnTo>
                    <a:lnTo>
                      <a:pt x="270" y="42"/>
                    </a:lnTo>
                    <a:close/>
                  </a:path>
                </a:pathLst>
              </a:custGeom>
              <a:solidFill>
                <a:srgbClr val="96ABB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77"/>
              <p:cNvSpPr/>
              <p:nvPr/>
            </p:nvSpPr>
            <p:spPr>
              <a:xfrm>
                <a:off x="2342" y="2145"/>
                <a:ext cx="128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0" extrusionOk="0">
                    <a:moveTo>
                      <a:pt x="128" y="0"/>
                    </a:moveTo>
                    <a:lnTo>
                      <a:pt x="80" y="100"/>
                    </a:lnTo>
                    <a:lnTo>
                      <a:pt x="0" y="52"/>
                    </a:lnTo>
                    <a:lnTo>
                      <a:pt x="34" y="35"/>
                    </a:lnTo>
                    <a:lnTo>
                      <a:pt x="63" y="3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5A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77"/>
              <p:cNvSpPr/>
              <p:nvPr/>
            </p:nvSpPr>
            <p:spPr>
              <a:xfrm>
                <a:off x="2359" y="2508"/>
                <a:ext cx="74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0" extrusionOk="0">
                    <a:moveTo>
                      <a:pt x="39" y="0"/>
                    </a:moveTo>
                    <a:lnTo>
                      <a:pt x="74" y="41"/>
                    </a:lnTo>
                    <a:lnTo>
                      <a:pt x="0" y="100"/>
                    </a:lnTo>
                    <a:lnTo>
                      <a:pt x="17" y="46"/>
                    </a:lnTo>
                    <a:lnTo>
                      <a:pt x="4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77"/>
              <p:cNvSpPr/>
              <p:nvPr/>
            </p:nvSpPr>
            <p:spPr>
              <a:xfrm>
                <a:off x="2202" y="2538"/>
                <a:ext cx="10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55" extrusionOk="0">
                    <a:moveTo>
                      <a:pt x="103" y="29"/>
                    </a:moveTo>
                    <a:lnTo>
                      <a:pt x="83" y="85"/>
                    </a:lnTo>
                    <a:lnTo>
                      <a:pt x="66" y="116"/>
                    </a:lnTo>
                    <a:lnTo>
                      <a:pt x="44" y="138"/>
                    </a:lnTo>
                    <a:lnTo>
                      <a:pt x="0" y="155"/>
                    </a:lnTo>
                    <a:lnTo>
                      <a:pt x="22" y="109"/>
                    </a:lnTo>
                    <a:lnTo>
                      <a:pt x="46" y="66"/>
                    </a:lnTo>
                    <a:lnTo>
                      <a:pt x="70" y="0"/>
                    </a:lnTo>
                    <a:lnTo>
                      <a:pt x="103" y="29"/>
                    </a:lnTo>
                    <a:close/>
                  </a:path>
                </a:pathLst>
              </a:custGeom>
              <a:solidFill>
                <a:srgbClr val="6E5E1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77"/>
              <p:cNvSpPr/>
              <p:nvPr/>
            </p:nvSpPr>
            <p:spPr>
              <a:xfrm>
                <a:off x="2148" y="2108"/>
                <a:ext cx="344" cy="502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02" extrusionOk="0">
                    <a:moveTo>
                      <a:pt x="322" y="69"/>
                    </a:moveTo>
                    <a:lnTo>
                      <a:pt x="281" y="159"/>
                    </a:lnTo>
                    <a:lnTo>
                      <a:pt x="268" y="180"/>
                    </a:lnTo>
                    <a:lnTo>
                      <a:pt x="307" y="200"/>
                    </a:lnTo>
                    <a:lnTo>
                      <a:pt x="296" y="213"/>
                    </a:lnTo>
                    <a:lnTo>
                      <a:pt x="259" y="200"/>
                    </a:lnTo>
                    <a:lnTo>
                      <a:pt x="259" y="233"/>
                    </a:lnTo>
                    <a:lnTo>
                      <a:pt x="228" y="246"/>
                    </a:lnTo>
                    <a:lnTo>
                      <a:pt x="200" y="287"/>
                    </a:lnTo>
                    <a:lnTo>
                      <a:pt x="253" y="287"/>
                    </a:lnTo>
                    <a:lnTo>
                      <a:pt x="274" y="276"/>
                    </a:lnTo>
                    <a:lnTo>
                      <a:pt x="244" y="261"/>
                    </a:lnTo>
                    <a:lnTo>
                      <a:pt x="289" y="259"/>
                    </a:lnTo>
                    <a:lnTo>
                      <a:pt x="331" y="276"/>
                    </a:lnTo>
                    <a:lnTo>
                      <a:pt x="344" y="306"/>
                    </a:lnTo>
                    <a:lnTo>
                      <a:pt x="313" y="293"/>
                    </a:lnTo>
                    <a:lnTo>
                      <a:pt x="253" y="346"/>
                    </a:lnTo>
                    <a:lnTo>
                      <a:pt x="274" y="367"/>
                    </a:lnTo>
                    <a:lnTo>
                      <a:pt x="228" y="356"/>
                    </a:lnTo>
                    <a:lnTo>
                      <a:pt x="237" y="393"/>
                    </a:lnTo>
                    <a:lnTo>
                      <a:pt x="216" y="426"/>
                    </a:lnTo>
                    <a:lnTo>
                      <a:pt x="178" y="411"/>
                    </a:lnTo>
                    <a:lnTo>
                      <a:pt x="216" y="393"/>
                    </a:lnTo>
                    <a:lnTo>
                      <a:pt x="183" y="383"/>
                    </a:lnTo>
                    <a:lnTo>
                      <a:pt x="144" y="400"/>
                    </a:lnTo>
                    <a:lnTo>
                      <a:pt x="131" y="374"/>
                    </a:lnTo>
                    <a:lnTo>
                      <a:pt x="144" y="330"/>
                    </a:lnTo>
                    <a:lnTo>
                      <a:pt x="124" y="333"/>
                    </a:lnTo>
                    <a:lnTo>
                      <a:pt x="107" y="387"/>
                    </a:lnTo>
                    <a:lnTo>
                      <a:pt x="67" y="404"/>
                    </a:lnTo>
                    <a:lnTo>
                      <a:pt x="92" y="437"/>
                    </a:lnTo>
                    <a:lnTo>
                      <a:pt x="81" y="452"/>
                    </a:lnTo>
                    <a:lnTo>
                      <a:pt x="18" y="502"/>
                    </a:lnTo>
                    <a:lnTo>
                      <a:pt x="0" y="470"/>
                    </a:lnTo>
                    <a:lnTo>
                      <a:pt x="4" y="411"/>
                    </a:lnTo>
                    <a:lnTo>
                      <a:pt x="22" y="330"/>
                    </a:lnTo>
                    <a:lnTo>
                      <a:pt x="30" y="265"/>
                    </a:lnTo>
                    <a:lnTo>
                      <a:pt x="76" y="217"/>
                    </a:lnTo>
                    <a:lnTo>
                      <a:pt x="87" y="193"/>
                    </a:lnTo>
                    <a:lnTo>
                      <a:pt x="113" y="202"/>
                    </a:lnTo>
                    <a:lnTo>
                      <a:pt x="81" y="254"/>
                    </a:lnTo>
                    <a:lnTo>
                      <a:pt x="113" y="283"/>
                    </a:lnTo>
                    <a:lnTo>
                      <a:pt x="141" y="293"/>
                    </a:lnTo>
                    <a:lnTo>
                      <a:pt x="228" y="189"/>
                    </a:lnTo>
                    <a:lnTo>
                      <a:pt x="274" y="87"/>
                    </a:lnTo>
                    <a:lnTo>
                      <a:pt x="307" y="33"/>
                    </a:lnTo>
                    <a:lnTo>
                      <a:pt x="322" y="0"/>
                    </a:lnTo>
                    <a:lnTo>
                      <a:pt x="322" y="69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77"/>
              <p:cNvSpPr/>
              <p:nvPr/>
            </p:nvSpPr>
            <p:spPr>
              <a:xfrm>
                <a:off x="2464" y="2030"/>
                <a:ext cx="108" cy="13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4" extrusionOk="0">
                    <a:moveTo>
                      <a:pt x="34" y="121"/>
                    </a:moveTo>
                    <a:lnTo>
                      <a:pt x="0" y="134"/>
                    </a:lnTo>
                    <a:lnTo>
                      <a:pt x="10" y="71"/>
                    </a:lnTo>
                    <a:lnTo>
                      <a:pt x="21" y="30"/>
                    </a:lnTo>
                    <a:lnTo>
                      <a:pt x="84" y="0"/>
                    </a:lnTo>
                    <a:lnTo>
                      <a:pt x="108" y="17"/>
                    </a:lnTo>
                    <a:lnTo>
                      <a:pt x="87" y="39"/>
                    </a:lnTo>
                    <a:lnTo>
                      <a:pt x="47" y="71"/>
                    </a:lnTo>
                    <a:lnTo>
                      <a:pt x="32" y="93"/>
                    </a:lnTo>
                    <a:lnTo>
                      <a:pt x="34" y="121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77"/>
              <p:cNvSpPr/>
              <p:nvPr/>
            </p:nvSpPr>
            <p:spPr>
              <a:xfrm>
                <a:off x="2359" y="2058"/>
                <a:ext cx="100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6" extrusionOk="0">
                    <a:moveTo>
                      <a:pt x="74" y="106"/>
                    </a:moveTo>
                    <a:lnTo>
                      <a:pt x="52" y="87"/>
                    </a:lnTo>
                    <a:lnTo>
                      <a:pt x="39" y="32"/>
                    </a:lnTo>
                    <a:lnTo>
                      <a:pt x="0" y="0"/>
                    </a:lnTo>
                    <a:lnTo>
                      <a:pt x="74" y="15"/>
                    </a:lnTo>
                    <a:lnTo>
                      <a:pt x="100" y="54"/>
                    </a:lnTo>
                    <a:lnTo>
                      <a:pt x="78" y="59"/>
                    </a:lnTo>
                    <a:lnTo>
                      <a:pt x="74" y="10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77"/>
              <p:cNvSpPr/>
              <p:nvPr/>
            </p:nvSpPr>
            <p:spPr>
              <a:xfrm>
                <a:off x="2196" y="2123"/>
                <a:ext cx="237" cy="18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5" extrusionOk="0">
                    <a:moveTo>
                      <a:pt x="39" y="0"/>
                    </a:moveTo>
                    <a:lnTo>
                      <a:pt x="109" y="54"/>
                    </a:lnTo>
                    <a:lnTo>
                      <a:pt x="143" y="74"/>
                    </a:lnTo>
                    <a:lnTo>
                      <a:pt x="143" y="41"/>
                    </a:lnTo>
                    <a:lnTo>
                      <a:pt x="205" y="37"/>
                    </a:lnTo>
                    <a:lnTo>
                      <a:pt x="237" y="59"/>
                    </a:lnTo>
                    <a:lnTo>
                      <a:pt x="217" y="72"/>
                    </a:lnTo>
                    <a:lnTo>
                      <a:pt x="155" y="91"/>
                    </a:lnTo>
                    <a:lnTo>
                      <a:pt x="168" y="137"/>
                    </a:lnTo>
                    <a:lnTo>
                      <a:pt x="106" y="165"/>
                    </a:lnTo>
                    <a:lnTo>
                      <a:pt x="130" y="133"/>
                    </a:lnTo>
                    <a:lnTo>
                      <a:pt x="115" y="117"/>
                    </a:lnTo>
                    <a:lnTo>
                      <a:pt x="87" y="154"/>
                    </a:lnTo>
                    <a:lnTo>
                      <a:pt x="81" y="185"/>
                    </a:lnTo>
                    <a:lnTo>
                      <a:pt x="44" y="155"/>
                    </a:lnTo>
                    <a:lnTo>
                      <a:pt x="0" y="85"/>
                    </a:lnTo>
                    <a:lnTo>
                      <a:pt x="2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77"/>
              <p:cNvSpPr/>
              <p:nvPr/>
            </p:nvSpPr>
            <p:spPr>
              <a:xfrm>
                <a:off x="2017" y="2058"/>
                <a:ext cx="257" cy="20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09" extrusionOk="0">
                    <a:moveTo>
                      <a:pt x="240" y="50"/>
                    </a:moveTo>
                    <a:lnTo>
                      <a:pt x="209" y="91"/>
                    </a:lnTo>
                    <a:lnTo>
                      <a:pt x="179" y="150"/>
                    </a:lnTo>
                    <a:lnTo>
                      <a:pt x="153" y="209"/>
                    </a:lnTo>
                    <a:lnTo>
                      <a:pt x="51" y="196"/>
                    </a:lnTo>
                    <a:lnTo>
                      <a:pt x="11" y="170"/>
                    </a:lnTo>
                    <a:lnTo>
                      <a:pt x="0" y="108"/>
                    </a:lnTo>
                    <a:lnTo>
                      <a:pt x="5" y="34"/>
                    </a:lnTo>
                    <a:lnTo>
                      <a:pt x="63" y="2"/>
                    </a:lnTo>
                    <a:lnTo>
                      <a:pt x="216" y="0"/>
                    </a:lnTo>
                    <a:lnTo>
                      <a:pt x="257" y="26"/>
                    </a:lnTo>
                    <a:lnTo>
                      <a:pt x="240" y="50"/>
                    </a:lnTo>
                    <a:close/>
                  </a:path>
                </a:pathLst>
              </a:custGeom>
              <a:solidFill>
                <a:srgbClr val="91825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77"/>
              <p:cNvSpPr/>
              <p:nvPr/>
            </p:nvSpPr>
            <p:spPr>
              <a:xfrm>
                <a:off x="2055" y="2127"/>
                <a:ext cx="206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26" y="0"/>
                    </a:moveTo>
                    <a:lnTo>
                      <a:pt x="128" y="48"/>
                    </a:lnTo>
                    <a:lnTo>
                      <a:pt x="163" y="81"/>
                    </a:lnTo>
                    <a:lnTo>
                      <a:pt x="206" y="151"/>
                    </a:lnTo>
                    <a:lnTo>
                      <a:pt x="73" y="161"/>
                    </a:lnTo>
                    <a:lnTo>
                      <a:pt x="0" y="133"/>
                    </a:lnTo>
                    <a:lnTo>
                      <a:pt x="10" y="107"/>
                    </a:lnTo>
                    <a:lnTo>
                      <a:pt x="60" y="85"/>
                    </a:lnTo>
                    <a:lnTo>
                      <a:pt x="93" y="5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77"/>
              <p:cNvSpPr/>
              <p:nvPr/>
            </p:nvSpPr>
            <p:spPr>
              <a:xfrm>
                <a:off x="1802" y="2084"/>
                <a:ext cx="220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24" extrusionOk="0">
                    <a:moveTo>
                      <a:pt x="215" y="98"/>
                    </a:moveTo>
                    <a:lnTo>
                      <a:pt x="93" y="124"/>
                    </a:lnTo>
                    <a:lnTo>
                      <a:pt x="0" y="102"/>
                    </a:lnTo>
                    <a:lnTo>
                      <a:pt x="4" y="43"/>
                    </a:lnTo>
                    <a:lnTo>
                      <a:pt x="135" y="6"/>
                    </a:lnTo>
                    <a:lnTo>
                      <a:pt x="220" y="0"/>
                    </a:lnTo>
                    <a:lnTo>
                      <a:pt x="215" y="98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77"/>
              <p:cNvSpPr/>
              <p:nvPr/>
            </p:nvSpPr>
            <p:spPr>
              <a:xfrm>
                <a:off x="2015" y="2121"/>
                <a:ext cx="96" cy="65"/>
              </a:xfrm>
              <a:custGeom>
                <a:avLst/>
                <a:gdLst/>
                <a:ahLst/>
                <a:cxnLst/>
                <a:rect l="l" t="t" r="r" b="b"/>
                <a:pathLst>
                  <a:path w="96" h="65" extrusionOk="0">
                    <a:moveTo>
                      <a:pt x="0" y="11"/>
                    </a:moveTo>
                    <a:lnTo>
                      <a:pt x="7" y="65"/>
                    </a:lnTo>
                    <a:lnTo>
                      <a:pt x="96" y="24"/>
                    </a:lnTo>
                    <a:lnTo>
                      <a:pt x="90" y="0"/>
                    </a:lnTo>
                    <a:lnTo>
                      <a:pt x="59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B39C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77"/>
              <p:cNvSpPr/>
              <p:nvPr/>
            </p:nvSpPr>
            <p:spPr>
              <a:xfrm>
                <a:off x="1906" y="1673"/>
                <a:ext cx="227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98" extrusionOk="0">
                    <a:moveTo>
                      <a:pt x="31" y="0"/>
                    </a:moveTo>
                    <a:lnTo>
                      <a:pt x="142" y="96"/>
                    </a:lnTo>
                    <a:lnTo>
                      <a:pt x="227" y="135"/>
                    </a:lnTo>
                    <a:lnTo>
                      <a:pt x="201" y="193"/>
                    </a:lnTo>
                    <a:lnTo>
                      <a:pt x="79" y="198"/>
                    </a:lnTo>
                    <a:lnTo>
                      <a:pt x="20" y="128"/>
                    </a:lnTo>
                    <a:lnTo>
                      <a:pt x="0" y="9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77"/>
              <p:cNvSpPr/>
              <p:nvPr/>
            </p:nvSpPr>
            <p:spPr>
              <a:xfrm>
                <a:off x="1728" y="1483"/>
                <a:ext cx="557" cy="481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81" extrusionOk="0">
                    <a:moveTo>
                      <a:pt x="427" y="109"/>
                    </a:moveTo>
                    <a:lnTo>
                      <a:pt x="400" y="50"/>
                    </a:lnTo>
                    <a:lnTo>
                      <a:pt x="342" y="120"/>
                    </a:lnTo>
                    <a:lnTo>
                      <a:pt x="294" y="105"/>
                    </a:lnTo>
                    <a:lnTo>
                      <a:pt x="309" y="175"/>
                    </a:lnTo>
                    <a:lnTo>
                      <a:pt x="333" y="162"/>
                    </a:lnTo>
                    <a:lnTo>
                      <a:pt x="357" y="266"/>
                    </a:lnTo>
                    <a:lnTo>
                      <a:pt x="368" y="335"/>
                    </a:lnTo>
                    <a:lnTo>
                      <a:pt x="261" y="259"/>
                    </a:lnTo>
                    <a:lnTo>
                      <a:pt x="237" y="244"/>
                    </a:lnTo>
                    <a:lnTo>
                      <a:pt x="204" y="277"/>
                    </a:lnTo>
                    <a:lnTo>
                      <a:pt x="250" y="303"/>
                    </a:lnTo>
                    <a:lnTo>
                      <a:pt x="257" y="381"/>
                    </a:lnTo>
                    <a:lnTo>
                      <a:pt x="204" y="440"/>
                    </a:lnTo>
                    <a:lnTo>
                      <a:pt x="0" y="481"/>
                    </a:lnTo>
                    <a:lnTo>
                      <a:pt x="11" y="14"/>
                    </a:lnTo>
                    <a:lnTo>
                      <a:pt x="85" y="3"/>
                    </a:lnTo>
                    <a:lnTo>
                      <a:pt x="407" y="0"/>
                    </a:lnTo>
                    <a:lnTo>
                      <a:pt x="527" y="7"/>
                    </a:lnTo>
                    <a:lnTo>
                      <a:pt x="557" y="37"/>
                    </a:lnTo>
                    <a:lnTo>
                      <a:pt x="498" y="83"/>
                    </a:lnTo>
                    <a:lnTo>
                      <a:pt x="427" y="109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77"/>
              <p:cNvSpPr/>
              <p:nvPr/>
            </p:nvSpPr>
            <p:spPr>
              <a:xfrm>
                <a:off x="1878" y="1864"/>
                <a:ext cx="65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5" y="0"/>
                    </a:moveTo>
                    <a:lnTo>
                      <a:pt x="37" y="2"/>
                    </a:lnTo>
                    <a:lnTo>
                      <a:pt x="65" y="28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77"/>
              <p:cNvSpPr/>
              <p:nvPr/>
            </p:nvSpPr>
            <p:spPr>
              <a:xfrm>
                <a:off x="1893" y="1814"/>
                <a:ext cx="7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7" extrusionOk="0">
                    <a:moveTo>
                      <a:pt x="5" y="0"/>
                    </a:moveTo>
                    <a:lnTo>
                      <a:pt x="55" y="35"/>
                    </a:lnTo>
                    <a:lnTo>
                      <a:pt x="70" y="67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77"/>
              <p:cNvSpPr/>
              <p:nvPr/>
            </p:nvSpPr>
            <p:spPr>
              <a:xfrm>
                <a:off x="1869" y="1688"/>
                <a:ext cx="35" cy="81"/>
              </a:xfrm>
              <a:custGeom>
                <a:avLst/>
                <a:gdLst/>
                <a:ahLst/>
                <a:cxnLst/>
                <a:rect l="l" t="t" r="r" b="b"/>
                <a:pathLst>
                  <a:path w="35" h="81" extrusionOk="0">
                    <a:moveTo>
                      <a:pt x="29" y="0"/>
                    </a:moveTo>
                    <a:lnTo>
                      <a:pt x="0" y="28"/>
                    </a:lnTo>
                    <a:lnTo>
                      <a:pt x="0" y="81"/>
                    </a:lnTo>
                    <a:lnTo>
                      <a:pt x="35" y="6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39C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77"/>
              <p:cNvSpPr/>
              <p:nvPr/>
            </p:nvSpPr>
            <p:spPr>
              <a:xfrm>
                <a:off x="2235" y="1483"/>
                <a:ext cx="390" cy="464"/>
              </a:xfrm>
              <a:custGeom>
                <a:avLst/>
                <a:gdLst/>
                <a:ahLst/>
                <a:cxnLst/>
                <a:rect l="l" t="t" r="r" b="b"/>
                <a:pathLst>
                  <a:path w="390" h="464" extrusionOk="0">
                    <a:moveTo>
                      <a:pt x="390" y="29"/>
                    </a:moveTo>
                    <a:lnTo>
                      <a:pt x="379" y="55"/>
                    </a:lnTo>
                    <a:lnTo>
                      <a:pt x="359" y="96"/>
                    </a:lnTo>
                    <a:lnTo>
                      <a:pt x="320" y="253"/>
                    </a:lnTo>
                    <a:lnTo>
                      <a:pt x="276" y="388"/>
                    </a:lnTo>
                    <a:lnTo>
                      <a:pt x="194" y="462"/>
                    </a:lnTo>
                    <a:lnTo>
                      <a:pt x="67" y="464"/>
                    </a:lnTo>
                    <a:lnTo>
                      <a:pt x="5" y="409"/>
                    </a:lnTo>
                    <a:lnTo>
                      <a:pt x="0" y="187"/>
                    </a:lnTo>
                    <a:lnTo>
                      <a:pt x="54" y="50"/>
                    </a:lnTo>
                    <a:lnTo>
                      <a:pt x="116" y="7"/>
                    </a:lnTo>
                    <a:lnTo>
                      <a:pt x="340" y="0"/>
                    </a:lnTo>
                    <a:lnTo>
                      <a:pt x="390" y="29"/>
                    </a:lnTo>
                    <a:close/>
                  </a:path>
                </a:pathLst>
              </a:custGeom>
              <a:solidFill>
                <a:srgbClr val="ADB3B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77"/>
              <p:cNvSpPr/>
              <p:nvPr/>
            </p:nvSpPr>
            <p:spPr>
              <a:xfrm>
                <a:off x="2144" y="1742"/>
                <a:ext cx="248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57" extrusionOk="0">
                    <a:moveTo>
                      <a:pt x="170" y="0"/>
                    </a:moveTo>
                    <a:lnTo>
                      <a:pt x="248" y="44"/>
                    </a:lnTo>
                    <a:lnTo>
                      <a:pt x="202" y="85"/>
                    </a:lnTo>
                    <a:lnTo>
                      <a:pt x="226" y="101"/>
                    </a:lnTo>
                    <a:lnTo>
                      <a:pt x="165" y="146"/>
                    </a:lnTo>
                    <a:lnTo>
                      <a:pt x="145" y="183"/>
                    </a:lnTo>
                    <a:lnTo>
                      <a:pt x="207" y="229"/>
                    </a:lnTo>
                    <a:lnTo>
                      <a:pt x="172" y="257"/>
                    </a:lnTo>
                    <a:lnTo>
                      <a:pt x="113" y="231"/>
                    </a:lnTo>
                    <a:lnTo>
                      <a:pt x="61" y="253"/>
                    </a:lnTo>
                    <a:lnTo>
                      <a:pt x="0" y="237"/>
                    </a:lnTo>
                    <a:lnTo>
                      <a:pt x="0" y="129"/>
                    </a:lnTo>
                    <a:lnTo>
                      <a:pt x="111" y="31"/>
                    </a:lnTo>
                    <a:lnTo>
                      <a:pt x="167" y="16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8F8C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77"/>
              <p:cNvSpPr/>
              <p:nvPr/>
            </p:nvSpPr>
            <p:spPr>
              <a:xfrm>
                <a:off x="2906" y="1801"/>
                <a:ext cx="22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63" extrusionOk="0">
                    <a:moveTo>
                      <a:pt x="0" y="55"/>
                    </a:moveTo>
                    <a:lnTo>
                      <a:pt x="17" y="13"/>
                    </a:lnTo>
                    <a:lnTo>
                      <a:pt x="45" y="44"/>
                    </a:lnTo>
                    <a:lnTo>
                      <a:pt x="87" y="31"/>
                    </a:lnTo>
                    <a:lnTo>
                      <a:pt x="108" y="0"/>
                    </a:lnTo>
                    <a:lnTo>
                      <a:pt x="161" y="28"/>
                    </a:lnTo>
                    <a:lnTo>
                      <a:pt x="206" y="31"/>
                    </a:lnTo>
                    <a:lnTo>
                      <a:pt x="204" y="98"/>
                    </a:lnTo>
                    <a:lnTo>
                      <a:pt x="228" y="124"/>
                    </a:lnTo>
                    <a:lnTo>
                      <a:pt x="178" y="128"/>
                    </a:lnTo>
                    <a:lnTo>
                      <a:pt x="128" y="154"/>
                    </a:lnTo>
                    <a:lnTo>
                      <a:pt x="71" y="163"/>
                    </a:lnTo>
                    <a:lnTo>
                      <a:pt x="17" y="8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77"/>
              <p:cNvSpPr/>
              <p:nvPr/>
            </p:nvSpPr>
            <p:spPr>
              <a:xfrm>
                <a:off x="2999" y="1808"/>
                <a:ext cx="57" cy="41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6" y="6"/>
                    </a:moveTo>
                    <a:lnTo>
                      <a:pt x="0" y="37"/>
                    </a:lnTo>
                    <a:lnTo>
                      <a:pt x="26" y="41"/>
                    </a:lnTo>
                    <a:lnTo>
                      <a:pt x="57" y="10"/>
                    </a:lnTo>
                    <a:lnTo>
                      <a:pt x="2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77"/>
              <p:cNvSpPr/>
              <p:nvPr/>
            </p:nvSpPr>
            <p:spPr>
              <a:xfrm>
                <a:off x="3056" y="2016"/>
                <a:ext cx="215" cy="24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40" extrusionOk="0">
                    <a:moveTo>
                      <a:pt x="204" y="81"/>
                    </a:moveTo>
                    <a:lnTo>
                      <a:pt x="215" y="144"/>
                    </a:lnTo>
                    <a:lnTo>
                      <a:pt x="183" y="188"/>
                    </a:lnTo>
                    <a:lnTo>
                      <a:pt x="161" y="240"/>
                    </a:lnTo>
                    <a:lnTo>
                      <a:pt x="115" y="235"/>
                    </a:lnTo>
                    <a:lnTo>
                      <a:pt x="11" y="135"/>
                    </a:lnTo>
                    <a:lnTo>
                      <a:pt x="0" y="101"/>
                    </a:lnTo>
                    <a:lnTo>
                      <a:pt x="150" y="0"/>
                    </a:lnTo>
                    <a:lnTo>
                      <a:pt x="204" y="81"/>
                    </a:lnTo>
                    <a:close/>
                  </a:path>
                </a:pathLst>
              </a:custGeom>
              <a:solidFill>
                <a:srgbClr val="C2B07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77"/>
              <p:cNvSpPr/>
              <p:nvPr/>
            </p:nvSpPr>
            <p:spPr>
              <a:xfrm>
                <a:off x="3212" y="1925"/>
                <a:ext cx="85" cy="246"/>
              </a:xfrm>
              <a:custGeom>
                <a:avLst/>
                <a:gdLst/>
                <a:ahLst/>
                <a:cxnLst/>
                <a:rect l="l" t="t" r="r" b="b"/>
                <a:pathLst>
                  <a:path w="85" h="246" extrusionOk="0">
                    <a:moveTo>
                      <a:pt x="15" y="26"/>
                    </a:moveTo>
                    <a:lnTo>
                      <a:pt x="42" y="209"/>
                    </a:lnTo>
                    <a:lnTo>
                      <a:pt x="76" y="246"/>
                    </a:lnTo>
                    <a:lnTo>
                      <a:pt x="85" y="187"/>
                    </a:lnTo>
                    <a:lnTo>
                      <a:pt x="63" y="120"/>
                    </a:lnTo>
                    <a:lnTo>
                      <a:pt x="79" y="105"/>
                    </a:lnTo>
                    <a:lnTo>
                      <a:pt x="68" y="31"/>
                    </a:lnTo>
                    <a:lnTo>
                      <a:pt x="42" y="0"/>
                    </a:lnTo>
                    <a:lnTo>
                      <a:pt x="0" y="9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9463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77"/>
              <p:cNvSpPr/>
              <p:nvPr/>
            </p:nvSpPr>
            <p:spPr>
              <a:xfrm>
                <a:off x="3019" y="2014"/>
                <a:ext cx="122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87" extrusionOk="0">
                    <a:moveTo>
                      <a:pt x="0" y="7"/>
                    </a:moveTo>
                    <a:lnTo>
                      <a:pt x="97" y="87"/>
                    </a:lnTo>
                    <a:lnTo>
                      <a:pt x="122" y="70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77"/>
              <p:cNvSpPr/>
              <p:nvPr/>
            </p:nvSpPr>
            <p:spPr>
              <a:xfrm>
                <a:off x="2956" y="1871"/>
                <a:ext cx="309" cy="38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80" extrusionOk="0">
                    <a:moveTo>
                      <a:pt x="0" y="39"/>
                    </a:moveTo>
                    <a:lnTo>
                      <a:pt x="58" y="63"/>
                    </a:lnTo>
                    <a:lnTo>
                      <a:pt x="12" y="111"/>
                    </a:lnTo>
                    <a:lnTo>
                      <a:pt x="47" y="204"/>
                    </a:lnTo>
                    <a:lnTo>
                      <a:pt x="4" y="187"/>
                    </a:lnTo>
                    <a:lnTo>
                      <a:pt x="19" y="337"/>
                    </a:lnTo>
                    <a:lnTo>
                      <a:pt x="37" y="333"/>
                    </a:lnTo>
                    <a:lnTo>
                      <a:pt x="28" y="226"/>
                    </a:lnTo>
                    <a:lnTo>
                      <a:pt x="54" y="237"/>
                    </a:lnTo>
                    <a:lnTo>
                      <a:pt x="49" y="263"/>
                    </a:lnTo>
                    <a:lnTo>
                      <a:pt x="97" y="280"/>
                    </a:lnTo>
                    <a:lnTo>
                      <a:pt x="197" y="380"/>
                    </a:lnTo>
                    <a:lnTo>
                      <a:pt x="224" y="380"/>
                    </a:lnTo>
                    <a:lnTo>
                      <a:pt x="123" y="263"/>
                    </a:lnTo>
                    <a:lnTo>
                      <a:pt x="145" y="241"/>
                    </a:lnTo>
                    <a:lnTo>
                      <a:pt x="174" y="237"/>
                    </a:lnTo>
                    <a:lnTo>
                      <a:pt x="161" y="261"/>
                    </a:lnTo>
                    <a:lnTo>
                      <a:pt x="197" y="256"/>
                    </a:lnTo>
                    <a:lnTo>
                      <a:pt x="165" y="289"/>
                    </a:lnTo>
                    <a:lnTo>
                      <a:pt x="208" y="287"/>
                    </a:lnTo>
                    <a:lnTo>
                      <a:pt x="230" y="293"/>
                    </a:lnTo>
                    <a:lnTo>
                      <a:pt x="197" y="326"/>
                    </a:lnTo>
                    <a:lnTo>
                      <a:pt x="256" y="315"/>
                    </a:lnTo>
                    <a:lnTo>
                      <a:pt x="219" y="337"/>
                    </a:lnTo>
                    <a:lnTo>
                      <a:pt x="269" y="346"/>
                    </a:lnTo>
                    <a:lnTo>
                      <a:pt x="271" y="324"/>
                    </a:lnTo>
                    <a:lnTo>
                      <a:pt x="289" y="324"/>
                    </a:lnTo>
                    <a:lnTo>
                      <a:pt x="309" y="293"/>
                    </a:lnTo>
                    <a:lnTo>
                      <a:pt x="256" y="263"/>
                    </a:lnTo>
                    <a:lnTo>
                      <a:pt x="289" y="252"/>
                    </a:lnTo>
                    <a:lnTo>
                      <a:pt x="289" y="233"/>
                    </a:lnTo>
                    <a:lnTo>
                      <a:pt x="250" y="246"/>
                    </a:lnTo>
                    <a:lnTo>
                      <a:pt x="269" y="221"/>
                    </a:lnTo>
                    <a:lnTo>
                      <a:pt x="298" y="208"/>
                    </a:lnTo>
                    <a:lnTo>
                      <a:pt x="278" y="134"/>
                    </a:lnTo>
                    <a:lnTo>
                      <a:pt x="276" y="84"/>
                    </a:lnTo>
                    <a:lnTo>
                      <a:pt x="259" y="121"/>
                    </a:lnTo>
                    <a:lnTo>
                      <a:pt x="224" y="124"/>
                    </a:lnTo>
                    <a:lnTo>
                      <a:pt x="222" y="102"/>
                    </a:lnTo>
                    <a:lnTo>
                      <a:pt x="150" y="113"/>
                    </a:lnTo>
                    <a:lnTo>
                      <a:pt x="171" y="134"/>
                    </a:lnTo>
                    <a:lnTo>
                      <a:pt x="154" y="143"/>
                    </a:lnTo>
                    <a:lnTo>
                      <a:pt x="160" y="176"/>
                    </a:lnTo>
                    <a:lnTo>
                      <a:pt x="185" y="176"/>
                    </a:lnTo>
                    <a:lnTo>
                      <a:pt x="165" y="196"/>
                    </a:lnTo>
                    <a:lnTo>
                      <a:pt x="124" y="208"/>
                    </a:lnTo>
                    <a:lnTo>
                      <a:pt x="100" y="204"/>
                    </a:lnTo>
                    <a:lnTo>
                      <a:pt x="78" y="161"/>
                    </a:lnTo>
                    <a:lnTo>
                      <a:pt x="128" y="117"/>
                    </a:lnTo>
                    <a:lnTo>
                      <a:pt x="156" y="74"/>
                    </a:lnTo>
                    <a:lnTo>
                      <a:pt x="87" y="63"/>
                    </a:lnTo>
                    <a:lnTo>
                      <a:pt x="106" y="34"/>
                    </a:lnTo>
                    <a:lnTo>
                      <a:pt x="86" y="30"/>
                    </a:lnTo>
                    <a:lnTo>
                      <a:pt x="63" y="47"/>
                    </a:lnTo>
                    <a:lnTo>
                      <a:pt x="37" y="28"/>
                    </a:lnTo>
                    <a:lnTo>
                      <a:pt x="37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77"/>
              <p:cNvSpPr/>
              <p:nvPr/>
            </p:nvSpPr>
            <p:spPr>
              <a:xfrm>
                <a:off x="2786" y="1483"/>
                <a:ext cx="561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05" extrusionOk="0">
                    <a:moveTo>
                      <a:pt x="280" y="11"/>
                    </a:moveTo>
                    <a:lnTo>
                      <a:pt x="263" y="46"/>
                    </a:lnTo>
                    <a:lnTo>
                      <a:pt x="289" y="68"/>
                    </a:lnTo>
                    <a:lnTo>
                      <a:pt x="315" y="61"/>
                    </a:lnTo>
                    <a:lnTo>
                      <a:pt x="322" y="92"/>
                    </a:lnTo>
                    <a:lnTo>
                      <a:pt x="374" y="87"/>
                    </a:lnTo>
                    <a:lnTo>
                      <a:pt x="394" y="192"/>
                    </a:lnTo>
                    <a:lnTo>
                      <a:pt x="422" y="248"/>
                    </a:lnTo>
                    <a:lnTo>
                      <a:pt x="416" y="274"/>
                    </a:lnTo>
                    <a:lnTo>
                      <a:pt x="441" y="255"/>
                    </a:lnTo>
                    <a:lnTo>
                      <a:pt x="468" y="268"/>
                    </a:lnTo>
                    <a:lnTo>
                      <a:pt x="544" y="253"/>
                    </a:lnTo>
                    <a:lnTo>
                      <a:pt x="561" y="309"/>
                    </a:lnTo>
                    <a:lnTo>
                      <a:pt x="527" y="329"/>
                    </a:lnTo>
                    <a:lnTo>
                      <a:pt x="489" y="318"/>
                    </a:lnTo>
                    <a:lnTo>
                      <a:pt x="468" y="353"/>
                    </a:lnTo>
                    <a:lnTo>
                      <a:pt x="444" y="375"/>
                    </a:lnTo>
                    <a:lnTo>
                      <a:pt x="441" y="405"/>
                    </a:lnTo>
                    <a:lnTo>
                      <a:pt x="374" y="353"/>
                    </a:lnTo>
                    <a:lnTo>
                      <a:pt x="387" y="314"/>
                    </a:lnTo>
                    <a:lnTo>
                      <a:pt x="361" y="285"/>
                    </a:lnTo>
                    <a:lnTo>
                      <a:pt x="337" y="322"/>
                    </a:lnTo>
                    <a:lnTo>
                      <a:pt x="289" y="309"/>
                    </a:lnTo>
                    <a:lnTo>
                      <a:pt x="128" y="242"/>
                    </a:lnTo>
                    <a:lnTo>
                      <a:pt x="141" y="212"/>
                    </a:lnTo>
                    <a:lnTo>
                      <a:pt x="169" y="199"/>
                    </a:lnTo>
                    <a:lnTo>
                      <a:pt x="165" y="168"/>
                    </a:lnTo>
                    <a:lnTo>
                      <a:pt x="109" y="116"/>
                    </a:lnTo>
                    <a:lnTo>
                      <a:pt x="83" y="159"/>
                    </a:lnTo>
                    <a:lnTo>
                      <a:pt x="54" y="155"/>
                    </a:lnTo>
                    <a:lnTo>
                      <a:pt x="82" y="100"/>
                    </a:lnTo>
                    <a:lnTo>
                      <a:pt x="0" y="0"/>
                    </a:lnTo>
                    <a:lnTo>
                      <a:pt x="280" y="1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77"/>
              <p:cNvSpPr/>
              <p:nvPr/>
            </p:nvSpPr>
            <p:spPr>
              <a:xfrm>
                <a:off x="2932" y="1508"/>
                <a:ext cx="15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00" extrusionOk="0">
                    <a:moveTo>
                      <a:pt x="0" y="10"/>
                    </a:moveTo>
                    <a:lnTo>
                      <a:pt x="48" y="0"/>
                    </a:lnTo>
                    <a:lnTo>
                      <a:pt x="115" y="19"/>
                    </a:lnTo>
                    <a:lnTo>
                      <a:pt x="150" y="91"/>
                    </a:lnTo>
                    <a:lnTo>
                      <a:pt x="111" y="80"/>
                    </a:lnTo>
                    <a:lnTo>
                      <a:pt x="82" y="100"/>
                    </a:lnTo>
                    <a:lnTo>
                      <a:pt x="30" y="49"/>
                    </a:lnTo>
                    <a:lnTo>
                      <a:pt x="69" y="58"/>
                    </a:lnTo>
                    <a:lnTo>
                      <a:pt x="76" y="36"/>
                    </a:lnTo>
                    <a:lnTo>
                      <a:pt x="37" y="2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4C2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77"/>
              <p:cNvSpPr/>
              <p:nvPr/>
            </p:nvSpPr>
            <p:spPr>
              <a:xfrm>
                <a:off x="2814" y="1484"/>
                <a:ext cx="10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2" extrusionOk="0">
                    <a:moveTo>
                      <a:pt x="100" y="52"/>
                    </a:moveTo>
                    <a:lnTo>
                      <a:pt x="35" y="24"/>
                    </a:lnTo>
                    <a:lnTo>
                      <a:pt x="22" y="47"/>
                    </a:lnTo>
                    <a:lnTo>
                      <a:pt x="0" y="24"/>
                    </a:lnTo>
                    <a:lnTo>
                      <a:pt x="13" y="0"/>
                    </a:lnTo>
                    <a:lnTo>
                      <a:pt x="55" y="12"/>
                    </a:lnTo>
                    <a:lnTo>
                      <a:pt x="109" y="34"/>
                    </a:lnTo>
                    <a:lnTo>
                      <a:pt x="100" y="52"/>
                    </a:lnTo>
                    <a:close/>
                  </a:path>
                </a:pathLst>
              </a:custGeom>
              <a:solidFill>
                <a:srgbClr val="E8BF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77"/>
              <p:cNvSpPr/>
              <p:nvPr/>
            </p:nvSpPr>
            <p:spPr>
              <a:xfrm>
                <a:off x="2716" y="1503"/>
                <a:ext cx="11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8" extrusionOk="0">
                    <a:moveTo>
                      <a:pt x="81" y="5"/>
                    </a:moveTo>
                    <a:lnTo>
                      <a:pt x="37" y="0"/>
                    </a:lnTo>
                    <a:lnTo>
                      <a:pt x="0" y="5"/>
                    </a:lnTo>
                    <a:lnTo>
                      <a:pt x="70" y="48"/>
                    </a:lnTo>
                    <a:lnTo>
                      <a:pt x="115" y="46"/>
                    </a:lnTo>
                    <a:lnTo>
                      <a:pt x="81" y="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77"/>
              <p:cNvSpPr/>
              <p:nvPr/>
            </p:nvSpPr>
            <p:spPr>
              <a:xfrm>
                <a:off x="2827" y="1538"/>
                <a:ext cx="6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63" h="24" extrusionOk="0">
                    <a:moveTo>
                      <a:pt x="63" y="9"/>
                    </a:moveTo>
                    <a:lnTo>
                      <a:pt x="28" y="4"/>
                    </a:lnTo>
                    <a:lnTo>
                      <a:pt x="0" y="0"/>
                    </a:lnTo>
                    <a:lnTo>
                      <a:pt x="35" y="24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77"/>
              <p:cNvSpPr/>
              <p:nvPr/>
            </p:nvSpPr>
            <p:spPr>
              <a:xfrm>
                <a:off x="2881" y="1544"/>
                <a:ext cx="112" cy="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85" y="72"/>
                    </a:moveTo>
                    <a:lnTo>
                      <a:pt x="53" y="31"/>
                    </a:lnTo>
                    <a:lnTo>
                      <a:pt x="0" y="31"/>
                    </a:lnTo>
                    <a:lnTo>
                      <a:pt x="22" y="0"/>
                    </a:lnTo>
                    <a:lnTo>
                      <a:pt x="66" y="5"/>
                    </a:lnTo>
                    <a:lnTo>
                      <a:pt x="112" y="51"/>
                    </a:lnTo>
                    <a:lnTo>
                      <a:pt x="85" y="72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77"/>
              <p:cNvSpPr/>
              <p:nvPr/>
            </p:nvSpPr>
            <p:spPr>
              <a:xfrm>
                <a:off x="3060" y="1692"/>
                <a:ext cx="109" cy="9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6" extrusionOk="0">
                    <a:moveTo>
                      <a:pt x="109" y="96"/>
                    </a:moveTo>
                    <a:lnTo>
                      <a:pt x="83" y="79"/>
                    </a:lnTo>
                    <a:lnTo>
                      <a:pt x="74" y="44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89" y="18"/>
                    </a:lnTo>
                    <a:lnTo>
                      <a:pt x="109" y="66"/>
                    </a:lnTo>
                    <a:lnTo>
                      <a:pt x="109" y="96"/>
                    </a:lnTo>
                    <a:close/>
                  </a:path>
                </a:pathLst>
              </a:custGeom>
              <a:solidFill>
                <a:srgbClr val="91825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77"/>
              <p:cNvSpPr/>
              <p:nvPr/>
            </p:nvSpPr>
            <p:spPr>
              <a:xfrm>
                <a:off x="2940" y="1651"/>
                <a:ext cx="107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7" extrusionOk="0">
                    <a:moveTo>
                      <a:pt x="44" y="0"/>
                    </a:moveTo>
                    <a:lnTo>
                      <a:pt x="61" y="50"/>
                    </a:lnTo>
                    <a:lnTo>
                      <a:pt x="107" y="87"/>
                    </a:lnTo>
                    <a:lnTo>
                      <a:pt x="50" y="67"/>
                    </a:lnTo>
                    <a:lnTo>
                      <a:pt x="29" y="83"/>
                    </a:lnTo>
                    <a:lnTo>
                      <a:pt x="0" y="65"/>
                    </a:lnTo>
                    <a:lnTo>
                      <a:pt x="40" y="54"/>
                    </a:lnTo>
                    <a:lnTo>
                      <a:pt x="28" y="2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AB8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77"/>
              <p:cNvSpPr/>
              <p:nvPr/>
            </p:nvSpPr>
            <p:spPr>
              <a:xfrm>
                <a:off x="2895" y="1695"/>
                <a:ext cx="18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93" extrusionOk="0">
                    <a:moveTo>
                      <a:pt x="6" y="0"/>
                    </a:moveTo>
                    <a:lnTo>
                      <a:pt x="185" y="80"/>
                    </a:lnTo>
                    <a:lnTo>
                      <a:pt x="159" y="93"/>
                    </a:lnTo>
                    <a:lnTo>
                      <a:pt x="0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77"/>
              <p:cNvSpPr/>
              <p:nvPr/>
            </p:nvSpPr>
            <p:spPr>
              <a:xfrm>
                <a:off x="2794" y="1682"/>
                <a:ext cx="366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2" extrusionOk="0">
                    <a:moveTo>
                      <a:pt x="0" y="28"/>
                    </a:moveTo>
                    <a:lnTo>
                      <a:pt x="53" y="28"/>
                    </a:lnTo>
                    <a:lnTo>
                      <a:pt x="87" y="82"/>
                    </a:lnTo>
                    <a:lnTo>
                      <a:pt x="148" y="62"/>
                    </a:lnTo>
                    <a:lnTo>
                      <a:pt x="175" y="110"/>
                    </a:lnTo>
                    <a:lnTo>
                      <a:pt x="238" y="110"/>
                    </a:lnTo>
                    <a:lnTo>
                      <a:pt x="359" y="182"/>
                    </a:lnTo>
                    <a:lnTo>
                      <a:pt x="366" y="152"/>
                    </a:lnTo>
                    <a:lnTo>
                      <a:pt x="333" y="119"/>
                    </a:lnTo>
                    <a:lnTo>
                      <a:pt x="268" y="106"/>
                    </a:lnTo>
                    <a:lnTo>
                      <a:pt x="235" y="97"/>
                    </a:lnTo>
                    <a:lnTo>
                      <a:pt x="114" y="26"/>
                    </a:lnTo>
                    <a:lnTo>
                      <a:pt x="87" y="34"/>
                    </a:lnTo>
                    <a:lnTo>
                      <a:pt x="27" y="0"/>
                    </a:lnTo>
                    <a:lnTo>
                      <a:pt x="7" y="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77"/>
              <p:cNvSpPr/>
              <p:nvPr/>
            </p:nvSpPr>
            <p:spPr>
              <a:xfrm>
                <a:off x="2594" y="1808"/>
                <a:ext cx="12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56" extrusionOk="0">
                    <a:moveTo>
                      <a:pt x="33" y="35"/>
                    </a:moveTo>
                    <a:lnTo>
                      <a:pt x="68" y="0"/>
                    </a:lnTo>
                    <a:lnTo>
                      <a:pt x="107" y="41"/>
                    </a:lnTo>
                    <a:lnTo>
                      <a:pt x="92" y="60"/>
                    </a:lnTo>
                    <a:lnTo>
                      <a:pt x="126" y="80"/>
                    </a:lnTo>
                    <a:lnTo>
                      <a:pt x="122" y="130"/>
                    </a:lnTo>
                    <a:lnTo>
                      <a:pt x="100" y="156"/>
                    </a:lnTo>
                    <a:lnTo>
                      <a:pt x="61" y="147"/>
                    </a:lnTo>
                    <a:lnTo>
                      <a:pt x="5" y="102"/>
                    </a:lnTo>
                    <a:lnTo>
                      <a:pt x="0" y="56"/>
                    </a:lnTo>
                    <a:lnTo>
                      <a:pt x="33" y="3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77"/>
              <p:cNvSpPr/>
              <p:nvPr/>
            </p:nvSpPr>
            <p:spPr>
              <a:xfrm>
                <a:off x="2633" y="1849"/>
                <a:ext cx="690" cy="64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40" extrusionOk="0">
                    <a:moveTo>
                      <a:pt x="0" y="176"/>
                    </a:moveTo>
                    <a:lnTo>
                      <a:pt x="59" y="135"/>
                    </a:lnTo>
                    <a:lnTo>
                      <a:pt x="76" y="89"/>
                    </a:lnTo>
                    <a:lnTo>
                      <a:pt x="122" y="74"/>
                    </a:lnTo>
                    <a:lnTo>
                      <a:pt x="150" y="41"/>
                    </a:lnTo>
                    <a:lnTo>
                      <a:pt x="236" y="0"/>
                    </a:lnTo>
                    <a:lnTo>
                      <a:pt x="261" y="15"/>
                    </a:lnTo>
                    <a:lnTo>
                      <a:pt x="170" y="67"/>
                    </a:lnTo>
                    <a:lnTo>
                      <a:pt x="137" y="85"/>
                    </a:lnTo>
                    <a:lnTo>
                      <a:pt x="183" y="94"/>
                    </a:lnTo>
                    <a:lnTo>
                      <a:pt x="235" y="80"/>
                    </a:lnTo>
                    <a:lnTo>
                      <a:pt x="281" y="126"/>
                    </a:lnTo>
                    <a:lnTo>
                      <a:pt x="323" y="96"/>
                    </a:lnTo>
                    <a:lnTo>
                      <a:pt x="275" y="33"/>
                    </a:lnTo>
                    <a:lnTo>
                      <a:pt x="296" y="35"/>
                    </a:lnTo>
                    <a:lnTo>
                      <a:pt x="340" y="15"/>
                    </a:lnTo>
                    <a:lnTo>
                      <a:pt x="362" y="46"/>
                    </a:lnTo>
                    <a:lnTo>
                      <a:pt x="333" y="59"/>
                    </a:lnTo>
                    <a:lnTo>
                      <a:pt x="375" y="122"/>
                    </a:lnTo>
                    <a:lnTo>
                      <a:pt x="381" y="207"/>
                    </a:lnTo>
                    <a:lnTo>
                      <a:pt x="340" y="194"/>
                    </a:lnTo>
                    <a:lnTo>
                      <a:pt x="255" y="187"/>
                    </a:lnTo>
                    <a:lnTo>
                      <a:pt x="266" y="213"/>
                    </a:lnTo>
                    <a:lnTo>
                      <a:pt x="203" y="183"/>
                    </a:lnTo>
                    <a:lnTo>
                      <a:pt x="222" y="168"/>
                    </a:lnTo>
                    <a:lnTo>
                      <a:pt x="251" y="154"/>
                    </a:lnTo>
                    <a:lnTo>
                      <a:pt x="188" y="117"/>
                    </a:lnTo>
                    <a:lnTo>
                      <a:pt x="168" y="128"/>
                    </a:lnTo>
                    <a:lnTo>
                      <a:pt x="161" y="143"/>
                    </a:lnTo>
                    <a:lnTo>
                      <a:pt x="203" y="150"/>
                    </a:lnTo>
                    <a:lnTo>
                      <a:pt x="188" y="167"/>
                    </a:lnTo>
                    <a:lnTo>
                      <a:pt x="161" y="161"/>
                    </a:lnTo>
                    <a:lnTo>
                      <a:pt x="181" y="200"/>
                    </a:lnTo>
                    <a:lnTo>
                      <a:pt x="288" y="281"/>
                    </a:lnTo>
                    <a:lnTo>
                      <a:pt x="410" y="394"/>
                    </a:lnTo>
                    <a:lnTo>
                      <a:pt x="534" y="505"/>
                    </a:lnTo>
                    <a:lnTo>
                      <a:pt x="625" y="594"/>
                    </a:lnTo>
                    <a:lnTo>
                      <a:pt x="675" y="611"/>
                    </a:lnTo>
                    <a:lnTo>
                      <a:pt x="690" y="640"/>
                    </a:lnTo>
                    <a:lnTo>
                      <a:pt x="631" y="620"/>
                    </a:lnTo>
                    <a:lnTo>
                      <a:pt x="521" y="520"/>
                    </a:lnTo>
                    <a:lnTo>
                      <a:pt x="340" y="355"/>
                    </a:lnTo>
                    <a:lnTo>
                      <a:pt x="262" y="283"/>
                    </a:lnTo>
                    <a:lnTo>
                      <a:pt x="179" y="230"/>
                    </a:lnTo>
                    <a:lnTo>
                      <a:pt x="111" y="202"/>
                    </a:lnTo>
                    <a:lnTo>
                      <a:pt x="153" y="196"/>
                    </a:lnTo>
                    <a:lnTo>
                      <a:pt x="127" y="172"/>
                    </a:lnTo>
                    <a:lnTo>
                      <a:pt x="142" y="143"/>
                    </a:lnTo>
                    <a:lnTo>
                      <a:pt x="68" y="161"/>
                    </a:lnTo>
                    <a:lnTo>
                      <a:pt x="22" y="193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77"/>
              <p:cNvSpPr/>
              <p:nvPr/>
            </p:nvSpPr>
            <p:spPr>
              <a:xfrm>
                <a:off x="1728" y="1590"/>
                <a:ext cx="694" cy="1242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242" extrusionOk="0">
                    <a:moveTo>
                      <a:pt x="463" y="0"/>
                    </a:moveTo>
                    <a:lnTo>
                      <a:pt x="511" y="5"/>
                    </a:lnTo>
                    <a:lnTo>
                      <a:pt x="511" y="41"/>
                    </a:lnTo>
                    <a:lnTo>
                      <a:pt x="574" y="89"/>
                    </a:lnTo>
                    <a:lnTo>
                      <a:pt x="568" y="135"/>
                    </a:lnTo>
                    <a:lnTo>
                      <a:pt x="524" y="155"/>
                    </a:lnTo>
                    <a:lnTo>
                      <a:pt x="529" y="174"/>
                    </a:lnTo>
                    <a:lnTo>
                      <a:pt x="562" y="176"/>
                    </a:lnTo>
                    <a:lnTo>
                      <a:pt x="598" y="204"/>
                    </a:lnTo>
                    <a:lnTo>
                      <a:pt x="590" y="154"/>
                    </a:lnTo>
                    <a:lnTo>
                      <a:pt x="620" y="168"/>
                    </a:lnTo>
                    <a:lnTo>
                      <a:pt x="611" y="239"/>
                    </a:lnTo>
                    <a:lnTo>
                      <a:pt x="657" y="244"/>
                    </a:lnTo>
                    <a:lnTo>
                      <a:pt x="633" y="278"/>
                    </a:lnTo>
                    <a:lnTo>
                      <a:pt x="592" y="305"/>
                    </a:lnTo>
                    <a:lnTo>
                      <a:pt x="516" y="305"/>
                    </a:lnTo>
                    <a:lnTo>
                      <a:pt x="514" y="339"/>
                    </a:lnTo>
                    <a:lnTo>
                      <a:pt x="448" y="353"/>
                    </a:lnTo>
                    <a:lnTo>
                      <a:pt x="453" y="389"/>
                    </a:lnTo>
                    <a:lnTo>
                      <a:pt x="483" y="366"/>
                    </a:lnTo>
                    <a:lnTo>
                      <a:pt x="498" y="409"/>
                    </a:lnTo>
                    <a:lnTo>
                      <a:pt x="568" y="431"/>
                    </a:lnTo>
                    <a:lnTo>
                      <a:pt x="618" y="374"/>
                    </a:lnTo>
                    <a:lnTo>
                      <a:pt x="664" y="339"/>
                    </a:lnTo>
                    <a:lnTo>
                      <a:pt x="694" y="339"/>
                    </a:lnTo>
                    <a:lnTo>
                      <a:pt x="590" y="435"/>
                    </a:lnTo>
                    <a:lnTo>
                      <a:pt x="577" y="459"/>
                    </a:lnTo>
                    <a:lnTo>
                      <a:pt x="590" y="481"/>
                    </a:lnTo>
                    <a:lnTo>
                      <a:pt x="522" y="537"/>
                    </a:lnTo>
                    <a:lnTo>
                      <a:pt x="488" y="603"/>
                    </a:lnTo>
                    <a:lnTo>
                      <a:pt x="466" y="592"/>
                    </a:lnTo>
                    <a:lnTo>
                      <a:pt x="518" y="503"/>
                    </a:lnTo>
                    <a:lnTo>
                      <a:pt x="490" y="490"/>
                    </a:lnTo>
                    <a:lnTo>
                      <a:pt x="457" y="551"/>
                    </a:lnTo>
                    <a:lnTo>
                      <a:pt x="414" y="609"/>
                    </a:lnTo>
                    <a:lnTo>
                      <a:pt x="392" y="598"/>
                    </a:lnTo>
                    <a:lnTo>
                      <a:pt x="392" y="577"/>
                    </a:lnTo>
                    <a:lnTo>
                      <a:pt x="414" y="570"/>
                    </a:lnTo>
                    <a:lnTo>
                      <a:pt x="381" y="526"/>
                    </a:lnTo>
                    <a:lnTo>
                      <a:pt x="320" y="537"/>
                    </a:lnTo>
                    <a:lnTo>
                      <a:pt x="289" y="502"/>
                    </a:lnTo>
                    <a:lnTo>
                      <a:pt x="261" y="551"/>
                    </a:lnTo>
                    <a:lnTo>
                      <a:pt x="216" y="537"/>
                    </a:lnTo>
                    <a:lnTo>
                      <a:pt x="198" y="557"/>
                    </a:lnTo>
                    <a:lnTo>
                      <a:pt x="124" y="557"/>
                    </a:lnTo>
                    <a:lnTo>
                      <a:pt x="115" y="592"/>
                    </a:lnTo>
                    <a:lnTo>
                      <a:pt x="161" y="581"/>
                    </a:lnTo>
                    <a:lnTo>
                      <a:pt x="191" y="592"/>
                    </a:lnTo>
                    <a:lnTo>
                      <a:pt x="183" y="624"/>
                    </a:lnTo>
                    <a:lnTo>
                      <a:pt x="222" y="587"/>
                    </a:lnTo>
                    <a:lnTo>
                      <a:pt x="239" y="659"/>
                    </a:lnTo>
                    <a:lnTo>
                      <a:pt x="324" y="727"/>
                    </a:lnTo>
                    <a:lnTo>
                      <a:pt x="324" y="698"/>
                    </a:lnTo>
                    <a:lnTo>
                      <a:pt x="279" y="651"/>
                    </a:lnTo>
                    <a:lnTo>
                      <a:pt x="311" y="627"/>
                    </a:lnTo>
                    <a:lnTo>
                      <a:pt x="333" y="657"/>
                    </a:lnTo>
                    <a:lnTo>
                      <a:pt x="531" y="688"/>
                    </a:lnTo>
                    <a:lnTo>
                      <a:pt x="494" y="742"/>
                    </a:lnTo>
                    <a:lnTo>
                      <a:pt x="507" y="770"/>
                    </a:lnTo>
                    <a:lnTo>
                      <a:pt x="485" y="787"/>
                    </a:lnTo>
                    <a:lnTo>
                      <a:pt x="516" y="842"/>
                    </a:lnTo>
                    <a:lnTo>
                      <a:pt x="470" y="885"/>
                    </a:lnTo>
                    <a:lnTo>
                      <a:pt x="442" y="959"/>
                    </a:lnTo>
                    <a:lnTo>
                      <a:pt x="438" y="1012"/>
                    </a:lnTo>
                    <a:lnTo>
                      <a:pt x="514" y="970"/>
                    </a:lnTo>
                    <a:lnTo>
                      <a:pt x="498" y="992"/>
                    </a:lnTo>
                    <a:lnTo>
                      <a:pt x="440" y="1048"/>
                    </a:lnTo>
                    <a:lnTo>
                      <a:pt x="427" y="1114"/>
                    </a:lnTo>
                    <a:lnTo>
                      <a:pt x="387" y="1110"/>
                    </a:lnTo>
                    <a:lnTo>
                      <a:pt x="392" y="1014"/>
                    </a:lnTo>
                    <a:lnTo>
                      <a:pt x="372" y="1014"/>
                    </a:lnTo>
                    <a:lnTo>
                      <a:pt x="331" y="1053"/>
                    </a:lnTo>
                    <a:lnTo>
                      <a:pt x="333" y="999"/>
                    </a:lnTo>
                    <a:lnTo>
                      <a:pt x="353" y="985"/>
                    </a:lnTo>
                    <a:lnTo>
                      <a:pt x="405" y="992"/>
                    </a:lnTo>
                    <a:lnTo>
                      <a:pt x="396" y="938"/>
                    </a:lnTo>
                    <a:lnTo>
                      <a:pt x="374" y="927"/>
                    </a:lnTo>
                    <a:lnTo>
                      <a:pt x="335" y="986"/>
                    </a:lnTo>
                    <a:lnTo>
                      <a:pt x="289" y="1012"/>
                    </a:lnTo>
                    <a:lnTo>
                      <a:pt x="274" y="973"/>
                    </a:lnTo>
                    <a:lnTo>
                      <a:pt x="246" y="973"/>
                    </a:lnTo>
                    <a:lnTo>
                      <a:pt x="215" y="988"/>
                    </a:lnTo>
                    <a:lnTo>
                      <a:pt x="255" y="1014"/>
                    </a:lnTo>
                    <a:lnTo>
                      <a:pt x="211" y="1027"/>
                    </a:lnTo>
                    <a:lnTo>
                      <a:pt x="168" y="1033"/>
                    </a:lnTo>
                    <a:lnTo>
                      <a:pt x="161" y="1007"/>
                    </a:lnTo>
                    <a:lnTo>
                      <a:pt x="133" y="999"/>
                    </a:lnTo>
                    <a:lnTo>
                      <a:pt x="133" y="1040"/>
                    </a:lnTo>
                    <a:lnTo>
                      <a:pt x="183" y="1066"/>
                    </a:lnTo>
                    <a:lnTo>
                      <a:pt x="130" y="1073"/>
                    </a:lnTo>
                    <a:lnTo>
                      <a:pt x="183" y="1088"/>
                    </a:lnTo>
                    <a:lnTo>
                      <a:pt x="222" y="1098"/>
                    </a:lnTo>
                    <a:lnTo>
                      <a:pt x="222" y="1070"/>
                    </a:lnTo>
                    <a:lnTo>
                      <a:pt x="265" y="1109"/>
                    </a:lnTo>
                    <a:lnTo>
                      <a:pt x="244" y="1131"/>
                    </a:lnTo>
                    <a:lnTo>
                      <a:pt x="237" y="1157"/>
                    </a:lnTo>
                    <a:lnTo>
                      <a:pt x="170" y="1131"/>
                    </a:lnTo>
                    <a:lnTo>
                      <a:pt x="161" y="1110"/>
                    </a:lnTo>
                    <a:lnTo>
                      <a:pt x="150" y="1131"/>
                    </a:lnTo>
                    <a:lnTo>
                      <a:pt x="154" y="1177"/>
                    </a:lnTo>
                    <a:lnTo>
                      <a:pt x="133" y="1196"/>
                    </a:lnTo>
                    <a:lnTo>
                      <a:pt x="157" y="1238"/>
                    </a:lnTo>
                    <a:lnTo>
                      <a:pt x="120" y="1242"/>
                    </a:lnTo>
                    <a:lnTo>
                      <a:pt x="96" y="1116"/>
                    </a:lnTo>
                    <a:lnTo>
                      <a:pt x="68" y="1110"/>
                    </a:lnTo>
                    <a:lnTo>
                      <a:pt x="59" y="1083"/>
                    </a:lnTo>
                    <a:lnTo>
                      <a:pt x="0" y="1070"/>
                    </a:lnTo>
                    <a:lnTo>
                      <a:pt x="87" y="1040"/>
                    </a:lnTo>
                    <a:lnTo>
                      <a:pt x="96" y="1018"/>
                    </a:lnTo>
                    <a:lnTo>
                      <a:pt x="96" y="973"/>
                    </a:lnTo>
                    <a:lnTo>
                      <a:pt x="81" y="966"/>
                    </a:lnTo>
                    <a:lnTo>
                      <a:pt x="65" y="1012"/>
                    </a:lnTo>
                    <a:lnTo>
                      <a:pt x="39" y="992"/>
                    </a:lnTo>
                    <a:lnTo>
                      <a:pt x="11" y="1018"/>
                    </a:lnTo>
                    <a:lnTo>
                      <a:pt x="0" y="735"/>
                    </a:lnTo>
                    <a:lnTo>
                      <a:pt x="48" y="681"/>
                    </a:lnTo>
                    <a:lnTo>
                      <a:pt x="48" y="648"/>
                    </a:lnTo>
                    <a:lnTo>
                      <a:pt x="7" y="666"/>
                    </a:lnTo>
                    <a:lnTo>
                      <a:pt x="4" y="357"/>
                    </a:lnTo>
                    <a:lnTo>
                      <a:pt x="176" y="318"/>
                    </a:lnTo>
                    <a:lnTo>
                      <a:pt x="222" y="305"/>
                    </a:lnTo>
                    <a:lnTo>
                      <a:pt x="270" y="242"/>
                    </a:lnTo>
                    <a:lnTo>
                      <a:pt x="294" y="218"/>
                    </a:lnTo>
                    <a:lnTo>
                      <a:pt x="303" y="266"/>
                    </a:lnTo>
                    <a:lnTo>
                      <a:pt x="327" y="242"/>
                    </a:lnTo>
                    <a:lnTo>
                      <a:pt x="346" y="248"/>
                    </a:lnTo>
                    <a:lnTo>
                      <a:pt x="352" y="226"/>
                    </a:lnTo>
                    <a:lnTo>
                      <a:pt x="344" y="148"/>
                    </a:lnTo>
                    <a:lnTo>
                      <a:pt x="396" y="141"/>
                    </a:lnTo>
                    <a:lnTo>
                      <a:pt x="401" y="113"/>
                    </a:lnTo>
                    <a:lnTo>
                      <a:pt x="361" y="81"/>
                    </a:lnTo>
                    <a:lnTo>
                      <a:pt x="400" y="48"/>
                    </a:lnTo>
                    <a:lnTo>
                      <a:pt x="435" y="46"/>
                    </a:lnTo>
                    <a:lnTo>
                      <a:pt x="442" y="26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77"/>
              <p:cNvSpPr/>
              <p:nvPr/>
            </p:nvSpPr>
            <p:spPr>
              <a:xfrm>
                <a:off x="2166" y="1486"/>
                <a:ext cx="389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93" extrusionOk="0">
                    <a:moveTo>
                      <a:pt x="389" y="8"/>
                    </a:moveTo>
                    <a:lnTo>
                      <a:pt x="389" y="28"/>
                    </a:lnTo>
                    <a:lnTo>
                      <a:pt x="304" y="34"/>
                    </a:lnTo>
                    <a:lnTo>
                      <a:pt x="295" y="71"/>
                    </a:lnTo>
                    <a:lnTo>
                      <a:pt x="315" y="76"/>
                    </a:lnTo>
                    <a:lnTo>
                      <a:pt x="341" y="102"/>
                    </a:lnTo>
                    <a:lnTo>
                      <a:pt x="319" y="117"/>
                    </a:lnTo>
                    <a:lnTo>
                      <a:pt x="271" y="115"/>
                    </a:lnTo>
                    <a:lnTo>
                      <a:pt x="226" y="184"/>
                    </a:lnTo>
                    <a:lnTo>
                      <a:pt x="139" y="193"/>
                    </a:lnTo>
                    <a:lnTo>
                      <a:pt x="152" y="158"/>
                    </a:lnTo>
                    <a:lnTo>
                      <a:pt x="91" y="152"/>
                    </a:lnTo>
                    <a:lnTo>
                      <a:pt x="80" y="87"/>
                    </a:lnTo>
                    <a:lnTo>
                      <a:pt x="69" y="119"/>
                    </a:lnTo>
                    <a:lnTo>
                      <a:pt x="0" y="102"/>
                    </a:lnTo>
                    <a:lnTo>
                      <a:pt x="17" y="67"/>
                    </a:lnTo>
                    <a:lnTo>
                      <a:pt x="32" y="89"/>
                    </a:lnTo>
                    <a:lnTo>
                      <a:pt x="91" y="26"/>
                    </a:lnTo>
                    <a:lnTo>
                      <a:pt x="121" y="34"/>
                    </a:lnTo>
                    <a:lnTo>
                      <a:pt x="113" y="0"/>
                    </a:lnTo>
                    <a:lnTo>
                      <a:pt x="263" y="6"/>
                    </a:lnTo>
                    <a:lnTo>
                      <a:pt x="356" y="0"/>
                    </a:lnTo>
                    <a:lnTo>
                      <a:pt x="389" y="8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77"/>
              <p:cNvSpPr/>
              <p:nvPr/>
            </p:nvSpPr>
            <p:spPr>
              <a:xfrm>
                <a:off x="2346" y="1479"/>
                <a:ext cx="144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04" extrusionOk="0">
                    <a:moveTo>
                      <a:pt x="87" y="81"/>
                    </a:moveTo>
                    <a:lnTo>
                      <a:pt x="0" y="104"/>
                    </a:lnTo>
                    <a:lnTo>
                      <a:pt x="28" y="78"/>
                    </a:lnTo>
                    <a:lnTo>
                      <a:pt x="7" y="50"/>
                    </a:lnTo>
                    <a:lnTo>
                      <a:pt x="39" y="0"/>
                    </a:lnTo>
                    <a:lnTo>
                      <a:pt x="144" y="9"/>
                    </a:lnTo>
                    <a:lnTo>
                      <a:pt x="89" y="33"/>
                    </a:lnTo>
                    <a:lnTo>
                      <a:pt x="87" y="81"/>
                    </a:lnTo>
                    <a:close/>
                  </a:path>
                </a:pathLst>
              </a:custGeom>
              <a:solidFill>
                <a:srgbClr val="C7BA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77"/>
              <p:cNvSpPr/>
              <p:nvPr/>
            </p:nvSpPr>
            <p:spPr>
              <a:xfrm>
                <a:off x="2422" y="1642"/>
                <a:ext cx="74" cy="5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7" extrusionOk="0">
                    <a:moveTo>
                      <a:pt x="74" y="28"/>
                    </a:moveTo>
                    <a:lnTo>
                      <a:pt x="0" y="57"/>
                    </a:lnTo>
                    <a:lnTo>
                      <a:pt x="13" y="2"/>
                    </a:lnTo>
                    <a:lnTo>
                      <a:pt x="52" y="0"/>
                    </a:lnTo>
                    <a:lnTo>
                      <a:pt x="74" y="28"/>
                    </a:lnTo>
                    <a:close/>
                  </a:path>
                </a:pathLst>
              </a:custGeom>
              <a:solidFill>
                <a:srgbClr val="C7AD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77"/>
              <p:cNvSpPr/>
              <p:nvPr/>
            </p:nvSpPr>
            <p:spPr>
              <a:xfrm>
                <a:off x="2481" y="1583"/>
                <a:ext cx="91" cy="49"/>
              </a:xfrm>
              <a:custGeom>
                <a:avLst/>
                <a:gdLst/>
                <a:ahLst/>
                <a:cxnLst/>
                <a:rect l="l" t="t" r="r" b="b"/>
                <a:pathLst>
                  <a:path w="91" h="49" extrusionOk="0">
                    <a:moveTo>
                      <a:pt x="89" y="49"/>
                    </a:moveTo>
                    <a:lnTo>
                      <a:pt x="48" y="49"/>
                    </a:lnTo>
                    <a:lnTo>
                      <a:pt x="0" y="25"/>
                    </a:lnTo>
                    <a:lnTo>
                      <a:pt x="41" y="0"/>
                    </a:lnTo>
                    <a:lnTo>
                      <a:pt x="59" y="27"/>
                    </a:lnTo>
                    <a:lnTo>
                      <a:pt x="91" y="27"/>
                    </a:lnTo>
                    <a:lnTo>
                      <a:pt x="89" y="49"/>
                    </a:lnTo>
                    <a:close/>
                  </a:path>
                </a:pathLst>
              </a:custGeom>
              <a:solidFill>
                <a:srgbClr val="E8E0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77"/>
              <p:cNvSpPr/>
              <p:nvPr/>
            </p:nvSpPr>
            <p:spPr>
              <a:xfrm>
                <a:off x="2535" y="1479"/>
                <a:ext cx="342" cy="22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24" extrusionOk="0">
                    <a:moveTo>
                      <a:pt x="70" y="96"/>
                    </a:moveTo>
                    <a:lnTo>
                      <a:pt x="111" y="129"/>
                    </a:lnTo>
                    <a:lnTo>
                      <a:pt x="116" y="176"/>
                    </a:lnTo>
                    <a:lnTo>
                      <a:pt x="61" y="224"/>
                    </a:lnTo>
                    <a:lnTo>
                      <a:pt x="16" y="200"/>
                    </a:lnTo>
                    <a:lnTo>
                      <a:pt x="37" y="150"/>
                    </a:lnTo>
                    <a:lnTo>
                      <a:pt x="35" y="124"/>
                    </a:lnTo>
                    <a:lnTo>
                      <a:pt x="55" y="122"/>
                    </a:lnTo>
                    <a:lnTo>
                      <a:pt x="42" y="94"/>
                    </a:lnTo>
                    <a:lnTo>
                      <a:pt x="55" y="76"/>
                    </a:lnTo>
                    <a:lnTo>
                      <a:pt x="20" y="65"/>
                    </a:lnTo>
                    <a:lnTo>
                      <a:pt x="0" y="54"/>
                    </a:lnTo>
                    <a:lnTo>
                      <a:pt x="57" y="54"/>
                    </a:lnTo>
                    <a:lnTo>
                      <a:pt x="70" y="35"/>
                    </a:lnTo>
                    <a:lnTo>
                      <a:pt x="33" y="41"/>
                    </a:lnTo>
                    <a:lnTo>
                      <a:pt x="37" y="7"/>
                    </a:lnTo>
                    <a:lnTo>
                      <a:pt x="286" y="0"/>
                    </a:lnTo>
                    <a:lnTo>
                      <a:pt x="272" y="20"/>
                    </a:lnTo>
                    <a:lnTo>
                      <a:pt x="294" y="50"/>
                    </a:lnTo>
                    <a:lnTo>
                      <a:pt x="342" y="91"/>
                    </a:lnTo>
                    <a:lnTo>
                      <a:pt x="305" y="83"/>
                    </a:lnTo>
                    <a:lnTo>
                      <a:pt x="259" y="35"/>
                    </a:lnTo>
                    <a:lnTo>
                      <a:pt x="220" y="41"/>
                    </a:lnTo>
                    <a:lnTo>
                      <a:pt x="259" y="74"/>
                    </a:lnTo>
                    <a:lnTo>
                      <a:pt x="248" y="91"/>
                    </a:lnTo>
                    <a:lnTo>
                      <a:pt x="207" y="76"/>
                    </a:lnTo>
                    <a:lnTo>
                      <a:pt x="199" y="107"/>
                    </a:lnTo>
                    <a:lnTo>
                      <a:pt x="179" y="116"/>
                    </a:lnTo>
                    <a:lnTo>
                      <a:pt x="199" y="153"/>
                    </a:lnTo>
                    <a:lnTo>
                      <a:pt x="177" y="152"/>
                    </a:lnTo>
                    <a:lnTo>
                      <a:pt x="159" y="126"/>
                    </a:lnTo>
                    <a:lnTo>
                      <a:pt x="94" y="96"/>
                    </a:lnTo>
                    <a:lnTo>
                      <a:pt x="103" y="59"/>
                    </a:lnTo>
                    <a:lnTo>
                      <a:pt x="70" y="96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77"/>
              <p:cNvSpPr/>
              <p:nvPr/>
            </p:nvSpPr>
            <p:spPr>
              <a:xfrm>
                <a:off x="2562" y="1655"/>
                <a:ext cx="5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6" h="29" extrusionOk="0">
                    <a:moveTo>
                      <a:pt x="56" y="22"/>
                    </a:moveTo>
                    <a:lnTo>
                      <a:pt x="30" y="0"/>
                    </a:lnTo>
                    <a:lnTo>
                      <a:pt x="0" y="29"/>
                    </a:lnTo>
                    <a:lnTo>
                      <a:pt x="56" y="22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77"/>
              <p:cNvSpPr/>
              <p:nvPr/>
            </p:nvSpPr>
            <p:spPr>
              <a:xfrm>
                <a:off x="2450" y="1764"/>
                <a:ext cx="92" cy="102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90" y="33"/>
                    </a:moveTo>
                    <a:lnTo>
                      <a:pt x="44" y="91"/>
                    </a:lnTo>
                    <a:lnTo>
                      <a:pt x="29" y="102"/>
                    </a:lnTo>
                    <a:lnTo>
                      <a:pt x="0" y="96"/>
                    </a:lnTo>
                    <a:lnTo>
                      <a:pt x="16" y="74"/>
                    </a:lnTo>
                    <a:lnTo>
                      <a:pt x="51" y="37"/>
                    </a:lnTo>
                    <a:lnTo>
                      <a:pt x="92" y="0"/>
                    </a:lnTo>
                    <a:lnTo>
                      <a:pt x="90" y="18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77"/>
              <p:cNvSpPr/>
              <p:nvPr/>
            </p:nvSpPr>
            <p:spPr>
              <a:xfrm>
                <a:off x="2414" y="1688"/>
                <a:ext cx="304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02" extrusionOk="0">
                    <a:moveTo>
                      <a:pt x="304" y="100"/>
                    </a:moveTo>
                    <a:lnTo>
                      <a:pt x="278" y="72"/>
                    </a:lnTo>
                    <a:lnTo>
                      <a:pt x="209" y="67"/>
                    </a:lnTo>
                    <a:lnTo>
                      <a:pt x="202" y="9"/>
                    </a:lnTo>
                    <a:lnTo>
                      <a:pt x="130" y="4"/>
                    </a:lnTo>
                    <a:lnTo>
                      <a:pt x="110" y="0"/>
                    </a:lnTo>
                    <a:lnTo>
                      <a:pt x="100" y="17"/>
                    </a:lnTo>
                    <a:lnTo>
                      <a:pt x="121" y="30"/>
                    </a:lnTo>
                    <a:lnTo>
                      <a:pt x="111" y="56"/>
                    </a:lnTo>
                    <a:lnTo>
                      <a:pt x="34" y="24"/>
                    </a:lnTo>
                    <a:lnTo>
                      <a:pt x="47" y="44"/>
                    </a:lnTo>
                    <a:lnTo>
                      <a:pt x="95" y="85"/>
                    </a:lnTo>
                    <a:lnTo>
                      <a:pt x="117" y="78"/>
                    </a:lnTo>
                    <a:lnTo>
                      <a:pt x="126" y="104"/>
                    </a:lnTo>
                    <a:lnTo>
                      <a:pt x="82" y="146"/>
                    </a:lnTo>
                    <a:lnTo>
                      <a:pt x="67" y="161"/>
                    </a:lnTo>
                    <a:lnTo>
                      <a:pt x="52" y="159"/>
                    </a:lnTo>
                    <a:lnTo>
                      <a:pt x="0" y="200"/>
                    </a:lnTo>
                    <a:lnTo>
                      <a:pt x="148" y="202"/>
                    </a:lnTo>
                    <a:lnTo>
                      <a:pt x="198" y="180"/>
                    </a:lnTo>
                    <a:lnTo>
                      <a:pt x="224" y="172"/>
                    </a:lnTo>
                    <a:lnTo>
                      <a:pt x="239" y="180"/>
                    </a:lnTo>
                    <a:lnTo>
                      <a:pt x="246" y="167"/>
                    </a:lnTo>
                    <a:lnTo>
                      <a:pt x="230" y="150"/>
                    </a:lnTo>
                    <a:lnTo>
                      <a:pt x="272" y="98"/>
                    </a:lnTo>
                    <a:lnTo>
                      <a:pt x="304" y="10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77"/>
              <p:cNvSpPr/>
              <p:nvPr/>
            </p:nvSpPr>
            <p:spPr>
              <a:xfrm>
                <a:off x="2586" y="1766"/>
                <a:ext cx="87" cy="66"/>
              </a:xfrm>
              <a:custGeom>
                <a:avLst/>
                <a:gdLst/>
                <a:ahLst/>
                <a:cxnLst/>
                <a:rect l="l" t="t" r="r" b="b"/>
                <a:pathLst>
                  <a:path w="87" h="66" extrusionOk="0">
                    <a:moveTo>
                      <a:pt x="87" y="13"/>
                    </a:moveTo>
                    <a:lnTo>
                      <a:pt x="61" y="0"/>
                    </a:lnTo>
                    <a:lnTo>
                      <a:pt x="0" y="35"/>
                    </a:lnTo>
                    <a:lnTo>
                      <a:pt x="32" y="66"/>
                    </a:lnTo>
                    <a:lnTo>
                      <a:pt x="47" y="55"/>
                    </a:lnTo>
                    <a:lnTo>
                      <a:pt x="37" y="39"/>
                    </a:lnTo>
                    <a:lnTo>
                      <a:pt x="52" y="26"/>
                    </a:lnTo>
                    <a:lnTo>
                      <a:pt x="73" y="26"/>
                    </a:lnTo>
                    <a:lnTo>
                      <a:pt x="87" y="13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77"/>
              <p:cNvSpPr/>
              <p:nvPr/>
            </p:nvSpPr>
            <p:spPr>
              <a:xfrm>
                <a:off x="2557" y="1819"/>
                <a:ext cx="66" cy="41"/>
              </a:xfrm>
              <a:custGeom>
                <a:avLst/>
                <a:gdLst/>
                <a:ahLst/>
                <a:cxnLst/>
                <a:rect l="l" t="t" r="r" b="b"/>
                <a:pathLst>
                  <a:path w="66" h="41" extrusionOk="0">
                    <a:moveTo>
                      <a:pt x="66" y="30"/>
                    </a:moveTo>
                    <a:lnTo>
                      <a:pt x="13" y="0"/>
                    </a:lnTo>
                    <a:lnTo>
                      <a:pt x="0" y="19"/>
                    </a:lnTo>
                    <a:lnTo>
                      <a:pt x="42" y="41"/>
                    </a:lnTo>
                    <a:lnTo>
                      <a:pt x="66" y="30"/>
                    </a:lnTo>
                    <a:close/>
                  </a:path>
                </a:pathLst>
              </a:custGeom>
              <a:solidFill>
                <a:srgbClr val="DEB8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77"/>
              <p:cNvSpPr/>
              <p:nvPr/>
            </p:nvSpPr>
            <p:spPr>
              <a:xfrm>
                <a:off x="2279" y="1862"/>
                <a:ext cx="402" cy="38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87" extrusionOk="0">
                    <a:moveTo>
                      <a:pt x="326" y="4"/>
                    </a:moveTo>
                    <a:lnTo>
                      <a:pt x="359" y="48"/>
                    </a:lnTo>
                    <a:lnTo>
                      <a:pt x="402" y="44"/>
                    </a:lnTo>
                    <a:lnTo>
                      <a:pt x="383" y="144"/>
                    </a:lnTo>
                    <a:lnTo>
                      <a:pt x="333" y="102"/>
                    </a:lnTo>
                    <a:lnTo>
                      <a:pt x="296" y="133"/>
                    </a:lnTo>
                    <a:lnTo>
                      <a:pt x="344" y="178"/>
                    </a:lnTo>
                    <a:lnTo>
                      <a:pt x="313" y="213"/>
                    </a:lnTo>
                    <a:lnTo>
                      <a:pt x="359" y="268"/>
                    </a:lnTo>
                    <a:lnTo>
                      <a:pt x="337" y="268"/>
                    </a:lnTo>
                    <a:lnTo>
                      <a:pt x="317" y="298"/>
                    </a:lnTo>
                    <a:lnTo>
                      <a:pt x="359" y="346"/>
                    </a:lnTo>
                    <a:lnTo>
                      <a:pt x="356" y="387"/>
                    </a:lnTo>
                    <a:lnTo>
                      <a:pt x="306" y="354"/>
                    </a:lnTo>
                    <a:lnTo>
                      <a:pt x="269" y="318"/>
                    </a:lnTo>
                    <a:lnTo>
                      <a:pt x="293" y="265"/>
                    </a:lnTo>
                    <a:lnTo>
                      <a:pt x="269" y="246"/>
                    </a:lnTo>
                    <a:lnTo>
                      <a:pt x="269" y="185"/>
                    </a:lnTo>
                    <a:lnTo>
                      <a:pt x="228" y="213"/>
                    </a:lnTo>
                    <a:lnTo>
                      <a:pt x="117" y="181"/>
                    </a:lnTo>
                    <a:lnTo>
                      <a:pt x="159" y="148"/>
                    </a:lnTo>
                    <a:lnTo>
                      <a:pt x="108" y="102"/>
                    </a:lnTo>
                    <a:lnTo>
                      <a:pt x="117" y="72"/>
                    </a:lnTo>
                    <a:lnTo>
                      <a:pt x="52" y="113"/>
                    </a:lnTo>
                    <a:lnTo>
                      <a:pt x="0" y="96"/>
                    </a:lnTo>
                    <a:lnTo>
                      <a:pt x="4" y="56"/>
                    </a:lnTo>
                    <a:lnTo>
                      <a:pt x="28" y="39"/>
                    </a:lnTo>
                    <a:lnTo>
                      <a:pt x="32" y="63"/>
                    </a:lnTo>
                    <a:lnTo>
                      <a:pt x="97" y="39"/>
                    </a:lnTo>
                    <a:lnTo>
                      <a:pt x="80" y="9"/>
                    </a:lnTo>
                    <a:lnTo>
                      <a:pt x="139" y="20"/>
                    </a:lnTo>
                    <a:lnTo>
                      <a:pt x="232" y="37"/>
                    </a:lnTo>
                    <a:lnTo>
                      <a:pt x="228" y="0"/>
                    </a:lnTo>
                    <a:lnTo>
                      <a:pt x="326" y="4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77"/>
              <p:cNvSpPr/>
              <p:nvPr/>
            </p:nvSpPr>
            <p:spPr>
              <a:xfrm>
                <a:off x="2435" y="1856"/>
                <a:ext cx="8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83" h="58" extrusionOk="0">
                    <a:moveTo>
                      <a:pt x="83" y="12"/>
                    </a:moveTo>
                    <a:lnTo>
                      <a:pt x="59" y="58"/>
                    </a:lnTo>
                    <a:lnTo>
                      <a:pt x="39" y="39"/>
                    </a:lnTo>
                    <a:lnTo>
                      <a:pt x="0" y="54"/>
                    </a:lnTo>
                    <a:lnTo>
                      <a:pt x="11" y="25"/>
                    </a:lnTo>
                    <a:lnTo>
                      <a:pt x="61" y="0"/>
                    </a:lnTo>
                    <a:lnTo>
                      <a:pt x="83" y="12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77"/>
              <p:cNvSpPr/>
              <p:nvPr/>
            </p:nvSpPr>
            <p:spPr>
              <a:xfrm>
                <a:off x="2520" y="4015"/>
                <a:ext cx="231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59" extrusionOk="0">
                    <a:moveTo>
                      <a:pt x="220" y="59"/>
                    </a:moveTo>
                    <a:lnTo>
                      <a:pt x="22" y="59"/>
                    </a:lnTo>
                    <a:lnTo>
                      <a:pt x="35" y="31"/>
                    </a:lnTo>
                    <a:lnTo>
                      <a:pt x="0" y="16"/>
                    </a:lnTo>
                    <a:lnTo>
                      <a:pt x="72" y="0"/>
                    </a:lnTo>
                    <a:lnTo>
                      <a:pt x="164" y="0"/>
                    </a:lnTo>
                    <a:lnTo>
                      <a:pt x="231" y="7"/>
                    </a:lnTo>
                    <a:lnTo>
                      <a:pt x="220" y="59"/>
                    </a:lnTo>
                    <a:close/>
                  </a:path>
                </a:pathLst>
              </a:custGeom>
              <a:solidFill>
                <a:srgbClr val="EDE8B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77"/>
              <p:cNvSpPr/>
              <p:nvPr/>
            </p:nvSpPr>
            <p:spPr>
              <a:xfrm>
                <a:off x="2566" y="4035"/>
                <a:ext cx="17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6" extrusionOk="0">
                    <a:moveTo>
                      <a:pt x="157" y="0"/>
                    </a:moveTo>
                    <a:lnTo>
                      <a:pt x="15" y="24"/>
                    </a:lnTo>
                    <a:lnTo>
                      <a:pt x="0" y="46"/>
                    </a:lnTo>
                    <a:lnTo>
                      <a:pt x="178" y="2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B3B02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77"/>
              <p:cNvSpPr/>
              <p:nvPr/>
            </p:nvSpPr>
            <p:spPr>
              <a:xfrm>
                <a:off x="2720" y="3393"/>
                <a:ext cx="9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94" h="29" extrusionOk="0">
                    <a:moveTo>
                      <a:pt x="94" y="9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87" y="26"/>
                    </a:lnTo>
                    <a:lnTo>
                      <a:pt x="94" y="9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77"/>
              <p:cNvSpPr/>
              <p:nvPr/>
            </p:nvSpPr>
            <p:spPr>
              <a:xfrm>
                <a:off x="2814" y="3050"/>
                <a:ext cx="92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8" extrusionOk="0">
                    <a:moveTo>
                      <a:pt x="78" y="22"/>
                    </a:moveTo>
                    <a:lnTo>
                      <a:pt x="52" y="15"/>
                    </a:lnTo>
                    <a:lnTo>
                      <a:pt x="28" y="21"/>
                    </a:lnTo>
                    <a:lnTo>
                      <a:pt x="15" y="43"/>
                    </a:lnTo>
                    <a:lnTo>
                      <a:pt x="13" y="128"/>
                    </a:lnTo>
                    <a:lnTo>
                      <a:pt x="0" y="126"/>
                    </a:lnTo>
                    <a:lnTo>
                      <a:pt x="2" y="52"/>
                    </a:lnTo>
                    <a:lnTo>
                      <a:pt x="11" y="24"/>
                    </a:lnTo>
                    <a:lnTo>
                      <a:pt x="37" y="2"/>
                    </a:lnTo>
                    <a:lnTo>
                      <a:pt x="65" y="0"/>
                    </a:lnTo>
                    <a:lnTo>
                      <a:pt x="92" y="21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B8B5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77"/>
              <p:cNvSpPr/>
              <p:nvPr/>
            </p:nvSpPr>
            <p:spPr>
              <a:xfrm>
                <a:off x="3367" y="3515"/>
                <a:ext cx="57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57" h="144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0" y="104"/>
                    </a:lnTo>
                    <a:lnTo>
                      <a:pt x="22" y="144"/>
                    </a:lnTo>
                    <a:lnTo>
                      <a:pt x="57" y="115"/>
                    </a:lnTo>
                    <a:lnTo>
                      <a:pt x="57" y="74"/>
                    </a:lnTo>
                    <a:lnTo>
                      <a:pt x="4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AD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77"/>
              <p:cNvSpPr/>
              <p:nvPr/>
            </p:nvSpPr>
            <p:spPr>
              <a:xfrm>
                <a:off x="3238" y="3422"/>
                <a:ext cx="151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32" extrusionOk="0">
                    <a:moveTo>
                      <a:pt x="131" y="95"/>
                    </a:moveTo>
                    <a:lnTo>
                      <a:pt x="107" y="132"/>
                    </a:lnTo>
                    <a:lnTo>
                      <a:pt x="87" y="122"/>
                    </a:lnTo>
                    <a:lnTo>
                      <a:pt x="87" y="84"/>
                    </a:lnTo>
                    <a:lnTo>
                      <a:pt x="101" y="41"/>
                    </a:lnTo>
                    <a:lnTo>
                      <a:pt x="22" y="67"/>
                    </a:lnTo>
                    <a:lnTo>
                      <a:pt x="0" y="48"/>
                    </a:lnTo>
                    <a:lnTo>
                      <a:pt x="27" y="48"/>
                    </a:lnTo>
                    <a:lnTo>
                      <a:pt x="131" y="0"/>
                    </a:lnTo>
                    <a:lnTo>
                      <a:pt x="142" y="54"/>
                    </a:lnTo>
                    <a:lnTo>
                      <a:pt x="151" y="84"/>
                    </a:lnTo>
                    <a:lnTo>
                      <a:pt x="131" y="95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77"/>
              <p:cNvSpPr/>
              <p:nvPr/>
            </p:nvSpPr>
            <p:spPr>
              <a:xfrm>
                <a:off x="3430" y="3269"/>
                <a:ext cx="167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40" extrusionOk="0">
                    <a:moveTo>
                      <a:pt x="22" y="0"/>
                    </a:moveTo>
                    <a:lnTo>
                      <a:pt x="107" y="59"/>
                    </a:lnTo>
                    <a:lnTo>
                      <a:pt x="167" y="131"/>
                    </a:lnTo>
                    <a:lnTo>
                      <a:pt x="128" y="140"/>
                    </a:lnTo>
                    <a:lnTo>
                      <a:pt x="80" y="127"/>
                    </a:lnTo>
                    <a:lnTo>
                      <a:pt x="20" y="111"/>
                    </a:lnTo>
                    <a:lnTo>
                      <a:pt x="0" y="57"/>
                    </a:lnTo>
                    <a:lnTo>
                      <a:pt x="4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FCC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77"/>
              <p:cNvSpPr/>
              <p:nvPr/>
            </p:nvSpPr>
            <p:spPr>
              <a:xfrm>
                <a:off x="3456" y="3402"/>
                <a:ext cx="266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39" extrusionOk="0">
                    <a:moveTo>
                      <a:pt x="26" y="33"/>
                    </a:moveTo>
                    <a:lnTo>
                      <a:pt x="33" y="46"/>
                    </a:lnTo>
                    <a:lnTo>
                      <a:pt x="67" y="63"/>
                    </a:lnTo>
                    <a:lnTo>
                      <a:pt x="35" y="78"/>
                    </a:lnTo>
                    <a:lnTo>
                      <a:pt x="0" y="83"/>
                    </a:lnTo>
                    <a:lnTo>
                      <a:pt x="0" y="148"/>
                    </a:lnTo>
                    <a:lnTo>
                      <a:pt x="31" y="194"/>
                    </a:lnTo>
                    <a:lnTo>
                      <a:pt x="72" y="239"/>
                    </a:lnTo>
                    <a:lnTo>
                      <a:pt x="157" y="211"/>
                    </a:lnTo>
                    <a:lnTo>
                      <a:pt x="183" y="144"/>
                    </a:lnTo>
                    <a:lnTo>
                      <a:pt x="187" y="96"/>
                    </a:lnTo>
                    <a:lnTo>
                      <a:pt x="266" y="70"/>
                    </a:lnTo>
                    <a:lnTo>
                      <a:pt x="203" y="30"/>
                    </a:lnTo>
                    <a:lnTo>
                      <a:pt x="144" y="0"/>
                    </a:lnTo>
                    <a:lnTo>
                      <a:pt x="100" y="17"/>
                    </a:lnTo>
                    <a:lnTo>
                      <a:pt x="48" y="26"/>
                    </a:ln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77"/>
              <p:cNvSpPr/>
              <p:nvPr/>
            </p:nvSpPr>
            <p:spPr>
              <a:xfrm>
                <a:off x="3487" y="3350"/>
                <a:ext cx="13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3" extrusionOk="0">
                    <a:moveTo>
                      <a:pt x="0" y="6"/>
                    </a:moveTo>
                    <a:lnTo>
                      <a:pt x="24" y="63"/>
                    </a:lnTo>
                    <a:lnTo>
                      <a:pt x="76" y="93"/>
                    </a:lnTo>
                    <a:lnTo>
                      <a:pt x="135" y="65"/>
                    </a:lnTo>
                    <a:lnTo>
                      <a:pt x="74" y="17"/>
                    </a:lnTo>
                    <a:lnTo>
                      <a:pt x="3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7C9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77"/>
              <p:cNvSpPr/>
              <p:nvPr/>
            </p:nvSpPr>
            <p:spPr>
              <a:xfrm>
                <a:off x="3471" y="3533"/>
                <a:ext cx="118" cy="9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97" extrusionOk="0">
                    <a:moveTo>
                      <a:pt x="3" y="0"/>
                    </a:moveTo>
                    <a:lnTo>
                      <a:pt x="39" y="21"/>
                    </a:lnTo>
                    <a:lnTo>
                      <a:pt x="118" y="36"/>
                    </a:lnTo>
                    <a:lnTo>
                      <a:pt x="96" y="52"/>
                    </a:lnTo>
                    <a:lnTo>
                      <a:pt x="57" y="54"/>
                    </a:lnTo>
                    <a:lnTo>
                      <a:pt x="68" y="73"/>
                    </a:lnTo>
                    <a:lnTo>
                      <a:pt x="48" y="97"/>
                    </a:lnTo>
                    <a:lnTo>
                      <a:pt x="0" y="9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B5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77"/>
              <p:cNvSpPr/>
              <p:nvPr/>
            </p:nvSpPr>
            <p:spPr>
              <a:xfrm>
                <a:off x="3645" y="3641"/>
                <a:ext cx="12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0" extrusionOk="0">
                    <a:moveTo>
                      <a:pt x="109" y="0"/>
                    </a:moveTo>
                    <a:lnTo>
                      <a:pt x="120" y="55"/>
                    </a:lnTo>
                    <a:lnTo>
                      <a:pt x="118" y="140"/>
                    </a:lnTo>
                    <a:lnTo>
                      <a:pt x="7" y="118"/>
                    </a:lnTo>
                    <a:lnTo>
                      <a:pt x="0" y="35"/>
                    </a:lnTo>
                    <a:lnTo>
                      <a:pt x="31" y="9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B8B3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77"/>
              <p:cNvSpPr/>
              <p:nvPr/>
            </p:nvSpPr>
            <p:spPr>
              <a:xfrm>
                <a:off x="3491" y="3461"/>
                <a:ext cx="259" cy="23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35" extrusionOk="0">
                    <a:moveTo>
                      <a:pt x="93" y="8"/>
                    </a:moveTo>
                    <a:lnTo>
                      <a:pt x="85" y="33"/>
                    </a:lnTo>
                    <a:lnTo>
                      <a:pt x="120" y="48"/>
                    </a:lnTo>
                    <a:lnTo>
                      <a:pt x="109" y="67"/>
                    </a:lnTo>
                    <a:lnTo>
                      <a:pt x="35" y="82"/>
                    </a:lnTo>
                    <a:lnTo>
                      <a:pt x="139" y="91"/>
                    </a:lnTo>
                    <a:lnTo>
                      <a:pt x="118" y="111"/>
                    </a:lnTo>
                    <a:lnTo>
                      <a:pt x="109" y="143"/>
                    </a:lnTo>
                    <a:lnTo>
                      <a:pt x="39" y="159"/>
                    </a:lnTo>
                    <a:lnTo>
                      <a:pt x="0" y="165"/>
                    </a:lnTo>
                    <a:lnTo>
                      <a:pt x="2" y="233"/>
                    </a:lnTo>
                    <a:lnTo>
                      <a:pt x="126" y="235"/>
                    </a:lnTo>
                    <a:lnTo>
                      <a:pt x="215" y="189"/>
                    </a:lnTo>
                    <a:lnTo>
                      <a:pt x="259" y="174"/>
                    </a:lnTo>
                    <a:lnTo>
                      <a:pt x="202" y="113"/>
                    </a:lnTo>
                    <a:lnTo>
                      <a:pt x="161" y="50"/>
                    </a:lnTo>
                    <a:lnTo>
                      <a:pt x="98" y="0"/>
                    </a:lnTo>
                    <a:lnTo>
                      <a:pt x="93" y="8"/>
                    </a:lnTo>
                    <a:close/>
                  </a:path>
                </a:pathLst>
              </a:custGeom>
              <a:solidFill>
                <a:srgbClr val="ABB5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77"/>
              <p:cNvSpPr/>
              <p:nvPr/>
            </p:nvSpPr>
            <p:spPr>
              <a:xfrm>
                <a:off x="3500" y="3548"/>
                <a:ext cx="313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0" extrusionOk="0">
                    <a:moveTo>
                      <a:pt x="169" y="21"/>
                    </a:moveTo>
                    <a:lnTo>
                      <a:pt x="109" y="21"/>
                    </a:lnTo>
                    <a:lnTo>
                      <a:pt x="80" y="21"/>
                    </a:lnTo>
                    <a:lnTo>
                      <a:pt x="58" y="41"/>
                    </a:lnTo>
                    <a:lnTo>
                      <a:pt x="176" y="45"/>
                    </a:lnTo>
                    <a:lnTo>
                      <a:pt x="150" y="50"/>
                    </a:lnTo>
                    <a:lnTo>
                      <a:pt x="171" y="56"/>
                    </a:lnTo>
                    <a:lnTo>
                      <a:pt x="146" y="67"/>
                    </a:lnTo>
                    <a:lnTo>
                      <a:pt x="143" y="83"/>
                    </a:lnTo>
                    <a:lnTo>
                      <a:pt x="202" y="83"/>
                    </a:lnTo>
                    <a:lnTo>
                      <a:pt x="222" y="87"/>
                    </a:lnTo>
                    <a:lnTo>
                      <a:pt x="182" y="95"/>
                    </a:lnTo>
                    <a:lnTo>
                      <a:pt x="97" y="124"/>
                    </a:lnTo>
                    <a:lnTo>
                      <a:pt x="80" y="120"/>
                    </a:lnTo>
                    <a:lnTo>
                      <a:pt x="89" y="89"/>
                    </a:lnTo>
                    <a:lnTo>
                      <a:pt x="17" y="104"/>
                    </a:lnTo>
                    <a:lnTo>
                      <a:pt x="0" y="163"/>
                    </a:lnTo>
                    <a:lnTo>
                      <a:pt x="0" y="331"/>
                    </a:lnTo>
                    <a:lnTo>
                      <a:pt x="26" y="413"/>
                    </a:lnTo>
                    <a:lnTo>
                      <a:pt x="97" y="450"/>
                    </a:lnTo>
                    <a:lnTo>
                      <a:pt x="154" y="437"/>
                    </a:lnTo>
                    <a:lnTo>
                      <a:pt x="196" y="443"/>
                    </a:lnTo>
                    <a:lnTo>
                      <a:pt x="235" y="446"/>
                    </a:lnTo>
                    <a:lnTo>
                      <a:pt x="313" y="446"/>
                    </a:lnTo>
                    <a:lnTo>
                      <a:pt x="276" y="428"/>
                    </a:lnTo>
                    <a:lnTo>
                      <a:pt x="267" y="204"/>
                    </a:lnTo>
                    <a:lnTo>
                      <a:pt x="222" y="204"/>
                    </a:lnTo>
                    <a:lnTo>
                      <a:pt x="193" y="183"/>
                    </a:lnTo>
                    <a:lnTo>
                      <a:pt x="224" y="176"/>
                    </a:lnTo>
                    <a:lnTo>
                      <a:pt x="206" y="165"/>
                    </a:lnTo>
                    <a:lnTo>
                      <a:pt x="165" y="146"/>
                    </a:lnTo>
                    <a:lnTo>
                      <a:pt x="172" y="135"/>
                    </a:lnTo>
                    <a:lnTo>
                      <a:pt x="217" y="137"/>
                    </a:lnTo>
                    <a:lnTo>
                      <a:pt x="224" y="130"/>
                    </a:lnTo>
                    <a:lnTo>
                      <a:pt x="180" y="128"/>
                    </a:lnTo>
                    <a:lnTo>
                      <a:pt x="182" y="120"/>
                    </a:lnTo>
                    <a:lnTo>
                      <a:pt x="239" y="122"/>
                    </a:lnTo>
                    <a:lnTo>
                      <a:pt x="237" y="141"/>
                    </a:lnTo>
                    <a:lnTo>
                      <a:pt x="224" y="167"/>
                    </a:lnTo>
                    <a:lnTo>
                      <a:pt x="250" y="161"/>
                    </a:lnTo>
                    <a:lnTo>
                      <a:pt x="261" y="132"/>
                    </a:lnTo>
                    <a:lnTo>
                      <a:pt x="256" y="37"/>
                    </a:lnTo>
                    <a:lnTo>
                      <a:pt x="250" y="0"/>
                    </a:lnTo>
                    <a:lnTo>
                      <a:pt x="169" y="2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77"/>
              <p:cNvSpPr/>
              <p:nvPr/>
            </p:nvSpPr>
            <p:spPr>
              <a:xfrm>
                <a:off x="3452" y="3448"/>
                <a:ext cx="11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2" extrusionOk="0">
                    <a:moveTo>
                      <a:pt x="0" y="0"/>
                    </a:moveTo>
                    <a:lnTo>
                      <a:pt x="35" y="8"/>
                    </a:lnTo>
                    <a:lnTo>
                      <a:pt x="48" y="24"/>
                    </a:lnTo>
                    <a:lnTo>
                      <a:pt x="82" y="24"/>
                    </a:lnTo>
                    <a:lnTo>
                      <a:pt x="111" y="52"/>
                    </a:lnTo>
                    <a:lnTo>
                      <a:pt x="39" y="46"/>
                    </a:lnTo>
                    <a:lnTo>
                      <a:pt x="30" y="34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AD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77"/>
              <p:cNvSpPr/>
              <p:nvPr/>
            </p:nvSpPr>
            <p:spPr>
              <a:xfrm>
                <a:off x="3402" y="3245"/>
                <a:ext cx="304" cy="23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1" extrusionOk="0">
                    <a:moveTo>
                      <a:pt x="30" y="133"/>
                    </a:moveTo>
                    <a:lnTo>
                      <a:pt x="74" y="122"/>
                    </a:lnTo>
                    <a:lnTo>
                      <a:pt x="87" y="133"/>
                    </a:lnTo>
                    <a:lnTo>
                      <a:pt x="91" y="159"/>
                    </a:lnTo>
                    <a:lnTo>
                      <a:pt x="115" y="168"/>
                    </a:lnTo>
                    <a:lnTo>
                      <a:pt x="102" y="116"/>
                    </a:lnTo>
                    <a:lnTo>
                      <a:pt x="145" y="127"/>
                    </a:lnTo>
                    <a:lnTo>
                      <a:pt x="265" y="231"/>
                    </a:lnTo>
                    <a:lnTo>
                      <a:pt x="304" y="218"/>
                    </a:lnTo>
                    <a:lnTo>
                      <a:pt x="135" y="100"/>
                    </a:lnTo>
                    <a:lnTo>
                      <a:pt x="89" y="92"/>
                    </a:lnTo>
                    <a:lnTo>
                      <a:pt x="47" y="66"/>
                    </a:lnTo>
                    <a:lnTo>
                      <a:pt x="85" y="48"/>
                    </a:lnTo>
                    <a:lnTo>
                      <a:pt x="32" y="0"/>
                    </a:lnTo>
                    <a:lnTo>
                      <a:pt x="0" y="64"/>
                    </a:lnTo>
                    <a:lnTo>
                      <a:pt x="30" y="133"/>
                    </a:lnTo>
                    <a:close/>
                  </a:path>
                </a:pathLst>
              </a:custGeom>
              <a:solidFill>
                <a:srgbClr val="ABA37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77"/>
              <p:cNvSpPr/>
              <p:nvPr/>
            </p:nvSpPr>
            <p:spPr>
              <a:xfrm>
                <a:off x="3197" y="3296"/>
                <a:ext cx="170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08" extrusionOk="0">
                    <a:moveTo>
                      <a:pt x="46" y="10"/>
                    </a:moveTo>
                    <a:lnTo>
                      <a:pt x="74" y="17"/>
                    </a:lnTo>
                    <a:lnTo>
                      <a:pt x="120" y="15"/>
                    </a:lnTo>
                    <a:lnTo>
                      <a:pt x="165" y="13"/>
                    </a:lnTo>
                    <a:lnTo>
                      <a:pt x="133" y="37"/>
                    </a:lnTo>
                    <a:lnTo>
                      <a:pt x="161" y="65"/>
                    </a:lnTo>
                    <a:lnTo>
                      <a:pt x="170" y="108"/>
                    </a:lnTo>
                    <a:lnTo>
                      <a:pt x="131" y="73"/>
                    </a:lnTo>
                    <a:lnTo>
                      <a:pt x="37" y="73"/>
                    </a:lnTo>
                    <a:lnTo>
                      <a:pt x="44" y="67"/>
                    </a:lnTo>
                    <a:lnTo>
                      <a:pt x="0" y="63"/>
                    </a:lnTo>
                    <a:lnTo>
                      <a:pt x="0" y="43"/>
                    </a:lnTo>
                    <a:lnTo>
                      <a:pt x="42" y="41"/>
                    </a:lnTo>
                    <a:lnTo>
                      <a:pt x="63" y="32"/>
                    </a:lnTo>
                    <a:lnTo>
                      <a:pt x="24" y="0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A87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77"/>
              <p:cNvSpPr/>
              <p:nvPr/>
            </p:nvSpPr>
            <p:spPr>
              <a:xfrm>
                <a:off x="3225" y="3080"/>
                <a:ext cx="151" cy="16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68" extrusionOk="0">
                    <a:moveTo>
                      <a:pt x="103" y="150"/>
                    </a:moveTo>
                    <a:lnTo>
                      <a:pt x="63" y="168"/>
                    </a:lnTo>
                    <a:lnTo>
                      <a:pt x="35" y="146"/>
                    </a:lnTo>
                    <a:lnTo>
                      <a:pt x="68" y="113"/>
                    </a:lnTo>
                    <a:lnTo>
                      <a:pt x="0" y="68"/>
                    </a:lnTo>
                    <a:lnTo>
                      <a:pt x="0" y="22"/>
                    </a:lnTo>
                    <a:lnTo>
                      <a:pt x="63" y="0"/>
                    </a:lnTo>
                    <a:lnTo>
                      <a:pt x="151" y="100"/>
                    </a:lnTo>
                    <a:lnTo>
                      <a:pt x="122" y="131"/>
                    </a:lnTo>
                    <a:lnTo>
                      <a:pt x="103" y="150"/>
                    </a:lnTo>
                    <a:close/>
                  </a:path>
                </a:pathLst>
              </a:custGeom>
              <a:solidFill>
                <a:srgbClr val="E0DEC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77"/>
              <p:cNvSpPr/>
              <p:nvPr/>
            </p:nvSpPr>
            <p:spPr>
              <a:xfrm>
                <a:off x="3215" y="3235"/>
                <a:ext cx="87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7" h="54" extrusionOk="0">
                    <a:moveTo>
                      <a:pt x="0" y="0"/>
                    </a:moveTo>
                    <a:lnTo>
                      <a:pt x="39" y="0"/>
                    </a:lnTo>
                    <a:lnTo>
                      <a:pt x="26" y="19"/>
                    </a:lnTo>
                    <a:lnTo>
                      <a:pt x="87" y="54"/>
                    </a:lnTo>
                    <a:lnTo>
                      <a:pt x="28" y="54"/>
                    </a:lnTo>
                    <a:lnTo>
                      <a:pt x="6" y="34"/>
                    </a:lnTo>
                    <a:lnTo>
                      <a:pt x="1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C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77"/>
              <p:cNvSpPr/>
              <p:nvPr/>
            </p:nvSpPr>
            <p:spPr>
              <a:xfrm>
                <a:off x="3001" y="3337"/>
                <a:ext cx="196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80" extrusionOk="0">
                    <a:moveTo>
                      <a:pt x="152" y="0"/>
                    </a:moveTo>
                    <a:lnTo>
                      <a:pt x="196" y="54"/>
                    </a:lnTo>
                    <a:lnTo>
                      <a:pt x="155" y="213"/>
                    </a:lnTo>
                    <a:lnTo>
                      <a:pt x="133" y="280"/>
                    </a:lnTo>
                    <a:lnTo>
                      <a:pt x="90" y="248"/>
                    </a:lnTo>
                    <a:lnTo>
                      <a:pt x="50" y="143"/>
                    </a:lnTo>
                    <a:lnTo>
                      <a:pt x="0" y="111"/>
                    </a:lnTo>
                    <a:lnTo>
                      <a:pt x="70" y="100"/>
                    </a:lnTo>
                    <a:lnTo>
                      <a:pt x="89" y="71"/>
                    </a:lnTo>
                    <a:lnTo>
                      <a:pt x="109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77"/>
              <p:cNvSpPr/>
              <p:nvPr/>
            </p:nvSpPr>
            <p:spPr>
              <a:xfrm>
                <a:off x="3101" y="3293"/>
                <a:ext cx="96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96" h="107" extrusionOk="0">
                    <a:moveTo>
                      <a:pt x="59" y="0"/>
                    </a:moveTo>
                    <a:lnTo>
                      <a:pt x="59" y="24"/>
                    </a:lnTo>
                    <a:lnTo>
                      <a:pt x="96" y="35"/>
                    </a:lnTo>
                    <a:lnTo>
                      <a:pt x="96" y="72"/>
                    </a:lnTo>
                    <a:lnTo>
                      <a:pt x="68" y="105"/>
                    </a:lnTo>
                    <a:lnTo>
                      <a:pt x="11" y="107"/>
                    </a:lnTo>
                    <a:lnTo>
                      <a:pt x="66" y="76"/>
                    </a:lnTo>
                    <a:lnTo>
                      <a:pt x="0" y="63"/>
                    </a:lnTo>
                    <a:lnTo>
                      <a:pt x="7" y="22"/>
                    </a:lnTo>
                    <a:lnTo>
                      <a:pt x="37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77"/>
              <p:cNvSpPr/>
              <p:nvPr/>
            </p:nvSpPr>
            <p:spPr>
              <a:xfrm>
                <a:off x="2888" y="2948"/>
                <a:ext cx="55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55" h="178" extrusionOk="0">
                    <a:moveTo>
                      <a:pt x="48" y="36"/>
                    </a:moveTo>
                    <a:lnTo>
                      <a:pt x="35" y="39"/>
                    </a:lnTo>
                    <a:lnTo>
                      <a:pt x="39" y="0"/>
                    </a:lnTo>
                    <a:lnTo>
                      <a:pt x="7" y="23"/>
                    </a:lnTo>
                    <a:lnTo>
                      <a:pt x="0" y="50"/>
                    </a:lnTo>
                    <a:lnTo>
                      <a:pt x="17" y="108"/>
                    </a:lnTo>
                    <a:lnTo>
                      <a:pt x="4" y="132"/>
                    </a:lnTo>
                    <a:lnTo>
                      <a:pt x="6" y="176"/>
                    </a:lnTo>
                    <a:lnTo>
                      <a:pt x="55" y="178"/>
                    </a:lnTo>
                    <a:lnTo>
                      <a:pt x="48" y="36"/>
                    </a:lnTo>
                    <a:close/>
                  </a:path>
                </a:pathLst>
              </a:custGeom>
              <a:solidFill>
                <a:srgbClr val="D9D1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77"/>
              <p:cNvSpPr/>
              <p:nvPr/>
            </p:nvSpPr>
            <p:spPr>
              <a:xfrm>
                <a:off x="3017" y="3226"/>
                <a:ext cx="106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6" extrusionOk="0">
                    <a:moveTo>
                      <a:pt x="54" y="9"/>
                    </a:moveTo>
                    <a:lnTo>
                      <a:pt x="95" y="0"/>
                    </a:lnTo>
                    <a:lnTo>
                      <a:pt x="106" y="74"/>
                    </a:lnTo>
                    <a:lnTo>
                      <a:pt x="84" y="100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0" y="117"/>
                    </a:lnTo>
                    <a:lnTo>
                      <a:pt x="0" y="70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C9C2B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77"/>
              <p:cNvSpPr/>
              <p:nvPr/>
            </p:nvSpPr>
            <p:spPr>
              <a:xfrm>
                <a:off x="3027" y="2860"/>
                <a:ext cx="161" cy="42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22" extrusionOk="0">
                    <a:moveTo>
                      <a:pt x="129" y="175"/>
                    </a:moveTo>
                    <a:lnTo>
                      <a:pt x="113" y="192"/>
                    </a:lnTo>
                    <a:lnTo>
                      <a:pt x="96" y="422"/>
                    </a:lnTo>
                    <a:lnTo>
                      <a:pt x="64" y="259"/>
                    </a:lnTo>
                    <a:lnTo>
                      <a:pt x="63" y="209"/>
                    </a:lnTo>
                    <a:lnTo>
                      <a:pt x="40" y="196"/>
                    </a:lnTo>
                    <a:lnTo>
                      <a:pt x="55" y="138"/>
                    </a:lnTo>
                    <a:lnTo>
                      <a:pt x="48" y="70"/>
                    </a:lnTo>
                    <a:lnTo>
                      <a:pt x="16" y="94"/>
                    </a:lnTo>
                    <a:lnTo>
                      <a:pt x="0" y="64"/>
                    </a:lnTo>
                    <a:lnTo>
                      <a:pt x="22" y="53"/>
                    </a:lnTo>
                    <a:lnTo>
                      <a:pt x="7" y="0"/>
                    </a:lnTo>
                    <a:lnTo>
                      <a:pt x="92" y="3"/>
                    </a:lnTo>
                    <a:lnTo>
                      <a:pt x="161" y="83"/>
                    </a:lnTo>
                    <a:lnTo>
                      <a:pt x="129" y="129"/>
                    </a:lnTo>
                    <a:lnTo>
                      <a:pt x="94" y="137"/>
                    </a:lnTo>
                    <a:lnTo>
                      <a:pt x="140" y="179"/>
                    </a:lnTo>
                    <a:lnTo>
                      <a:pt x="129" y="175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77"/>
              <p:cNvSpPr/>
              <p:nvPr/>
            </p:nvSpPr>
            <p:spPr>
              <a:xfrm>
                <a:off x="3134" y="2987"/>
                <a:ext cx="91" cy="69"/>
              </a:xfrm>
              <a:custGeom>
                <a:avLst/>
                <a:gdLst/>
                <a:ahLst/>
                <a:cxnLst/>
                <a:rect l="l" t="t" r="r" b="b"/>
                <a:pathLst>
                  <a:path w="91" h="69" extrusionOk="0">
                    <a:moveTo>
                      <a:pt x="0" y="11"/>
                    </a:moveTo>
                    <a:lnTo>
                      <a:pt x="22" y="0"/>
                    </a:lnTo>
                    <a:lnTo>
                      <a:pt x="91" y="69"/>
                    </a:lnTo>
                    <a:lnTo>
                      <a:pt x="39" y="4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77"/>
              <p:cNvSpPr/>
              <p:nvPr/>
            </p:nvSpPr>
            <p:spPr>
              <a:xfrm>
                <a:off x="3121" y="3093"/>
                <a:ext cx="65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65" h="124" extrusionOk="0">
                    <a:moveTo>
                      <a:pt x="28" y="0"/>
                    </a:moveTo>
                    <a:lnTo>
                      <a:pt x="65" y="11"/>
                    </a:lnTo>
                    <a:lnTo>
                      <a:pt x="65" y="26"/>
                    </a:lnTo>
                    <a:lnTo>
                      <a:pt x="43" y="29"/>
                    </a:lnTo>
                    <a:lnTo>
                      <a:pt x="43" y="113"/>
                    </a:lnTo>
                    <a:lnTo>
                      <a:pt x="22" y="124"/>
                    </a:lnTo>
                    <a:lnTo>
                      <a:pt x="0" y="5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77"/>
              <p:cNvSpPr/>
              <p:nvPr/>
            </p:nvSpPr>
            <p:spPr>
              <a:xfrm>
                <a:off x="3101" y="2998"/>
                <a:ext cx="274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87" extrusionOk="0">
                    <a:moveTo>
                      <a:pt x="24" y="0"/>
                    </a:moveTo>
                    <a:lnTo>
                      <a:pt x="89" y="47"/>
                    </a:lnTo>
                    <a:lnTo>
                      <a:pt x="126" y="52"/>
                    </a:lnTo>
                    <a:lnTo>
                      <a:pt x="200" y="100"/>
                    </a:lnTo>
                    <a:lnTo>
                      <a:pt x="142" y="121"/>
                    </a:lnTo>
                    <a:lnTo>
                      <a:pt x="133" y="145"/>
                    </a:lnTo>
                    <a:lnTo>
                      <a:pt x="166" y="152"/>
                    </a:lnTo>
                    <a:lnTo>
                      <a:pt x="216" y="178"/>
                    </a:lnTo>
                    <a:lnTo>
                      <a:pt x="198" y="184"/>
                    </a:lnTo>
                    <a:lnTo>
                      <a:pt x="212" y="199"/>
                    </a:lnTo>
                    <a:lnTo>
                      <a:pt x="261" y="187"/>
                    </a:lnTo>
                    <a:lnTo>
                      <a:pt x="274" y="287"/>
                    </a:lnTo>
                    <a:lnTo>
                      <a:pt x="238" y="232"/>
                    </a:lnTo>
                    <a:lnTo>
                      <a:pt x="175" y="211"/>
                    </a:lnTo>
                    <a:lnTo>
                      <a:pt x="163" y="189"/>
                    </a:lnTo>
                    <a:lnTo>
                      <a:pt x="111" y="182"/>
                    </a:lnTo>
                    <a:lnTo>
                      <a:pt x="87" y="165"/>
                    </a:lnTo>
                    <a:lnTo>
                      <a:pt x="96" y="99"/>
                    </a:lnTo>
                    <a:lnTo>
                      <a:pt x="46" y="2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77"/>
              <p:cNvSpPr/>
              <p:nvPr/>
            </p:nvSpPr>
            <p:spPr>
              <a:xfrm>
                <a:off x="3154" y="3056"/>
                <a:ext cx="126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37" extrusionOk="0">
                    <a:moveTo>
                      <a:pt x="82" y="0"/>
                    </a:moveTo>
                    <a:lnTo>
                      <a:pt x="54" y="83"/>
                    </a:lnTo>
                    <a:lnTo>
                      <a:pt x="36" y="146"/>
                    </a:lnTo>
                    <a:lnTo>
                      <a:pt x="0" y="183"/>
                    </a:lnTo>
                    <a:lnTo>
                      <a:pt x="0" y="229"/>
                    </a:lnTo>
                    <a:lnTo>
                      <a:pt x="32" y="237"/>
                    </a:lnTo>
                    <a:lnTo>
                      <a:pt x="56" y="168"/>
                    </a:lnTo>
                    <a:lnTo>
                      <a:pt x="84" y="81"/>
                    </a:lnTo>
                    <a:lnTo>
                      <a:pt x="113" y="72"/>
                    </a:lnTo>
                    <a:lnTo>
                      <a:pt x="126" y="48"/>
                    </a:lnTo>
                    <a:lnTo>
                      <a:pt x="89" y="52"/>
                    </a:lnTo>
                    <a:lnTo>
                      <a:pt x="106" y="15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77"/>
              <p:cNvSpPr/>
              <p:nvPr/>
            </p:nvSpPr>
            <p:spPr>
              <a:xfrm>
                <a:off x="3091" y="3011"/>
                <a:ext cx="60" cy="63"/>
              </a:xfrm>
              <a:custGeom>
                <a:avLst/>
                <a:gdLst/>
                <a:ahLst/>
                <a:cxnLst/>
                <a:rect l="l" t="t" r="r" b="b"/>
                <a:pathLst>
                  <a:path w="60" h="63" extrusionOk="0">
                    <a:moveTo>
                      <a:pt x="60" y="26"/>
                    </a:moveTo>
                    <a:lnTo>
                      <a:pt x="36" y="23"/>
                    </a:lnTo>
                    <a:lnTo>
                      <a:pt x="17" y="28"/>
                    </a:lnTo>
                    <a:lnTo>
                      <a:pt x="6" y="63"/>
                    </a:lnTo>
                    <a:lnTo>
                      <a:pt x="0" y="34"/>
                    </a:lnTo>
                    <a:lnTo>
                      <a:pt x="15" y="15"/>
                    </a:lnTo>
                    <a:lnTo>
                      <a:pt x="34" y="0"/>
                    </a:lnTo>
                    <a:lnTo>
                      <a:pt x="50" y="6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77"/>
              <p:cNvSpPr/>
              <p:nvPr/>
            </p:nvSpPr>
            <p:spPr>
              <a:xfrm>
                <a:off x="3008" y="2850"/>
                <a:ext cx="83" cy="71"/>
              </a:xfrm>
              <a:custGeom>
                <a:avLst/>
                <a:gdLst/>
                <a:ahLst/>
                <a:cxnLst/>
                <a:rect l="l" t="t" r="r" b="b"/>
                <a:pathLst>
                  <a:path w="83" h="71" extrusionOk="0">
                    <a:moveTo>
                      <a:pt x="63" y="71"/>
                    </a:moveTo>
                    <a:lnTo>
                      <a:pt x="35" y="30"/>
                    </a:lnTo>
                    <a:lnTo>
                      <a:pt x="83" y="54"/>
                    </a:lnTo>
                    <a:lnTo>
                      <a:pt x="63" y="0"/>
                    </a:lnTo>
                    <a:lnTo>
                      <a:pt x="11" y="2"/>
                    </a:lnTo>
                    <a:lnTo>
                      <a:pt x="0" y="6"/>
                    </a:lnTo>
                    <a:lnTo>
                      <a:pt x="35" y="54"/>
                    </a:lnTo>
                    <a:lnTo>
                      <a:pt x="24" y="65"/>
                    </a:lnTo>
                    <a:lnTo>
                      <a:pt x="35" y="69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77"/>
              <p:cNvSpPr/>
              <p:nvPr/>
            </p:nvSpPr>
            <p:spPr>
              <a:xfrm>
                <a:off x="3034" y="2911"/>
                <a:ext cx="11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0" extrusionOk="0">
                    <a:moveTo>
                      <a:pt x="4" y="19"/>
                    </a:moveTo>
                    <a:lnTo>
                      <a:pt x="28" y="13"/>
                    </a:lnTo>
                    <a:lnTo>
                      <a:pt x="41" y="71"/>
                    </a:lnTo>
                    <a:lnTo>
                      <a:pt x="61" y="100"/>
                    </a:lnTo>
                    <a:lnTo>
                      <a:pt x="94" y="95"/>
                    </a:lnTo>
                    <a:lnTo>
                      <a:pt x="106" y="76"/>
                    </a:lnTo>
                    <a:lnTo>
                      <a:pt x="83" y="82"/>
                    </a:lnTo>
                    <a:lnTo>
                      <a:pt x="115" y="37"/>
                    </a:lnTo>
                    <a:lnTo>
                      <a:pt x="91" y="23"/>
                    </a:lnTo>
                    <a:lnTo>
                      <a:pt x="67" y="37"/>
                    </a:lnTo>
                    <a:lnTo>
                      <a:pt x="41" y="0"/>
                    </a:lnTo>
                    <a:lnTo>
                      <a:pt x="0" y="2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77"/>
              <p:cNvSpPr/>
              <p:nvPr/>
            </p:nvSpPr>
            <p:spPr>
              <a:xfrm>
                <a:off x="3101" y="3047"/>
                <a:ext cx="59" cy="270"/>
              </a:xfrm>
              <a:custGeom>
                <a:avLst/>
                <a:gdLst/>
                <a:ahLst/>
                <a:cxnLst/>
                <a:rect l="l" t="t" r="r" b="b"/>
                <a:pathLst>
                  <a:path w="59" h="270" extrusionOk="0">
                    <a:moveTo>
                      <a:pt x="33" y="3"/>
                    </a:moveTo>
                    <a:lnTo>
                      <a:pt x="20" y="0"/>
                    </a:lnTo>
                    <a:lnTo>
                      <a:pt x="0" y="33"/>
                    </a:lnTo>
                    <a:lnTo>
                      <a:pt x="5" y="57"/>
                    </a:lnTo>
                    <a:lnTo>
                      <a:pt x="7" y="229"/>
                    </a:lnTo>
                    <a:lnTo>
                      <a:pt x="7" y="268"/>
                    </a:lnTo>
                    <a:lnTo>
                      <a:pt x="39" y="270"/>
                    </a:lnTo>
                    <a:lnTo>
                      <a:pt x="59" y="229"/>
                    </a:lnTo>
                    <a:lnTo>
                      <a:pt x="59" y="162"/>
                    </a:lnTo>
                    <a:lnTo>
                      <a:pt x="50" y="138"/>
                    </a:lnTo>
                    <a:lnTo>
                      <a:pt x="50" y="79"/>
                    </a:lnTo>
                    <a:lnTo>
                      <a:pt x="48" y="40"/>
                    </a:lnTo>
                    <a:lnTo>
                      <a:pt x="46" y="1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77"/>
              <p:cNvSpPr/>
              <p:nvPr/>
            </p:nvSpPr>
            <p:spPr>
              <a:xfrm>
                <a:off x="3138" y="3443"/>
                <a:ext cx="242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22" extrusionOk="0">
                    <a:moveTo>
                      <a:pt x="235" y="201"/>
                    </a:moveTo>
                    <a:lnTo>
                      <a:pt x="201" y="183"/>
                    </a:lnTo>
                    <a:lnTo>
                      <a:pt x="174" y="183"/>
                    </a:lnTo>
                    <a:lnTo>
                      <a:pt x="185" y="198"/>
                    </a:lnTo>
                    <a:lnTo>
                      <a:pt x="135" y="201"/>
                    </a:lnTo>
                    <a:lnTo>
                      <a:pt x="135" y="183"/>
                    </a:lnTo>
                    <a:lnTo>
                      <a:pt x="101" y="187"/>
                    </a:lnTo>
                    <a:lnTo>
                      <a:pt x="72" y="203"/>
                    </a:lnTo>
                    <a:lnTo>
                      <a:pt x="70" y="98"/>
                    </a:lnTo>
                    <a:lnTo>
                      <a:pt x="59" y="0"/>
                    </a:lnTo>
                    <a:lnTo>
                      <a:pt x="52" y="16"/>
                    </a:lnTo>
                    <a:lnTo>
                      <a:pt x="53" y="77"/>
                    </a:lnTo>
                    <a:lnTo>
                      <a:pt x="59" y="207"/>
                    </a:lnTo>
                    <a:lnTo>
                      <a:pt x="11" y="203"/>
                    </a:lnTo>
                    <a:lnTo>
                      <a:pt x="0" y="207"/>
                    </a:lnTo>
                    <a:lnTo>
                      <a:pt x="22" y="222"/>
                    </a:lnTo>
                    <a:lnTo>
                      <a:pt x="46" y="246"/>
                    </a:lnTo>
                    <a:lnTo>
                      <a:pt x="18" y="251"/>
                    </a:lnTo>
                    <a:lnTo>
                      <a:pt x="0" y="272"/>
                    </a:lnTo>
                    <a:lnTo>
                      <a:pt x="3" y="442"/>
                    </a:lnTo>
                    <a:lnTo>
                      <a:pt x="48" y="514"/>
                    </a:lnTo>
                    <a:lnTo>
                      <a:pt x="166" y="522"/>
                    </a:lnTo>
                    <a:lnTo>
                      <a:pt x="242" y="368"/>
                    </a:lnTo>
                    <a:lnTo>
                      <a:pt x="242" y="264"/>
                    </a:lnTo>
                    <a:lnTo>
                      <a:pt x="235" y="201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77"/>
              <p:cNvSpPr/>
              <p:nvPr/>
            </p:nvSpPr>
            <p:spPr>
              <a:xfrm>
                <a:off x="3204" y="3648"/>
                <a:ext cx="267" cy="368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68" extrusionOk="0">
                    <a:moveTo>
                      <a:pt x="21" y="20"/>
                    </a:moveTo>
                    <a:lnTo>
                      <a:pt x="108" y="19"/>
                    </a:lnTo>
                    <a:lnTo>
                      <a:pt x="150" y="0"/>
                    </a:lnTo>
                    <a:lnTo>
                      <a:pt x="159" y="4"/>
                    </a:lnTo>
                    <a:lnTo>
                      <a:pt x="137" y="28"/>
                    </a:lnTo>
                    <a:lnTo>
                      <a:pt x="180" y="59"/>
                    </a:lnTo>
                    <a:lnTo>
                      <a:pt x="228" y="104"/>
                    </a:lnTo>
                    <a:lnTo>
                      <a:pt x="248" y="224"/>
                    </a:lnTo>
                    <a:lnTo>
                      <a:pt x="267" y="363"/>
                    </a:lnTo>
                    <a:lnTo>
                      <a:pt x="224" y="368"/>
                    </a:lnTo>
                    <a:lnTo>
                      <a:pt x="37" y="367"/>
                    </a:lnTo>
                    <a:lnTo>
                      <a:pt x="11" y="293"/>
                    </a:lnTo>
                    <a:lnTo>
                      <a:pt x="43" y="280"/>
                    </a:lnTo>
                    <a:lnTo>
                      <a:pt x="21" y="272"/>
                    </a:lnTo>
                    <a:lnTo>
                      <a:pt x="50" y="263"/>
                    </a:lnTo>
                    <a:lnTo>
                      <a:pt x="2" y="259"/>
                    </a:lnTo>
                    <a:lnTo>
                      <a:pt x="61" y="248"/>
                    </a:lnTo>
                    <a:lnTo>
                      <a:pt x="41" y="235"/>
                    </a:lnTo>
                    <a:lnTo>
                      <a:pt x="6" y="217"/>
                    </a:lnTo>
                    <a:lnTo>
                      <a:pt x="47" y="204"/>
                    </a:lnTo>
                    <a:lnTo>
                      <a:pt x="80" y="196"/>
                    </a:lnTo>
                    <a:lnTo>
                      <a:pt x="47" y="170"/>
                    </a:lnTo>
                    <a:lnTo>
                      <a:pt x="98" y="161"/>
                    </a:lnTo>
                    <a:lnTo>
                      <a:pt x="72" y="124"/>
                    </a:lnTo>
                    <a:lnTo>
                      <a:pt x="69" y="89"/>
                    </a:lnTo>
                    <a:lnTo>
                      <a:pt x="119" y="78"/>
                    </a:lnTo>
                    <a:lnTo>
                      <a:pt x="65" y="74"/>
                    </a:lnTo>
                    <a:lnTo>
                      <a:pt x="95" y="59"/>
                    </a:lnTo>
                    <a:lnTo>
                      <a:pt x="102" y="50"/>
                    </a:lnTo>
                    <a:lnTo>
                      <a:pt x="32" y="52"/>
                    </a:lnTo>
                    <a:lnTo>
                      <a:pt x="45" y="41"/>
                    </a:lnTo>
                    <a:lnTo>
                      <a:pt x="100" y="30"/>
                    </a:lnTo>
                    <a:lnTo>
                      <a:pt x="0" y="32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1" y="2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77"/>
              <p:cNvSpPr/>
              <p:nvPr/>
            </p:nvSpPr>
            <p:spPr>
              <a:xfrm>
                <a:off x="2988" y="3382"/>
                <a:ext cx="368" cy="63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633" extrusionOk="0">
                    <a:moveTo>
                      <a:pt x="229" y="1"/>
                    </a:moveTo>
                    <a:lnTo>
                      <a:pt x="190" y="142"/>
                    </a:lnTo>
                    <a:lnTo>
                      <a:pt x="153" y="259"/>
                    </a:lnTo>
                    <a:lnTo>
                      <a:pt x="155" y="324"/>
                    </a:lnTo>
                    <a:lnTo>
                      <a:pt x="196" y="327"/>
                    </a:lnTo>
                    <a:lnTo>
                      <a:pt x="194" y="348"/>
                    </a:lnTo>
                    <a:lnTo>
                      <a:pt x="342" y="348"/>
                    </a:lnTo>
                    <a:lnTo>
                      <a:pt x="368" y="359"/>
                    </a:lnTo>
                    <a:lnTo>
                      <a:pt x="222" y="359"/>
                    </a:lnTo>
                    <a:lnTo>
                      <a:pt x="165" y="362"/>
                    </a:lnTo>
                    <a:lnTo>
                      <a:pt x="209" y="373"/>
                    </a:lnTo>
                    <a:lnTo>
                      <a:pt x="340" y="373"/>
                    </a:lnTo>
                    <a:lnTo>
                      <a:pt x="338" y="385"/>
                    </a:lnTo>
                    <a:lnTo>
                      <a:pt x="172" y="383"/>
                    </a:lnTo>
                    <a:lnTo>
                      <a:pt x="166" y="396"/>
                    </a:lnTo>
                    <a:lnTo>
                      <a:pt x="329" y="399"/>
                    </a:lnTo>
                    <a:lnTo>
                      <a:pt x="176" y="409"/>
                    </a:lnTo>
                    <a:lnTo>
                      <a:pt x="170" y="423"/>
                    </a:lnTo>
                    <a:lnTo>
                      <a:pt x="362" y="423"/>
                    </a:lnTo>
                    <a:lnTo>
                      <a:pt x="324" y="433"/>
                    </a:lnTo>
                    <a:lnTo>
                      <a:pt x="172" y="438"/>
                    </a:lnTo>
                    <a:lnTo>
                      <a:pt x="179" y="466"/>
                    </a:lnTo>
                    <a:lnTo>
                      <a:pt x="300" y="486"/>
                    </a:lnTo>
                    <a:lnTo>
                      <a:pt x="300" y="499"/>
                    </a:lnTo>
                    <a:lnTo>
                      <a:pt x="194" y="494"/>
                    </a:lnTo>
                    <a:lnTo>
                      <a:pt x="190" y="520"/>
                    </a:lnTo>
                    <a:lnTo>
                      <a:pt x="209" y="555"/>
                    </a:lnTo>
                    <a:lnTo>
                      <a:pt x="292" y="557"/>
                    </a:lnTo>
                    <a:lnTo>
                      <a:pt x="300" y="616"/>
                    </a:lnTo>
                    <a:lnTo>
                      <a:pt x="233" y="618"/>
                    </a:lnTo>
                    <a:lnTo>
                      <a:pt x="194" y="599"/>
                    </a:lnTo>
                    <a:lnTo>
                      <a:pt x="163" y="603"/>
                    </a:lnTo>
                    <a:lnTo>
                      <a:pt x="142" y="618"/>
                    </a:lnTo>
                    <a:lnTo>
                      <a:pt x="146" y="633"/>
                    </a:lnTo>
                    <a:lnTo>
                      <a:pt x="72" y="627"/>
                    </a:lnTo>
                    <a:lnTo>
                      <a:pt x="50" y="592"/>
                    </a:lnTo>
                    <a:lnTo>
                      <a:pt x="105" y="588"/>
                    </a:lnTo>
                    <a:lnTo>
                      <a:pt x="120" y="516"/>
                    </a:lnTo>
                    <a:lnTo>
                      <a:pt x="118" y="264"/>
                    </a:lnTo>
                    <a:lnTo>
                      <a:pt x="85" y="220"/>
                    </a:lnTo>
                    <a:lnTo>
                      <a:pt x="65" y="140"/>
                    </a:lnTo>
                    <a:lnTo>
                      <a:pt x="44" y="162"/>
                    </a:lnTo>
                    <a:lnTo>
                      <a:pt x="42" y="135"/>
                    </a:lnTo>
                    <a:lnTo>
                      <a:pt x="22" y="87"/>
                    </a:lnTo>
                    <a:lnTo>
                      <a:pt x="0" y="79"/>
                    </a:lnTo>
                    <a:lnTo>
                      <a:pt x="13" y="55"/>
                    </a:lnTo>
                    <a:lnTo>
                      <a:pt x="39" y="66"/>
                    </a:lnTo>
                    <a:lnTo>
                      <a:pt x="50" y="79"/>
                    </a:lnTo>
                    <a:lnTo>
                      <a:pt x="66" y="77"/>
                    </a:lnTo>
                    <a:lnTo>
                      <a:pt x="92" y="85"/>
                    </a:lnTo>
                    <a:lnTo>
                      <a:pt x="137" y="85"/>
                    </a:lnTo>
                    <a:lnTo>
                      <a:pt x="129" y="94"/>
                    </a:lnTo>
                    <a:lnTo>
                      <a:pt x="83" y="105"/>
                    </a:lnTo>
                    <a:lnTo>
                      <a:pt x="94" y="135"/>
                    </a:lnTo>
                    <a:lnTo>
                      <a:pt x="120" y="199"/>
                    </a:lnTo>
                    <a:lnTo>
                      <a:pt x="142" y="199"/>
                    </a:lnTo>
                    <a:lnTo>
                      <a:pt x="146" y="179"/>
                    </a:lnTo>
                    <a:lnTo>
                      <a:pt x="131" y="162"/>
                    </a:lnTo>
                    <a:lnTo>
                      <a:pt x="129" y="142"/>
                    </a:lnTo>
                    <a:lnTo>
                      <a:pt x="159" y="144"/>
                    </a:lnTo>
                    <a:lnTo>
                      <a:pt x="168" y="120"/>
                    </a:lnTo>
                    <a:lnTo>
                      <a:pt x="194" y="107"/>
                    </a:lnTo>
                    <a:lnTo>
                      <a:pt x="113" y="114"/>
                    </a:lnTo>
                    <a:lnTo>
                      <a:pt x="165" y="94"/>
                    </a:lnTo>
                    <a:lnTo>
                      <a:pt x="185" y="37"/>
                    </a:lnTo>
                    <a:lnTo>
                      <a:pt x="198" y="20"/>
                    </a:lnTo>
                    <a:lnTo>
                      <a:pt x="213" y="1"/>
                    </a:lnTo>
                    <a:lnTo>
                      <a:pt x="216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77"/>
              <p:cNvSpPr/>
              <p:nvPr/>
            </p:nvSpPr>
            <p:spPr>
              <a:xfrm>
                <a:off x="2866" y="3309"/>
                <a:ext cx="261" cy="16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0" extrusionOk="0">
                    <a:moveTo>
                      <a:pt x="74" y="54"/>
                    </a:moveTo>
                    <a:lnTo>
                      <a:pt x="40" y="82"/>
                    </a:lnTo>
                    <a:lnTo>
                      <a:pt x="0" y="95"/>
                    </a:lnTo>
                    <a:lnTo>
                      <a:pt x="33" y="110"/>
                    </a:lnTo>
                    <a:lnTo>
                      <a:pt x="68" y="82"/>
                    </a:lnTo>
                    <a:lnTo>
                      <a:pt x="63" y="123"/>
                    </a:lnTo>
                    <a:lnTo>
                      <a:pt x="28" y="156"/>
                    </a:lnTo>
                    <a:lnTo>
                      <a:pt x="44" y="160"/>
                    </a:lnTo>
                    <a:lnTo>
                      <a:pt x="89" y="139"/>
                    </a:lnTo>
                    <a:lnTo>
                      <a:pt x="122" y="154"/>
                    </a:lnTo>
                    <a:lnTo>
                      <a:pt x="137" y="134"/>
                    </a:lnTo>
                    <a:lnTo>
                      <a:pt x="109" y="128"/>
                    </a:lnTo>
                    <a:lnTo>
                      <a:pt x="98" y="104"/>
                    </a:lnTo>
                    <a:lnTo>
                      <a:pt x="177" y="95"/>
                    </a:lnTo>
                    <a:lnTo>
                      <a:pt x="213" y="115"/>
                    </a:lnTo>
                    <a:lnTo>
                      <a:pt x="261" y="76"/>
                    </a:lnTo>
                    <a:lnTo>
                      <a:pt x="205" y="74"/>
                    </a:lnTo>
                    <a:lnTo>
                      <a:pt x="94" y="84"/>
                    </a:lnTo>
                    <a:lnTo>
                      <a:pt x="114" y="54"/>
                    </a:lnTo>
                    <a:lnTo>
                      <a:pt x="177" y="50"/>
                    </a:lnTo>
                    <a:lnTo>
                      <a:pt x="172" y="21"/>
                    </a:lnTo>
                    <a:lnTo>
                      <a:pt x="114" y="0"/>
                    </a:lnTo>
                    <a:lnTo>
                      <a:pt x="100" y="28"/>
                    </a:lnTo>
                    <a:lnTo>
                      <a:pt x="81" y="41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77"/>
              <p:cNvSpPr/>
              <p:nvPr/>
            </p:nvSpPr>
            <p:spPr>
              <a:xfrm>
                <a:off x="2812" y="3302"/>
                <a:ext cx="152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6" extrusionOk="0">
                    <a:moveTo>
                      <a:pt x="120" y="0"/>
                    </a:moveTo>
                    <a:lnTo>
                      <a:pt x="89" y="26"/>
                    </a:lnTo>
                    <a:lnTo>
                      <a:pt x="0" y="20"/>
                    </a:lnTo>
                    <a:lnTo>
                      <a:pt x="2" y="39"/>
                    </a:lnTo>
                    <a:lnTo>
                      <a:pt x="91" y="46"/>
                    </a:lnTo>
                    <a:lnTo>
                      <a:pt x="135" y="46"/>
                    </a:lnTo>
                    <a:lnTo>
                      <a:pt x="152" y="3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ED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77"/>
              <p:cNvSpPr/>
              <p:nvPr/>
            </p:nvSpPr>
            <p:spPr>
              <a:xfrm>
                <a:off x="2842" y="3065"/>
                <a:ext cx="57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57" h="252" extrusionOk="0">
                    <a:moveTo>
                      <a:pt x="52" y="20"/>
                    </a:moveTo>
                    <a:lnTo>
                      <a:pt x="57" y="244"/>
                    </a:lnTo>
                    <a:lnTo>
                      <a:pt x="31" y="252"/>
                    </a:lnTo>
                    <a:lnTo>
                      <a:pt x="0" y="252"/>
                    </a:lnTo>
                    <a:lnTo>
                      <a:pt x="0" y="85"/>
                    </a:lnTo>
                    <a:lnTo>
                      <a:pt x="13" y="39"/>
                    </a:lnTo>
                    <a:lnTo>
                      <a:pt x="26" y="26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77"/>
              <p:cNvSpPr/>
              <p:nvPr/>
            </p:nvSpPr>
            <p:spPr>
              <a:xfrm>
                <a:off x="2840" y="3065"/>
                <a:ext cx="54" cy="87"/>
              </a:xfrm>
              <a:custGeom>
                <a:avLst/>
                <a:gdLst/>
                <a:ahLst/>
                <a:cxnLst/>
                <a:rect l="l" t="t" r="r" b="b"/>
                <a:pathLst>
                  <a:path w="54" h="87" extrusionOk="0">
                    <a:moveTo>
                      <a:pt x="50" y="6"/>
                    </a:moveTo>
                    <a:lnTo>
                      <a:pt x="54" y="54"/>
                    </a:lnTo>
                    <a:lnTo>
                      <a:pt x="0" y="87"/>
                    </a:lnTo>
                    <a:lnTo>
                      <a:pt x="0" y="52"/>
                    </a:lnTo>
                    <a:lnTo>
                      <a:pt x="0" y="24"/>
                    </a:lnTo>
                    <a:lnTo>
                      <a:pt x="11" y="6"/>
                    </a:lnTo>
                    <a:lnTo>
                      <a:pt x="31" y="0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77"/>
              <p:cNvSpPr/>
              <p:nvPr/>
            </p:nvSpPr>
            <p:spPr>
              <a:xfrm>
                <a:off x="2253" y="4028"/>
                <a:ext cx="415" cy="98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8" extrusionOk="0">
                    <a:moveTo>
                      <a:pt x="100" y="0"/>
                    </a:moveTo>
                    <a:lnTo>
                      <a:pt x="322" y="0"/>
                    </a:lnTo>
                    <a:lnTo>
                      <a:pt x="261" y="16"/>
                    </a:lnTo>
                    <a:lnTo>
                      <a:pt x="274" y="40"/>
                    </a:lnTo>
                    <a:lnTo>
                      <a:pt x="415" y="61"/>
                    </a:lnTo>
                    <a:lnTo>
                      <a:pt x="337" y="77"/>
                    </a:lnTo>
                    <a:lnTo>
                      <a:pt x="228" y="98"/>
                    </a:lnTo>
                    <a:lnTo>
                      <a:pt x="145" y="94"/>
                    </a:lnTo>
                    <a:lnTo>
                      <a:pt x="37" y="70"/>
                    </a:lnTo>
                    <a:lnTo>
                      <a:pt x="0" y="64"/>
                    </a:lnTo>
                    <a:lnTo>
                      <a:pt x="49" y="18"/>
                    </a:lnTo>
                    <a:lnTo>
                      <a:pt x="19" y="11"/>
                    </a:lnTo>
                    <a:lnTo>
                      <a:pt x="65" y="0"/>
                    </a:lnTo>
                    <a:lnTo>
                      <a:pt x="111" y="42"/>
                    </a:lnTo>
                    <a:lnTo>
                      <a:pt x="130" y="3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77"/>
              <p:cNvSpPr/>
              <p:nvPr/>
            </p:nvSpPr>
            <p:spPr>
              <a:xfrm>
                <a:off x="2522" y="3415"/>
                <a:ext cx="507" cy="179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79" extrusionOk="0">
                    <a:moveTo>
                      <a:pt x="53" y="61"/>
                    </a:moveTo>
                    <a:lnTo>
                      <a:pt x="74" y="31"/>
                    </a:lnTo>
                    <a:lnTo>
                      <a:pt x="157" y="0"/>
                    </a:lnTo>
                    <a:lnTo>
                      <a:pt x="212" y="61"/>
                    </a:lnTo>
                    <a:lnTo>
                      <a:pt x="172" y="70"/>
                    </a:lnTo>
                    <a:lnTo>
                      <a:pt x="92" y="74"/>
                    </a:lnTo>
                    <a:lnTo>
                      <a:pt x="122" y="98"/>
                    </a:lnTo>
                    <a:lnTo>
                      <a:pt x="175" y="120"/>
                    </a:lnTo>
                    <a:lnTo>
                      <a:pt x="262" y="120"/>
                    </a:lnTo>
                    <a:lnTo>
                      <a:pt x="249" y="135"/>
                    </a:lnTo>
                    <a:lnTo>
                      <a:pt x="292" y="139"/>
                    </a:lnTo>
                    <a:lnTo>
                      <a:pt x="327" y="135"/>
                    </a:lnTo>
                    <a:lnTo>
                      <a:pt x="351" y="133"/>
                    </a:lnTo>
                    <a:lnTo>
                      <a:pt x="375" y="98"/>
                    </a:lnTo>
                    <a:lnTo>
                      <a:pt x="329" y="105"/>
                    </a:lnTo>
                    <a:lnTo>
                      <a:pt x="299" y="76"/>
                    </a:lnTo>
                    <a:lnTo>
                      <a:pt x="384" y="65"/>
                    </a:lnTo>
                    <a:lnTo>
                      <a:pt x="458" y="46"/>
                    </a:lnTo>
                    <a:lnTo>
                      <a:pt x="488" y="52"/>
                    </a:lnTo>
                    <a:lnTo>
                      <a:pt x="507" y="100"/>
                    </a:lnTo>
                    <a:lnTo>
                      <a:pt x="440" y="115"/>
                    </a:lnTo>
                    <a:lnTo>
                      <a:pt x="455" y="144"/>
                    </a:lnTo>
                    <a:lnTo>
                      <a:pt x="438" y="166"/>
                    </a:lnTo>
                    <a:lnTo>
                      <a:pt x="396" y="133"/>
                    </a:lnTo>
                    <a:lnTo>
                      <a:pt x="379" y="144"/>
                    </a:lnTo>
                    <a:lnTo>
                      <a:pt x="375" y="179"/>
                    </a:lnTo>
                    <a:lnTo>
                      <a:pt x="294" y="157"/>
                    </a:lnTo>
                    <a:lnTo>
                      <a:pt x="220" y="154"/>
                    </a:lnTo>
                    <a:lnTo>
                      <a:pt x="157" y="157"/>
                    </a:lnTo>
                    <a:lnTo>
                      <a:pt x="101" y="157"/>
                    </a:lnTo>
                    <a:lnTo>
                      <a:pt x="72" y="109"/>
                    </a:lnTo>
                    <a:lnTo>
                      <a:pt x="46" y="81"/>
                    </a:lnTo>
                    <a:lnTo>
                      <a:pt x="3" y="100"/>
                    </a:lnTo>
                    <a:lnTo>
                      <a:pt x="0" y="81"/>
                    </a:lnTo>
                    <a:lnTo>
                      <a:pt x="53" y="61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77"/>
              <p:cNvSpPr/>
              <p:nvPr/>
            </p:nvSpPr>
            <p:spPr>
              <a:xfrm>
                <a:off x="2668" y="4011"/>
                <a:ext cx="23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31" h="44" extrusionOk="0">
                    <a:moveTo>
                      <a:pt x="201" y="5"/>
                    </a:moveTo>
                    <a:lnTo>
                      <a:pt x="126" y="0"/>
                    </a:lnTo>
                    <a:lnTo>
                      <a:pt x="53" y="11"/>
                    </a:lnTo>
                    <a:lnTo>
                      <a:pt x="22" y="22"/>
                    </a:lnTo>
                    <a:lnTo>
                      <a:pt x="0" y="30"/>
                    </a:lnTo>
                    <a:lnTo>
                      <a:pt x="42" y="44"/>
                    </a:lnTo>
                    <a:lnTo>
                      <a:pt x="190" y="44"/>
                    </a:lnTo>
                    <a:lnTo>
                      <a:pt x="231" y="33"/>
                    </a:lnTo>
                    <a:lnTo>
                      <a:pt x="227" y="28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77"/>
              <p:cNvSpPr/>
              <p:nvPr/>
            </p:nvSpPr>
            <p:spPr>
              <a:xfrm>
                <a:off x="2794" y="3989"/>
                <a:ext cx="127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6" extrusionOk="0">
                    <a:moveTo>
                      <a:pt x="0" y="24"/>
                    </a:moveTo>
                    <a:lnTo>
                      <a:pt x="68" y="33"/>
                    </a:lnTo>
                    <a:lnTo>
                      <a:pt x="98" y="46"/>
                    </a:lnTo>
                    <a:lnTo>
                      <a:pt x="127" y="14"/>
                    </a:lnTo>
                    <a:lnTo>
                      <a:pt x="83" y="0"/>
                    </a:lnTo>
                    <a:lnTo>
                      <a:pt x="33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BA37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77"/>
              <p:cNvSpPr/>
              <p:nvPr/>
            </p:nvSpPr>
            <p:spPr>
              <a:xfrm>
                <a:off x="2960" y="3944"/>
                <a:ext cx="17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7" extrusionOk="0">
                    <a:moveTo>
                      <a:pt x="37" y="47"/>
                    </a:moveTo>
                    <a:lnTo>
                      <a:pt x="168" y="47"/>
                    </a:lnTo>
                    <a:lnTo>
                      <a:pt x="174" y="21"/>
                    </a:lnTo>
                    <a:lnTo>
                      <a:pt x="107" y="0"/>
                    </a:lnTo>
                    <a:lnTo>
                      <a:pt x="26" y="0"/>
                    </a:lnTo>
                    <a:lnTo>
                      <a:pt x="0" y="4"/>
                    </a:lnTo>
                    <a:lnTo>
                      <a:pt x="39" y="34"/>
                    </a:lnTo>
                    <a:lnTo>
                      <a:pt x="37" y="47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77"/>
              <p:cNvSpPr/>
              <p:nvPr/>
            </p:nvSpPr>
            <p:spPr>
              <a:xfrm>
                <a:off x="2818" y="3944"/>
                <a:ext cx="388" cy="119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19" extrusionOk="0">
                    <a:moveTo>
                      <a:pt x="100" y="0"/>
                    </a:moveTo>
                    <a:lnTo>
                      <a:pt x="72" y="13"/>
                    </a:lnTo>
                    <a:lnTo>
                      <a:pt x="70" y="32"/>
                    </a:lnTo>
                    <a:lnTo>
                      <a:pt x="111" y="34"/>
                    </a:lnTo>
                    <a:lnTo>
                      <a:pt x="46" y="45"/>
                    </a:lnTo>
                    <a:lnTo>
                      <a:pt x="0" y="56"/>
                    </a:lnTo>
                    <a:lnTo>
                      <a:pt x="63" y="72"/>
                    </a:lnTo>
                    <a:lnTo>
                      <a:pt x="63" y="97"/>
                    </a:lnTo>
                    <a:lnTo>
                      <a:pt x="44" y="115"/>
                    </a:lnTo>
                    <a:lnTo>
                      <a:pt x="151" y="119"/>
                    </a:lnTo>
                    <a:lnTo>
                      <a:pt x="253" y="108"/>
                    </a:lnTo>
                    <a:lnTo>
                      <a:pt x="388" y="117"/>
                    </a:lnTo>
                    <a:lnTo>
                      <a:pt x="379" y="91"/>
                    </a:lnTo>
                    <a:lnTo>
                      <a:pt x="346" y="74"/>
                    </a:lnTo>
                    <a:lnTo>
                      <a:pt x="268" y="63"/>
                    </a:lnTo>
                    <a:lnTo>
                      <a:pt x="253" y="65"/>
                    </a:lnTo>
                    <a:lnTo>
                      <a:pt x="248" y="47"/>
                    </a:lnTo>
                    <a:lnTo>
                      <a:pt x="153" y="39"/>
                    </a:lnTo>
                    <a:lnTo>
                      <a:pt x="138" y="32"/>
                    </a:lnTo>
                    <a:lnTo>
                      <a:pt x="105" y="1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77"/>
              <p:cNvSpPr/>
              <p:nvPr/>
            </p:nvSpPr>
            <p:spPr>
              <a:xfrm>
                <a:off x="2908" y="3630"/>
                <a:ext cx="150" cy="32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20" extrusionOk="0">
                    <a:moveTo>
                      <a:pt x="106" y="0"/>
                    </a:moveTo>
                    <a:lnTo>
                      <a:pt x="0" y="1"/>
                    </a:lnTo>
                    <a:lnTo>
                      <a:pt x="6" y="311"/>
                    </a:lnTo>
                    <a:lnTo>
                      <a:pt x="84" y="320"/>
                    </a:lnTo>
                    <a:lnTo>
                      <a:pt x="134" y="231"/>
                    </a:lnTo>
                    <a:lnTo>
                      <a:pt x="150" y="63"/>
                    </a:lnTo>
                    <a:lnTo>
                      <a:pt x="141" y="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77"/>
              <p:cNvSpPr/>
              <p:nvPr/>
            </p:nvSpPr>
            <p:spPr>
              <a:xfrm>
                <a:off x="2914" y="3744"/>
                <a:ext cx="148" cy="22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26" extrusionOk="0">
                    <a:moveTo>
                      <a:pt x="118" y="98"/>
                    </a:moveTo>
                    <a:lnTo>
                      <a:pt x="89" y="56"/>
                    </a:lnTo>
                    <a:lnTo>
                      <a:pt x="89" y="0"/>
                    </a:lnTo>
                    <a:lnTo>
                      <a:pt x="76" y="61"/>
                    </a:lnTo>
                    <a:lnTo>
                      <a:pt x="44" y="104"/>
                    </a:lnTo>
                    <a:lnTo>
                      <a:pt x="44" y="134"/>
                    </a:lnTo>
                    <a:lnTo>
                      <a:pt x="24" y="106"/>
                    </a:lnTo>
                    <a:lnTo>
                      <a:pt x="4" y="152"/>
                    </a:lnTo>
                    <a:lnTo>
                      <a:pt x="4" y="187"/>
                    </a:lnTo>
                    <a:lnTo>
                      <a:pt x="0" y="217"/>
                    </a:lnTo>
                    <a:lnTo>
                      <a:pt x="50" y="226"/>
                    </a:lnTo>
                    <a:lnTo>
                      <a:pt x="148" y="137"/>
                    </a:lnTo>
                    <a:lnTo>
                      <a:pt x="118" y="98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77"/>
              <p:cNvSpPr/>
              <p:nvPr/>
            </p:nvSpPr>
            <p:spPr>
              <a:xfrm>
                <a:off x="2992" y="3639"/>
                <a:ext cx="16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2" extrusionOk="0">
                    <a:moveTo>
                      <a:pt x="0" y="4"/>
                    </a:moveTo>
                    <a:lnTo>
                      <a:pt x="0" y="105"/>
                    </a:lnTo>
                    <a:lnTo>
                      <a:pt x="7" y="142"/>
                    </a:lnTo>
                    <a:lnTo>
                      <a:pt x="16" y="120"/>
                    </a:lnTo>
                    <a:lnTo>
                      <a:pt x="1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E0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77"/>
              <p:cNvSpPr/>
              <p:nvPr/>
            </p:nvSpPr>
            <p:spPr>
              <a:xfrm>
                <a:off x="2964" y="3646"/>
                <a:ext cx="16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1" extrusionOk="0">
                    <a:moveTo>
                      <a:pt x="0" y="10"/>
                    </a:moveTo>
                    <a:lnTo>
                      <a:pt x="0" y="111"/>
                    </a:lnTo>
                    <a:lnTo>
                      <a:pt x="11" y="121"/>
                    </a:lnTo>
                    <a:lnTo>
                      <a:pt x="16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E39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77"/>
              <p:cNvSpPr/>
              <p:nvPr/>
            </p:nvSpPr>
            <p:spPr>
              <a:xfrm>
                <a:off x="2918" y="3668"/>
                <a:ext cx="2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8" extrusionOk="0">
                    <a:moveTo>
                      <a:pt x="20" y="0"/>
                    </a:moveTo>
                    <a:lnTo>
                      <a:pt x="3" y="0"/>
                    </a:lnTo>
                    <a:lnTo>
                      <a:pt x="0" y="89"/>
                    </a:lnTo>
                    <a:lnTo>
                      <a:pt x="9" y="121"/>
                    </a:lnTo>
                    <a:lnTo>
                      <a:pt x="20" y="1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77"/>
              <p:cNvSpPr/>
              <p:nvPr/>
            </p:nvSpPr>
            <p:spPr>
              <a:xfrm>
                <a:off x="2936" y="3631"/>
                <a:ext cx="19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65" extrusionOk="0">
                    <a:moveTo>
                      <a:pt x="0" y="0"/>
                    </a:moveTo>
                    <a:lnTo>
                      <a:pt x="4" y="165"/>
                    </a:lnTo>
                    <a:lnTo>
                      <a:pt x="19" y="163"/>
                    </a:lnTo>
                    <a:lnTo>
                      <a:pt x="1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BA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77"/>
              <p:cNvSpPr/>
              <p:nvPr/>
            </p:nvSpPr>
            <p:spPr>
              <a:xfrm>
                <a:off x="2908" y="3619"/>
                <a:ext cx="12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7" extrusionOk="0">
                    <a:moveTo>
                      <a:pt x="95" y="1"/>
                    </a:moveTo>
                    <a:lnTo>
                      <a:pt x="0" y="0"/>
                    </a:lnTo>
                    <a:lnTo>
                      <a:pt x="2" y="16"/>
                    </a:lnTo>
                    <a:lnTo>
                      <a:pt x="39" y="18"/>
                    </a:lnTo>
                    <a:lnTo>
                      <a:pt x="95" y="37"/>
                    </a:lnTo>
                    <a:lnTo>
                      <a:pt x="126" y="16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77"/>
              <p:cNvSpPr/>
              <p:nvPr/>
            </p:nvSpPr>
            <p:spPr>
              <a:xfrm>
                <a:off x="2947" y="3617"/>
                <a:ext cx="165" cy="34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8" extrusionOk="0">
                    <a:moveTo>
                      <a:pt x="50" y="0"/>
                    </a:moveTo>
                    <a:lnTo>
                      <a:pt x="161" y="0"/>
                    </a:lnTo>
                    <a:lnTo>
                      <a:pt x="165" y="39"/>
                    </a:lnTo>
                    <a:lnTo>
                      <a:pt x="165" y="322"/>
                    </a:lnTo>
                    <a:lnTo>
                      <a:pt x="107" y="344"/>
                    </a:lnTo>
                    <a:lnTo>
                      <a:pt x="0" y="348"/>
                    </a:lnTo>
                    <a:lnTo>
                      <a:pt x="0" y="322"/>
                    </a:lnTo>
                    <a:lnTo>
                      <a:pt x="56" y="270"/>
                    </a:lnTo>
                    <a:lnTo>
                      <a:pt x="52" y="127"/>
                    </a:lnTo>
                    <a:lnTo>
                      <a:pt x="61" y="148"/>
                    </a:lnTo>
                    <a:lnTo>
                      <a:pt x="67" y="272"/>
                    </a:lnTo>
                    <a:lnTo>
                      <a:pt x="76" y="222"/>
                    </a:lnTo>
                    <a:lnTo>
                      <a:pt x="76" y="31"/>
                    </a:lnTo>
                    <a:lnTo>
                      <a:pt x="63" y="24"/>
                    </a:lnTo>
                    <a:lnTo>
                      <a:pt x="63" y="98"/>
                    </a:lnTo>
                    <a:lnTo>
                      <a:pt x="56" y="107"/>
                    </a:lnTo>
                    <a:lnTo>
                      <a:pt x="52" y="31"/>
                    </a:lnTo>
                    <a:lnTo>
                      <a:pt x="30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77"/>
              <p:cNvSpPr/>
              <p:nvPr/>
            </p:nvSpPr>
            <p:spPr>
              <a:xfrm>
                <a:off x="2947" y="3619"/>
                <a:ext cx="193" cy="35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51" extrusionOk="0">
                    <a:moveTo>
                      <a:pt x="133" y="0"/>
                    </a:moveTo>
                    <a:lnTo>
                      <a:pt x="163" y="0"/>
                    </a:lnTo>
                    <a:lnTo>
                      <a:pt x="174" y="12"/>
                    </a:lnTo>
                    <a:lnTo>
                      <a:pt x="174" y="299"/>
                    </a:lnTo>
                    <a:lnTo>
                      <a:pt x="174" y="327"/>
                    </a:lnTo>
                    <a:lnTo>
                      <a:pt x="193" y="333"/>
                    </a:lnTo>
                    <a:lnTo>
                      <a:pt x="187" y="346"/>
                    </a:lnTo>
                    <a:lnTo>
                      <a:pt x="0" y="351"/>
                    </a:lnTo>
                    <a:lnTo>
                      <a:pt x="4" y="342"/>
                    </a:lnTo>
                    <a:lnTo>
                      <a:pt x="154" y="338"/>
                    </a:lnTo>
                    <a:lnTo>
                      <a:pt x="119" y="331"/>
                    </a:lnTo>
                    <a:lnTo>
                      <a:pt x="67" y="329"/>
                    </a:lnTo>
                    <a:lnTo>
                      <a:pt x="100" y="312"/>
                    </a:lnTo>
                    <a:lnTo>
                      <a:pt x="128" y="309"/>
                    </a:lnTo>
                    <a:lnTo>
                      <a:pt x="128" y="272"/>
                    </a:lnTo>
                    <a:lnTo>
                      <a:pt x="150" y="212"/>
                    </a:lnTo>
                    <a:lnTo>
                      <a:pt x="146" y="1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77"/>
              <p:cNvSpPr/>
              <p:nvPr/>
            </p:nvSpPr>
            <p:spPr>
              <a:xfrm>
                <a:off x="2540" y="3842"/>
                <a:ext cx="106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3" extrusionOk="0">
                    <a:moveTo>
                      <a:pt x="0" y="2"/>
                    </a:moveTo>
                    <a:lnTo>
                      <a:pt x="76" y="0"/>
                    </a:lnTo>
                    <a:lnTo>
                      <a:pt x="106" y="0"/>
                    </a:lnTo>
                    <a:lnTo>
                      <a:pt x="106" y="10"/>
                    </a:lnTo>
                    <a:lnTo>
                      <a:pt x="0" y="1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77"/>
              <p:cNvSpPr/>
              <p:nvPr/>
            </p:nvSpPr>
            <p:spPr>
              <a:xfrm>
                <a:off x="2536" y="3656"/>
                <a:ext cx="117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7" extrusionOk="0">
                    <a:moveTo>
                      <a:pt x="0" y="9"/>
                    </a:moveTo>
                    <a:lnTo>
                      <a:pt x="2" y="149"/>
                    </a:lnTo>
                    <a:lnTo>
                      <a:pt x="2" y="177"/>
                    </a:lnTo>
                    <a:lnTo>
                      <a:pt x="117" y="177"/>
                    </a:lnTo>
                    <a:lnTo>
                      <a:pt x="113" y="24"/>
                    </a:lnTo>
                    <a:lnTo>
                      <a:pt x="6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77"/>
              <p:cNvSpPr/>
              <p:nvPr/>
            </p:nvSpPr>
            <p:spPr>
              <a:xfrm>
                <a:off x="2536" y="3491"/>
                <a:ext cx="113" cy="22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27" extrusionOk="0">
                    <a:moveTo>
                      <a:pt x="0" y="227"/>
                    </a:moveTo>
                    <a:lnTo>
                      <a:pt x="15" y="227"/>
                    </a:lnTo>
                    <a:lnTo>
                      <a:pt x="32" y="220"/>
                    </a:lnTo>
                    <a:lnTo>
                      <a:pt x="102" y="220"/>
                    </a:lnTo>
                    <a:lnTo>
                      <a:pt x="113" y="129"/>
                    </a:lnTo>
                    <a:lnTo>
                      <a:pt x="113" y="78"/>
                    </a:lnTo>
                    <a:lnTo>
                      <a:pt x="63" y="2"/>
                    </a:lnTo>
                    <a:lnTo>
                      <a:pt x="36" y="0"/>
                    </a:lnTo>
                    <a:lnTo>
                      <a:pt x="15" y="29"/>
                    </a:lnTo>
                    <a:lnTo>
                      <a:pt x="2" y="70"/>
                    </a:lnTo>
                    <a:lnTo>
                      <a:pt x="2" y="135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77"/>
              <p:cNvSpPr/>
              <p:nvPr/>
            </p:nvSpPr>
            <p:spPr>
              <a:xfrm>
                <a:off x="2538" y="3722"/>
                <a:ext cx="11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87" y="30"/>
                    </a:moveTo>
                    <a:lnTo>
                      <a:pt x="58" y="37"/>
                    </a:lnTo>
                    <a:lnTo>
                      <a:pt x="58" y="0"/>
                    </a:lnTo>
                    <a:lnTo>
                      <a:pt x="47" y="2"/>
                    </a:lnTo>
                    <a:lnTo>
                      <a:pt x="24" y="13"/>
                    </a:lnTo>
                    <a:lnTo>
                      <a:pt x="13" y="59"/>
                    </a:lnTo>
                    <a:lnTo>
                      <a:pt x="0" y="102"/>
                    </a:lnTo>
                    <a:lnTo>
                      <a:pt x="24" y="109"/>
                    </a:lnTo>
                    <a:lnTo>
                      <a:pt x="113" y="109"/>
                    </a:lnTo>
                    <a:lnTo>
                      <a:pt x="111" y="21"/>
                    </a:lnTo>
                    <a:lnTo>
                      <a:pt x="87" y="3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77"/>
              <p:cNvSpPr/>
              <p:nvPr/>
            </p:nvSpPr>
            <p:spPr>
              <a:xfrm>
                <a:off x="2596" y="3646"/>
                <a:ext cx="37" cy="6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0" extrusionOk="0">
                    <a:moveTo>
                      <a:pt x="37" y="52"/>
                    </a:moveTo>
                    <a:lnTo>
                      <a:pt x="16" y="52"/>
                    </a:lnTo>
                    <a:lnTo>
                      <a:pt x="5" y="0"/>
                    </a:lnTo>
                    <a:lnTo>
                      <a:pt x="0" y="56"/>
                    </a:lnTo>
                    <a:lnTo>
                      <a:pt x="22" y="60"/>
                    </a:lnTo>
                    <a:lnTo>
                      <a:pt x="37" y="52"/>
                    </a:lnTo>
                    <a:close/>
                  </a:path>
                </a:pathLst>
              </a:custGeom>
              <a:solidFill>
                <a:srgbClr val="C7C99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77"/>
              <p:cNvSpPr/>
              <p:nvPr/>
            </p:nvSpPr>
            <p:spPr>
              <a:xfrm>
                <a:off x="2544" y="3472"/>
                <a:ext cx="109" cy="35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59" extrusionOk="0">
                    <a:moveTo>
                      <a:pt x="52" y="0"/>
                    </a:moveTo>
                    <a:lnTo>
                      <a:pt x="79" y="32"/>
                    </a:lnTo>
                    <a:lnTo>
                      <a:pt x="107" y="76"/>
                    </a:lnTo>
                    <a:lnTo>
                      <a:pt x="109" y="121"/>
                    </a:lnTo>
                    <a:lnTo>
                      <a:pt x="109" y="359"/>
                    </a:lnTo>
                    <a:lnTo>
                      <a:pt x="87" y="346"/>
                    </a:lnTo>
                    <a:lnTo>
                      <a:pt x="46" y="354"/>
                    </a:lnTo>
                    <a:lnTo>
                      <a:pt x="15" y="337"/>
                    </a:lnTo>
                    <a:lnTo>
                      <a:pt x="72" y="324"/>
                    </a:lnTo>
                    <a:lnTo>
                      <a:pt x="98" y="122"/>
                    </a:lnTo>
                    <a:lnTo>
                      <a:pt x="81" y="126"/>
                    </a:lnTo>
                    <a:lnTo>
                      <a:pt x="76" y="159"/>
                    </a:lnTo>
                    <a:lnTo>
                      <a:pt x="42" y="143"/>
                    </a:lnTo>
                    <a:lnTo>
                      <a:pt x="61" y="132"/>
                    </a:lnTo>
                    <a:lnTo>
                      <a:pt x="0" y="126"/>
                    </a:lnTo>
                    <a:lnTo>
                      <a:pt x="11" y="117"/>
                    </a:lnTo>
                    <a:lnTo>
                      <a:pt x="50" y="74"/>
                    </a:lnTo>
                    <a:lnTo>
                      <a:pt x="17" y="39"/>
                    </a:lnTo>
                    <a:lnTo>
                      <a:pt x="31" y="1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F82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77"/>
              <p:cNvSpPr/>
              <p:nvPr/>
            </p:nvSpPr>
            <p:spPr>
              <a:xfrm>
                <a:off x="2572" y="3469"/>
                <a:ext cx="4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42" y="22"/>
                    </a:moveTo>
                    <a:lnTo>
                      <a:pt x="38" y="46"/>
                    </a:lnTo>
                    <a:lnTo>
                      <a:pt x="48" y="61"/>
                    </a:lnTo>
                    <a:lnTo>
                      <a:pt x="22" y="85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0" y="29"/>
                    </a:lnTo>
                    <a:lnTo>
                      <a:pt x="22" y="0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5C61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77"/>
              <p:cNvSpPr/>
              <p:nvPr/>
            </p:nvSpPr>
            <p:spPr>
              <a:xfrm>
                <a:off x="2374" y="3278"/>
                <a:ext cx="101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7" extrusionOk="0">
                    <a:moveTo>
                      <a:pt x="31" y="0"/>
                    </a:moveTo>
                    <a:lnTo>
                      <a:pt x="74" y="11"/>
                    </a:lnTo>
                    <a:lnTo>
                      <a:pt x="101" y="18"/>
                    </a:lnTo>
                    <a:lnTo>
                      <a:pt x="51" y="31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8D4D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77"/>
              <p:cNvSpPr/>
              <p:nvPr/>
            </p:nvSpPr>
            <p:spPr>
              <a:xfrm>
                <a:off x="2289" y="3496"/>
                <a:ext cx="264" cy="19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97" extrusionOk="0">
                    <a:moveTo>
                      <a:pt x="98" y="69"/>
                    </a:moveTo>
                    <a:lnTo>
                      <a:pt x="127" y="63"/>
                    </a:lnTo>
                    <a:lnTo>
                      <a:pt x="105" y="43"/>
                    </a:lnTo>
                    <a:lnTo>
                      <a:pt x="136" y="21"/>
                    </a:lnTo>
                    <a:lnTo>
                      <a:pt x="183" y="0"/>
                    </a:lnTo>
                    <a:lnTo>
                      <a:pt x="225" y="24"/>
                    </a:lnTo>
                    <a:lnTo>
                      <a:pt x="225" y="47"/>
                    </a:lnTo>
                    <a:lnTo>
                      <a:pt x="236" y="67"/>
                    </a:lnTo>
                    <a:lnTo>
                      <a:pt x="222" y="85"/>
                    </a:lnTo>
                    <a:lnTo>
                      <a:pt x="148" y="87"/>
                    </a:lnTo>
                    <a:lnTo>
                      <a:pt x="112" y="102"/>
                    </a:lnTo>
                    <a:lnTo>
                      <a:pt x="153" y="102"/>
                    </a:lnTo>
                    <a:lnTo>
                      <a:pt x="196" y="119"/>
                    </a:lnTo>
                    <a:lnTo>
                      <a:pt x="236" y="119"/>
                    </a:lnTo>
                    <a:lnTo>
                      <a:pt x="246" y="106"/>
                    </a:lnTo>
                    <a:lnTo>
                      <a:pt x="264" y="152"/>
                    </a:lnTo>
                    <a:lnTo>
                      <a:pt x="251" y="197"/>
                    </a:lnTo>
                    <a:lnTo>
                      <a:pt x="244" y="150"/>
                    </a:lnTo>
                    <a:lnTo>
                      <a:pt x="218" y="145"/>
                    </a:lnTo>
                    <a:lnTo>
                      <a:pt x="220" y="171"/>
                    </a:lnTo>
                    <a:lnTo>
                      <a:pt x="196" y="178"/>
                    </a:lnTo>
                    <a:lnTo>
                      <a:pt x="179" y="171"/>
                    </a:lnTo>
                    <a:lnTo>
                      <a:pt x="136" y="180"/>
                    </a:lnTo>
                    <a:lnTo>
                      <a:pt x="116" y="148"/>
                    </a:lnTo>
                    <a:lnTo>
                      <a:pt x="85" y="148"/>
                    </a:lnTo>
                    <a:lnTo>
                      <a:pt x="62" y="139"/>
                    </a:lnTo>
                    <a:lnTo>
                      <a:pt x="13" y="150"/>
                    </a:lnTo>
                    <a:lnTo>
                      <a:pt x="0" y="141"/>
                    </a:lnTo>
                    <a:lnTo>
                      <a:pt x="75" y="97"/>
                    </a:lnTo>
                    <a:lnTo>
                      <a:pt x="98" y="69"/>
                    </a:lnTo>
                    <a:close/>
                  </a:path>
                </a:pathLst>
              </a:custGeom>
              <a:solidFill>
                <a:srgbClr val="C7D4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77"/>
              <p:cNvSpPr/>
              <p:nvPr/>
            </p:nvSpPr>
            <p:spPr>
              <a:xfrm>
                <a:off x="2292" y="3574"/>
                <a:ext cx="109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67" extrusionOk="0">
                    <a:moveTo>
                      <a:pt x="0" y="67"/>
                    </a:moveTo>
                    <a:lnTo>
                      <a:pt x="69" y="33"/>
                    </a:lnTo>
                    <a:lnTo>
                      <a:pt x="109" y="11"/>
                    </a:lnTo>
                    <a:lnTo>
                      <a:pt x="95" y="0"/>
                    </a:lnTo>
                    <a:lnTo>
                      <a:pt x="47" y="24"/>
                    </a:lnTo>
                    <a:lnTo>
                      <a:pt x="10" y="4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8D4D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77"/>
              <p:cNvSpPr/>
              <p:nvPr/>
            </p:nvSpPr>
            <p:spPr>
              <a:xfrm>
                <a:off x="2261" y="3574"/>
                <a:ext cx="50" cy="82"/>
              </a:xfrm>
              <a:custGeom>
                <a:avLst/>
                <a:gdLst/>
                <a:ahLst/>
                <a:cxnLst/>
                <a:rect l="l" t="t" r="r" b="b"/>
                <a:pathLst>
                  <a:path w="50" h="82" extrusionOk="0">
                    <a:moveTo>
                      <a:pt x="4" y="0"/>
                    </a:moveTo>
                    <a:lnTo>
                      <a:pt x="0" y="82"/>
                    </a:lnTo>
                    <a:lnTo>
                      <a:pt x="26" y="67"/>
                    </a:lnTo>
                    <a:lnTo>
                      <a:pt x="50" y="35"/>
                    </a:lnTo>
                    <a:lnTo>
                      <a:pt x="44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2F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77"/>
              <p:cNvSpPr/>
              <p:nvPr/>
            </p:nvSpPr>
            <p:spPr>
              <a:xfrm>
                <a:off x="2257" y="3419"/>
                <a:ext cx="298" cy="23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1" extrusionOk="0">
                    <a:moveTo>
                      <a:pt x="4" y="16"/>
                    </a:moveTo>
                    <a:lnTo>
                      <a:pt x="48" y="0"/>
                    </a:lnTo>
                    <a:lnTo>
                      <a:pt x="63" y="24"/>
                    </a:lnTo>
                    <a:lnTo>
                      <a:pt x="54" y="64"/>
                    </a:lnTo>
                    <a:lnTo>
                      <a:pt x="98" y="57"/>
                    </a:lnTo>
                    <a:lnTo>
                      <a:pt x="120" y="33"/>
                    </a:lnTo>
                    <a:lnTo>
                      <a:pt x="200" y="3"/>
                    </a:lnTo>
                    <a:lnTo>
                      <a:pt x="272" y="3"/>
                    </a:lnTo>
                    <a:lnTo>
                      <a:pt x="298" y="0"/>
                    </a:lnTo>
                    <a:lnTo>
                      <a:pt x="278" y="18"/>
                    </a:lnTo>
                    <a:lnTo>
                      <a:pt x="211" y="24"/>
                    </a:lnTo>
                    <a:lnTo>
                      <a:pt x="178" y="57"/>
                    </a:lnTo>
                    <a:lnTo>
                      <a:pt x="107" y="83"/>
                    </a:lnTo>
                    <a:lnTo>
                      <a:pt x="135" y="100"/>
                    </a:lnTo>
                    <a:lnTo>
                      <a:pt x="122" y="113"/>
                    </a:lnTo>
                    <a:lnTo>
                      <a:pt x="94" y="129"/>
                    </a:lnTo>
                    <a:lnTo>
                      <a:pt x="52" y="129"/>
                    </a:lnTo>
                    <a:lnTo>
                      <a:pt x="45" y="159"/>
                    </a:lnTo>
                    <a:lnTo>
                      <a:pt x="70" y="174"/>
                    </a:lnTo>
                    <a:lnTo>
                      <a:pt x="45" y="231"/>
                    </a:lnTo>
                    <a:lnTo>
                      <a:pt x="0" y="231"/>
                    </a:lnTo>
                    <a:lnTo>
                      <a:pt x="37" y="174"/>
                    </a:lnTo>
                    <a:lnTo>
                      <a:pt x="11" y="174"/>
                    </a:lnTo>
                    <a:lnTo>
                      <a:pt x="11" y="100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B5BA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77"/>
              <p:cNvSpPr/>
              <p:nvPr/>
            </p:nvSpPr>
            <p:spPr>
              <a:xfrm>
                <a:off x="2239" y="3413"/>
                <a:ext cx="38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38" h="152" extrusionOk="0">
                    <a:moveTo>
                      <a:pt x="38" y="26"/>
                    </a:moveTo>
                    <a:lnTo>
                      <a:pt x="29" y="152"/>
                    </a:lnTo>
                    <a:lnTo>
                      <a:pt x="0" y="59"/>
                    </a:lnTo>
                    <a:lnTo>
                      <a:pt x="0" y="46"/>
                    </a:lnTo>
                    <a:lnTo>
                      <a:pt x="37" y="0"/>
                    </a:lnTo>
                    <a:lnTo>
                      <a:pt x="38" y="26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77"/>
              <p:cNvSpPr/>
              <p:nvPr/>
            </p:nvSpPr>
            <p:spPr>
              <a:xfrm>
                <a:off x="2725" y="2754"/>
                <a:ext cx="335" cy="19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91" extrusionOk="0">
                    <a:moveTo>
                      <a:pt x="267" y="161"/>
                    </a:moveTo>
                    <a:lnTo>
                      <a:pt x="237" y="139"/>
                    </a:lnTo>
                    <a:lnTo>
                      <a:pt x="200" y="135"/>
                    </a:lnTo>
                    <a:lnTo>
                      <a:pt x="241" y="107"/>
                    </a:lnTo>
                    <a:lnTo>
                      <a:pt x="317" y="117"/>
                    </a:lnTo>
                    <a:lnTo>
                      <a:pt x="335" y="89"/>
                    </a:lnTo>
                    <a:lnTo>
                      <a:pt x="274" y="67"/>
                    </a:lnTo>
                    <a:lnTo>
                      <a:pt x="196" y="30"/>
                    </a:lnTo>
                    <a:lnTo>
                      <a:pt x="174" y="0"/>
                    </a:lnTo>
                    <a:lnTo>
                      <a:pt x="80" y="95"/>
                    </a:lnTo>
                    <a:lnTo>
                      <a:pt x="0" y="187"/>
                    </a:lnTo>
                    <a:lnTo>
                      <a:pt x="59" y="191"/>
                    </a:lnTo>
                    <a:lnTo>
                      <a:pt x="96" y="161"/>
                    </a:lnTo>
                    <a:lnTo>
                      <a:pt x="163" y="135"/>
                    </a:lnTo>
                    <a:lnTo>
                      <a:pt x="170" y="169"/>
                    </a:lnTo>
                    <a:lnTo>
                      <a:pt x="215" y="161"/>
                    </a:lnTo>
                    <a:lnTo>
                      <a:pt x="267" y="161"/>
                    </a:lnTo>
                    <a:close/>
                  </a:path>
                </a:pathLst>
              </a:custGeom>
              <a:solidFill>
                <a:srgbClr val="BDC9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77"/>
              <p:cNvSpPr/>
              <p:nvPr/>
            </p:nvSpPr>
            <p:spPr>
              <a:xfrm>
                <a:off x="2684" y="3006"/>
                <a:ext cx="10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29" extrusionOk="0">
                    <a:moveTo>
                      <a:pt x="97" y="29"/>
                    </a:moveTo>
                    <a:lnTo>
                      <a:pt x="0" y="26"/>
                    </a:lnTo>
                    <a:lnTo>
                      <a:pt x="104" y="0"/>
                    </a:lnTo>
                    <a:lnTo>
                      <a:pt x="97" y="29"/>
                    </a:lnTo>
                    <a:close/>
                  </a:path>
                </a:pathLst>
              </a:custGeom>
              <a:solidFill>
                <a:srgbClr val="DED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77"/>
              <p:cNvSpPr/>
              <p:nvPr/>
            </p:nvSpPr>
            <p:spPr>
              <a:xfrm>
                <a:off x="2413" y="3206"/>
                <a:ext cx="255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5" h="44" extrusionOk="0">
                    <a:moveTo>
                      <a:pt x="61" y="0"/>
                    </a:moveTo>
                    <a:lnTo>
                      <a:pt x="107" y="15"/>
                    </a:lnTo>
                    <a:lnTo>
                      <a:pt x="162" y="15"/>
                    </a:lnTo>
                    <a:lnTo>
                      <a:pt x="218" y="3"/>
                    </a:lnTo>
                    <a:lnTo>
                      <a:pt x="255" y="11"/>
                    </a:lnTo>
                    <a:lnTo>
                      <a:pt x="214" y="37"/>
                    </a:lnTo>
                    <a:lnTo>
                      <a:pt x="101" y="37"/>
                    </a:lnTo>
                    <a:lnTo>
                      <a:pt x="0" y="4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77"/>
              <p:cNvSpPr/>
              <p:nvPr/>
            </p:nvSpPr>
            <p:spPr>
              <a:xfrm>
                <a:off x="2222" y="2747"/>
                <a:ext cx="690" cy="73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736" extrusionOk="0">
                    <a:moveTo>
                      <a:pt x="642" y="70"/>
                    </a:moveTo>
                    <a:lnTo>
                      <a:pt x="446" y="270"/>
                    </a:lnTo>
                    <a:lnTo>
                      <a:pt x="139" y="594"/>
                    </a:lnTo>
                    <a:lnTo>
                      <a:pt x="18" y="736"/>
                    </a:lnTo>
                    <a:lnTo>
                      <a:pt x="0" y="696"/>
                    </a:lnTo>
                    <a:lnTo>
                      <a:pt x="405" y="266"/>
                    </a:lnTo>
                    <a:lnTo>
                      <a:pt x="590" y="81"/>
                    </a:lnTo>
                    <a:lnTo>
                      <a:pt x="677" y="0"/>
                    </a:lnTo>
                    <a:lnTo>
                      <a:pt x="690" y="15"/>
                    </a:lnTo>
                    <a:lnTo>
                      <a:pt x="642" y="70"/>
                    </a:lnTo>
                    <a:close/>
                  </a:path>
                </a:pathLst>
              </a:custGeom>
              <a:solidFill>
                <a:srgbClr val="EB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77"/>
              <p:cNvSpPr/>
              <p:nvPr/>
            </p:nvSpPr>
            <p:spPr>
              <a:xfrm>
                <a:off x="2932" y="3302"/>
                <a:ext cx="71" cy="78"/>
              </a:xfrm>
              <a:custGeom>
                <a:avLst/>
                <a:gdLst/>
                <a:ahLst/>
                <a:cxnLst/>
                <a:rect l="l" t="t" r="r" b="b"/>
                <a:pathLst>
                  <a:path w="71" h="78" extrusionOk="0">
                    <a:moveTo>
                      <a:pt x="69" y="11"/>
                    </a:moveTo>
                    <a:lnTo>
                      <a:pt x="28" y="78"/>
                    </a:lnTo>
                    <a:lnTo>
                      <a:pt x="4" y="68"/>
                    </a:lnTo>
                    <a:lnTo>
                      <a:pt x="34" y="20"/>
                    </a:lnTo>
                    <a:lnTo>
                      <a:pt x="0" y="17"/>
                    </a:lnTo>
                    <a:lnTo>
                      <a:pt x="8" y="7"/>
                    </a:lnTo>
                    <a:lnTo>
                      <a:pt x="71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B5A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77"/>
              <p:cNvSpPr/>
              <p:nvPr/>
            </p:nvSpPr>
            <p:spPr>
              <a:xfrm>
                <a:off x="2943" y="2984"/>
                <a:ext cx="132" cy="33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33" extrusionOk="0">
                    <a:moveTo>
                      <a:pt x="12" y="0"/>
                    </a:moveTo>
                    <a:lnTo>
                      <a:pt x="108" y="159"/>
                    </a:lnTo>
                    <a:lnTo>
                      <a:pt x="132" y="233"/>
                    </a:lnTo>
                    <a:lnTo>
                      <a:pt x="124" y="309"/>
                    </a:lnTo>
                    <a:lnTo>
                      <a:pt x="100" y="333"/>
                    </a:lnTo>
                    <a:lnTo>
                      <a:pt x="0" y="322"/>
                    </a:lnTo>
                    <a:lnTo>
                      <a:pt x="4" y="6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77"/>
              <p:cNvSpPr/>
              <p:nvPr/>
            </p:nvSpPr>
            <p:spPr>
              <a:xfrm>
                <a:off x="2934" y="3080"/>
                <a:ext cx="80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37" extrusionOk="0">
                    <a:moveTo>
                      <a:pt x="67" y="85"/>
                    </a:moveTo>
                    <a:lnTo>
                      <a:pt x="13" y="96"/>
                    </a:lnTo>
                    <a:lnTo>
                      <a:pt x="21" y="118"/>
                    </a:lnTo>
                    <a:lnTo>
                      <a:pt x="80" y="111"/>
                    </a:lnTo>
                    <a:lnTo>
                      <a:pt x="80" y="146"/>
                    </a:lnTo>
                    <a:lnTo>
                      <a:pt x="46" y="163"/>
                    </a:lnTo>
                    <a:lnTo>
                      <a:pt x="65" y="192"/>
                    </a:lnTo>
                    <a:lnTo>
                      <a:pt x="13" y="237"/>
                    </a:lnTo>
                    <a:lnTo>
                      <a:pt x="4" y="211"/>
                    </a:lnTo>
                    <a:lnTo>
                      <a:pt x="0" y="9"/>
                    </a:lnTo>
                    <a:lnTo>
                      <a:pt x="32" y="0"/>
                    </a:lnTo>
                    <a:lnTo>
                      <a:pt x="67" y="85"/>
                    </a:lnTo>
                    <a:close/>
                  </a:path>
                </a:pathLst>
              </a:custGeom>
              <a:solidFill>
                <a:srgbClr val="C2A1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77"/>
              <p:cNvSpPr/>
              <p:nvPr/>
            </p:nvSpPr>
            <p:spPr>
              <a:xfrm>
                <a:off x="2942" y="2906"/>
                <a:ext cx="135" cy="38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87" extrusionOk="0">
                    <a:moveTo>
                      <a:pt x="50" y="0"/>
                    </a:moveTo>
                    <a:lnTo>
                      <a:pt x="83" y="18"/>
                    </a:lnTo>
                    <a:lnTo>
                      <a:pt x="118" y="74"/>
                    </a:lnTo>
                    <a:lnTo>
                      <a:pt x="135" y="131"/>
                    </a:lnTo>
                    <a:lnTo>
                      <a:pt x="135" y="313"/>
                    </a:lnTo>
                    <a:lnTo>
                      <a:pt x="114" y="313"/>
                    </a:lnTo>
                    <a:lnTo>
                      <a:pt x="112" y="329"/>
                    </a:lnTo>
                    <a:lnTo>
                      <a:pt x="85" y="387"/>
                    </a:lnTo>
                    <a:lnTo>
                      <a:pt x="51" y="381"/>
                    </a:lnTo>
                    <a:lnTo>
                      <a:pt x="68" y="313"/>
                    </a:lnTo>
                    <a:lnTo>
                      <a:pt x="68" y="253"/>
                    </a:lnTo>
                    <a:lnTo>
                      <a:pt x="16" y="200"/>
                    </a:lnTo>
                    <a:lnTo>
                      <a:pt x="0" y="102"/>
                    </a:lnTo>
                    <a:lnTo>
                      <a:pt x="1" y="78"/>
                    </a:lnTo>
                    <a:lnTo>
                      <a:pt x="16" y="30"/>
                    </a:lnTo>
                    <a:lnTo>
                      <a:pt x="31" y="1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77"/>
              <p:cNvSpPr/>
              <p:nvPr/>
            </p:nvSpPr>
            <p:spPr>
              <a:xfrm>
                <a:off x="2925" y="2987"/>
                <a:ext cx="142" cy="17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2" extrusionOk="0">
                    <a:moveTo>
                      <a:pt x="142" y="52"/>
                    </a:moveTo>
                    <a:lnTo>
                      <a:pt x="128" y="39"/>
                    </a:lnTo>
                    <a:lnTo>
                      <a:pt x="109" y="50"/>
                    </a:lnTo>
                    <a:lnTo>
                      <a:pt x="117" y="93"/>
                    </a:lnTo>
                    <a:lnTo>
                      <a:pt x="102" y="111"/>
                    </a:lnTo>
                    <a:lnTo>
                      <a:pt x="65" y="134"/>
                    </a:lnTo>
                    <a:lnTo>
                      <a:pt x="70" y="172"/>
                    </a:lnTo>
                    <a:lnTo>
                      <a:pt x="0" y="139"/>
                    </a:lnTo>
                    <a:lnTo>
                      <a:pt x="7" y="65"/>
                    </a:lnTo>
                    <a:lnTo>
                      <a:pt x="89" y="74"/>
                    </a:lnTo>
                    <a:lnTo>
                      <a:pt x="96" y="28"/>
                    </a:lnTo>
                    <a:lnTo>
                      <a:pt x="113" y="23"/>
                    </a:lnTo>
                    <a:lnTo>
                      <a:pt x="92" y="2"/>
                    </a:lnTo>
                    <a:lnTo>
                      <a:pt x="107" y="0"/>
                    </a:lnTo>
                    <a:lnTo>
                      <a:pt x="141" y="26"/>
                    </a:lnTo>
                    <a:lnTo>
                      <a:pt x="142" y="52"/>
                    </a:lnTo>
                    <a:close/>
                  </a:path>
                </a:pathLst>
              </a:custGeom>
              <a:solidFill>
                <a:srgbClr val="85756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77"/>
              <p:cNvSpPr/>
              <p:nvPr/>
            </p:nvSpPr>
            <p:spPr>
              <a:xfrm>
                <a:off x="2971" y="3245"/>
                <a:ext cx="10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7" extrusionOk="0">
                    <a:moveTo>
                      <a:pt x="0" y="27"/>
                    </a:moveTo>
                    <a:lnTo>
                      <a:pt x="63" y="24"/>
                    </a:lnTo>
                    <a:lnTo>
                      <a:pt x="108" y="0"/>
                    </a:lnTo>
                    <a:lnTo>
                      <a:pt x="102" y="63"/>
                    </a:lnTo>
                    <a:lnTo>
                      <a:pt x="83" y="77"/>
                    </a:lnTo>
                    <a:lnTo>
                      <a:pt x="9" y="7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8F82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77"/>
              <p:cNvSpPr/>
              <p:nvPr/>
            </p:nvSpPr>
            <p:spPr>
              <a:xfrm>
                <a:off x="2962" y="2923"/>
                <a:ext cx="81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1" h="394" extrusionOk="0">
                    <a:moveTo>
                      <a:pt x="31" y="394"/>
                    </a:moveTo>
                    <a:lnTo>
                      <a:pt x="61" y="299"/>
                    </a:lnTo>
                    <a:lnTo>
                      <a:pt x="61" y="242"/>
                    </a:lnTo>
                    <a:lnTo>
                      <a:pt x="24" y="183"/>
                    </a:lnTo>
                    <a:lnTo>
                      <a:pt x="61" y="148"/>
                    </a:lnTo>
                    <a:lnTo>
                      <a:pt x="13" y="90"/>
                    </a:lnTo>
                    <a:lnTo>
                      <a:pt x="41" y="63"/>
                    </a:lnTo>
                    <a:lnTo>
                      <a:pt x="81" y="37"/>
                    </a:lnTo>
                    <a:lnTo>
                      <a:pt x="61" y="0"/>
                    </a:lnTo>
                    <a:lnTo>
                      <a:pt x="4" y="59"/>
                    </a:lnTo>
                    <a:lnTo>
                      <a:pt x="4" y="114"/>
                    </a:lnTo>
                    <a:lnTo>
                      <a:pt x="0" y="211"/>
                    </a:lnTo>
                    <a:lnTo>
                      <a:pt x="41" y="248"/>
                    </a:lnTo>
                    <a:lnTo>
                      <a:pt x="37" y="329"/>
                    </a:lnTo>
                    <a:lnTo>
                      <a:pt x="13" y="386"/>
                    </a:lnTo>
                    <a:lnTo>
                      <a:pt x="31" y="394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77"/>
              <p:cNvSpPr/>
              <p:nvPr/>
            </p:nvSpPr>
            <p:spPr>
              <a:xfrm>
                <a:off x="2938" y="2960"/>
                <a:ext cx="135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70" extrusionOk="0">
                    <a:moveTo>
                      <a:pt x="30" y="0"/>
                    </a:moveTo>
                    <a:lnTo>
                      <a:pt x="100" y="26"/>
                    </a:lnTo>
                    <a:lnTo>
                      <a:pt x="48" y="59"/>
                    </a:lnTo>
                    <a:lnTo>
                      <a:pt x="83" y="87"/>
                    </a:lnTo>
                    <a:lnTo>
                      <a:pt x="135" y="83"/>
                    </a:lnTo>
                    <a:lnTo>
                      <a:pt x="135" y="109"/>
                    </a:lnTo>
                    <a:lnTo>
                      <a:pt x="85" y="114"/>
                    </a:lnTo>
                    <a:lnTo>
                      <a:pt x="42" y="170"/>
                    </a:lnTo>
                    <a:lnTo>
                      <a:pt x="24" y="164"/>
                    </a:lnTo>
                    <a:lnTo>
                      <a:pt x="28" y="129"/>
                    </a:lnTo>
                    <a:lnTo>
                      <a:pt x="5" y="111"/>
                    </a:lnTo>
                    <a:lnTo>
                      <a:pt x="0" y="87"/>
                    </a:lnTo>
                    <a:lnTo>
                      <a:pt x="2" y="3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77"/>
              <p:cNvSpPr/>
              <p:nvPr/>
            </p:nvSpPr>
            <p:spPr>
              <a:xfrm>
                <a:off x="2884" y="2643"/>
                <a:ext cx="972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50" extrusionOk="0">
                    <a:moveTo>
                      <a:pt x="59" y="0"/>
                    </a:moveTo>
                    <a:lnTo>
                      <a:pt x="154" y="0"/>
                    </a:lnTo>
                    <a:lnTo>
                      <a:pt x="206" y="28"/>
                    </a:lnTo>
                    <a:lnTo>
                      <a:pt x="230" y="111"/>
                    </a:lnTo>
                    <a:lnTo>
                      <a:pt x="642" y="518"/>
                    </a:lnTo>
                    <a:lnTo>
                      <a:pt x="886" y="748"/>
                    </a:lnTo>
                    <a:lnTo>
                      <a:pt x="949" y="785"/>
                    </a:lnTo>
                    <a:lnTo>
                      <a:pt x="894" y="803"/>
                    </a:lnTo>
                    <a:lnTo>
                      <a:pt x="890" y="826"/>
                    </a:lnTo>
                    <a:lnTo>
                      <a:pt x="953" y="837"/>
                    </a:lnTo>
                    <a:lnTo>
                      <a:pt x="972" y="896"/>
                    </a:lnTo>
                    <a:lnTo>
                      <a:pt x="922" y="900"/>
                    </a:lnTo>
                    <a:lnTo>
                      <a:pt x="885" y="950"/>
                    </a:lnTo>
                    <a:lnTo>
                      <a:pt x="788" y="933"/>
                    </a:lnTo>
                    <a:lnTo>
                      <a:pt x="738" y="846"/>
                    </a:lnTo>
                    <a:lnTo>
                      <a:pt x="642" y="790"/>
                    </a:lnTo>
                    <a:lnTo>
                      <a:pt x="670" y="776"/>
                    </a:lnTo>
                    <a:lnTo>
                      <a:pt x="762" y="850"/>
                    </a:lnTo>
                    <a:lnTo>
                      <a:pt x="812" y="833"/>
                    </a:lnTo>
                    <a:lnTo>
                      <a:pt x="646" y="698"/>
                    </a:lnTo>
                    <a:lnTo>
                      <a:pt x="387" y="454"/>
                    </a:lnTo>
                    <a:lnTo>
                      <a:pt x="183" y="239"/>
                    </a:lnTo>
                    <a:lnTo>
                      <a:pt x="91" y="159"/>
                    </a:lnTo>
                    <a:lnTo>
                      <a:pt x="0" y="159"/>
                    </a:lnTo>
                    <a:lnTo>
                      <a:pt x="87" y="45"/>
                    </a:lnTo>
                    <a:lnTo>
                      <a:pt x="50" y="4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77"/>
              <p:cNvSpPr/>
              <p:nvPr/>
            </p:nvSpPr>
            <p:spPr>
              <a:xfrm>
                <a:off x="3341" y="2849"/>
                <a:ext cx="185" cy="115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158" extrusionOk="0">
                    <a:moveTo>
                      <a:pt x="24" y="12"/>
                    </a:moveTo>
                    <a:lnTo>
                      <a:pt x="24" y="188"/>
                    </a:lnTo>
                    <a:lnTo>
                      <a:pt x="0" y="220"/>
                    </a:lnTo>
                    <a:lnTo>
                      <a:pt x="34" y="403"/>
                    </a:lnTo>
                    <a:lnTo>
                      <a:pt x="34" y="527"/>
                    </a:lnTo>
                    <a:lnTo>
                      <a:pt x="17" y="603"/>
                    </a:lnTo>
                    <a:lnTo>
                      <a:pt x="72" y="764"/>
                    </a:lnTo>
                    <a:lnTo>
                      <a:pt x="28" y="771"/>
                    </a:lnTo>
                    <a:lnTo>
                      <a:pt x="52" y="919"/>
                    </a:lnTo>
                    <a:lnTo>
                      <a:pt x="85" y="979"/>
                    </a:lnTo>
                    <a:lnTo>
                      <a:pt x="108" y="1153"/>
                    </a:lnTo>
                    <a:lnTo>
                      <a:pt x="139" y="1158"/>
                    </a:lnTo>
                    <a:lnTo>
                      <a:pt x="126" y="1086"/>
                    </a:lnTo>
                    <a:lnTo>
                      <a:pt x="148" y="1112"/>
                    </a:lnTo>
                    <a:lnTo>
                      <a:pt x="180" y="1086"/>
                    </a:lnTo>
                    <a:lnTo>
                      <a:pt x="185" y="979"/>
                    </a:lnTo>
                    <a:lnTo>
                      <a:pt x="148" y="762"/>
                    </a:lnTo>
                    <a:lnTo>
                      <a:pt x="148" y="690"/>
                    </a:lnTo>
                    <a:lnTo>
                      <a:pt x="124" y="616"/>
                    </a:lnTo>
                    <a:lnTo>
                      <a:pt x="102" y="414"/>
                    </a:lnTo>
                    <a:lnTo>
                      <a:pt x="93" y="235"/>
                    </a:lnTo>
                    <a:lnTo>
                      <a:pt x="83" y="68"/>
                    </a:lnTo>
                    <a:lnTo>
                      <a:pt x="65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9463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77"/>
              <p:cNvSpPr/>
              <p:nvPr/>
            </p:nvSpPr>
            <p:spPr>
              <a:xfrm>
                <a:off x="2838" y="2460"/>
                <a:ext cx="285" cy="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61" extrusionOk="0">
                    <a:moveTo>
                      <a:pt x="133" y="7"/>
                    </a:moveTo>
                    <a:lnTo>
                      <a:pt x="285" y="0"/>
                    </a:lnTo>
                    <a:lnTo>
                      <a:pt x="276" y="196"/>
                    </a:lnTo>
                    <a:lnTo>
                      <a:pt x="263" y="261"/>
                    </a:lnTo>
                    <a:lnTo>
                      <a:pt x="253" y="224"/>
                    </a:lnTo>
                    <a:lnTo>
                      <a:pt x="179" y="190"/>
                    </a:lnTo>
                    <a:lnTo>
                      <a:pt x="65" y="187"/>
                    </a:lnTo>
                    <a:lnTo>
                      <a:pt x="9" y="170"/>
                    </a:lnTo>
                    <a:lnTo>
                      <a:pt x="4" y="68"/>
                    </a:lnTo>
                    <a:lnTo>
                      <a:pt x="0" y="22"/>
                    </a:lnTo>
                    <a:lnTo>
                      <a:pt x="133" y="7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77"/>
              <p:cNvSpPr/>
              <p:nvPr/>
            </p:nvSpPr>
            <p:spPr>
              <a:xfrm>
                <a:off x="2855" y="2541"/>
                <a:ext cx="10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1" extrusionOk="0">
                    <a:moveTo>
                      <a:pt x="100" y="1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88" y="61"/>
                    </a:lnTo>
                    <a:lnTo>
                      <a:pt x="100" y="10"/>
                    </a:lnTo>
                    <a:close/>
                  </a:path>
                </a:pathLst>
              </a:custGeom>
              <a:solidFill>
                <a:srgbClr val="E3DBD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77"/>
              <p:cNvSpPr/>
              <p:nvPr/>
            </p:nvSpPr>
            <p:spPr>
              <a:xfrm>
                <a:off x="2866" y="2597"/>
                <a:ext cx="74" cy="59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" extrusionOk="0">
                    <a:moveTo>
                      <a:pt x="24" y="0"/>
                    </a:moveTo>
                    <a:lnTo>
                      <a:pt x="68" y="18"/>
                    </a:lnTo>
                    <a:lnTo>
                      <a:pt x="74" y="59"/>
                    </a:lnTo>
                    <a:lnTo>
                      <a:pt x="0" y="2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77"/>
              <p:cNvSpPr/>
              <p:nvPr/>
            </p:nvSpPr>
            <p:spPr>
              <a:xfrm>
                <a:off x="2844" y="2575"/>
                <a:ext cx="111" cy="20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5" extrusionOk="0">
                    <a:moveTo>
                      <a:pt x="46" y="16"/>
                    </a:moveTo>
                    <a:lnTo>
                      <a:pt x="46" y="50"/>
                    </a:lnTo>
                    <a:lnTo>
                      <a:pt x="111" y="103"/>
                    </a:lnTo>
                    <a:lnTo>
                      <a:pt x="18" y="205"/>
                    </a:lnTo>
                    <a:lnTo>
                      <a:pt x="0" y="68"/>
                    </a:lnTo>
                    <a:lnTo>
                      <a:pt x="3" y="0"/>
                    </a:lnTo>
                    <a:lnTo>
                      <a:pt x="46" y="16"/>
                    </a:lnTo>
                    <a:close/>
                  </a:path>
                </a:pathLst>
              </a:custGeom>
              <a:solidFill>
                <a:srgbClr val="9499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77"/>
              <p:cNvSpPr/>
              <p:nvPr/>
            </p:nvSpPr>
            <p:spPr>
              <a:xfrm>
                <a:off x="2866" y="2684"/>
                <a:ext cx="81" cy="10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2" extrusionOk="0">
                    <a:moveTo>
                      <a:pt x="81" y="0"/>
                    </a:moveTo>
                    <a:lnTo>
                      <a:pt x="0" y="102"/>
                    </a:lnTo>
                    <a:lnTo>
                      <a:pt x="0" y="59"/>
                    </a:lnTo>
                    <a:lnTo>
                      <a:pt x="46" y="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77"/>
              <p:cNvSpPr/>
              <p:nvPr/>
            </p:nvSpPr>
            <p:spPr>
              <a:xfrm>
                <a:off x="2995" y="2625"/>
                <a:ext cx="14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61" extrusionOk="0">
                    <a:moveTo>
                      <a:pt x="56" y="0"/>
                    </a:moveTo>
                    <a:lnTo>
                      <a:pt x="119" y="22"/>
                    </a:lnTo>
                    <a:lnTo>
                      <a:pt x="124" y="114"/>
                    </a:lnTo>
                    <a:lnTo>
                      <a:pt x="143" y="161"/>
                    </a:lnTo>
                    <a:lnTo>
                      <a:pt x="32" y="74"/>
                    </a:lnTo>
                    <a:lnTo>
                      <a:pt x="87" y="68"/>
                    </a:lnTo>
                    <a:lnTo>
                      <a:pt x="0" y="31"/>
                    </a:lnTo>
                    <a:lnTo>
                      <a:pt x="22" y="14"/>
                    </a:lnTo>
                    <a:lnTo>
                      <a:pt x="48" y="29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77"/>
              <p:cNvSpPr/>
              <p:nvPr/>
            </p:nvSpPr>
            <p:spPr>
              <a:xfrm>
                <a:off x="3049" y="2606"/>
                <a:ext cx="65" cy="44"/>
              </a:xfrm>
              <a:custGeom>
                <a:avLst/>
                <a:gdLst/>
                <a:ahLst/>
                <a:cxnLst/>
                <a:rect l="l" t="t" r="r" b="b"/>
                <a:pathLst>
                  <a:path w="65" h="44" extrusionOk="0">
                    <a:moveTo>
                      <a:pt x="13" y="0"/>
                    </a:moveTo>
                    <a:lnTo>
                      <a:pt x="65" y="17"/>
                    </a:lnTo>
                    <a:lnTo>
                      <a:pt x="41" y="44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77"/>
              <p:cNvSpPr/>
              <p:nvPr/>
            </p:nvSpPr>
            <p:spPr>
              <a:xfrm>
                <a:off x="3030" y="2560"/>
                <a:ext cx="6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60" h="24" extrusionOk="0">
                    <a:moveTo>
                      <a:pt x="60" y="0"/>
                    </a:moveTo>
                    <a:lnTo>
                      <a:pt x="24" y="7"/>
                    </a:lnTo>
                    <a:lnTo>
                      <a:pt x="0" y="22"/>
                    </a:lnTo>
                    <a:lnTo>
                      <a:pt x="60" y="2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77"/>
              <p:cNvSpPr/>
              <p:nvPr/>
            </p:nvSpPr>
            <p:spPr>
              <a:xfrm>
                <a:off x="3034" y="2515"/>
                <a:ext cx="67" cy="39"/>
              </a:xfrm>
              <a:custGeom>
                <a:avLst/>
                <a:gdLst/>
                <a:ahLst/>
                <a:cxnLst/>
                <a:rect l="l" t="t" r="r" b="b"/>
                <a:pathLst>
                  <a:path w="67" h="39" extrusionOk="0">
                    <a:moveTo>
                      <a:pt x="0" y="0"/>
                    </a:moveTo>
                    <a:lnTo>
                      <a:pt x="67" y="23"/>
                    </a:lnTo>
                    <a:lnTo>
                      <a:pt x="39" y="39"/>
                    </a:lnTo>
                    <a:lnTo>
                      <a:pt x="1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B3B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77"/>
              <p:cNvSpPr/>
              <p:nvPr/>
            </p:nvSpPr>
            <p:spPr>
              <a:xfrm>
                <a:off x="2947" y="2501"/>
                <a:ext cx="8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55" extrusionOk="0">
                    <a:moveTo>
                      <a:pt x="70" y="20"/>
                    </a:moveTo>
                    <a:lnTo>
                      <a:pt x="83" y="42"/>
                    </a:lnTo>
                    <a:lnTo>
                      <a:pt x="80" y="155"/>
                    </a:lnTo>
                    <a:lnTo>
                      <a:pt x="0" y="149"/>
                    </a:lnTo>
                    <a:lnTo>
                      <a:pt x="4" y="33"/>
                    </a:lnTo>
                    <a:lnTo>
                      <a:pt x="19" y="9"/>
                    </a:lnTo>
                    <a:lnTo>
                      <a:pt x="56" y="0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77"/>
              <p:cNvSpPr/>
              <p:nvPr/>
            </p:nvSpPr>
            <p:spPr>
              <a:xfrm>
                <a:off x="2980" y="2515"/>
                <a:ext cx="23" cy="14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45" extrusionOk="0">
                    <a:moveTo>
                      <a:pt x="0" y="19"/>
                    </a:moveTo>
                    <a:lnTo>
                      <a:pt x="0" y="141"/>
                    </a:lnTo>
                    <a:lnTo>
                      <a:pt x="23" y="145"/>
                    </a:lnTo>
                    <a:lnTo>
                      <a:pt x="23" y="82"/>
                    </a:lnTo>
                    <a:lnTo>
                      <a:pt x="1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77"/>
              <p:cNvSpPr/>
              <p:nvPr/>
            </p:nvSpPr>
            <p:spPr>
              <a:xfrm>
                <a:off x="2829" y="2460"/>
                <a:ext cx="312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50" extrusionOk="0">
                    <a:moveTo>
                      <a:pt x="13" y="0"/>
                    </a:moveTo>
                    <a:lnTo>
                      <a:pt x="277" y="4"/>
                    </a:lnTo>
                    <a:lnTo>
                      <a:pt x="312" y="15"/>
                    </a:lnTo>
                    <a:lnTo>
                      <a:pt x="312" y="74"/>
                    </a:lnTo>
                    <a:lnTo>
                      <a:pt x="309" y="100"/>
                    </a:lnTo>
                    <a:lnTo>
                      <a:pt x="288" y="124"/>
                    </a:lnTo>
                    <a:lnTo>
                      <a:pt x="288" y="28"/>
                    </a:lnTo>
                    <a:lnTo>
                      <a:pt x="26" y="31"/>
                    </a:lnTo>
                    <a:lnTo>
                      <a:pt x="22" y="111"/>
                    </a:lnTo>
                    <a:lnTo>
                      <a:pt x="22" y="150"/>
                    </a:lnTo>
                    <a:lnTo>
                      <a:pt x="2" y="128"/>
                    </a:lnTo>
                    <a:lnTo>
                      <a:pt x="0" y="1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5442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77"/>
              <p:cNvSpPr/>
              <p:nvPr/>
            </p:nvSpPr>
            <p:spPr>
              <a:xfrm>
                <a:off x="2831" y="2204"/>
                <a:ext cx="307" cy="273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73" extrusionOk="0">
                    <a:moveTo>
                      <a:pt x="162" y="17"/>
                    </a:moveTo>
                    <a:lnTo>
                      <a:pt x="196" y="117"/>
                    </a:lnTo>
                    <a:lnTo>
                      <a:pt x="264" y="223"/>
                    </a:lnTo>
                    <a:lnTo>
                      <a:pt x="307" y="273"/>
                    </a:lnTo>
                    <a:lnTo>
                      <a:pt x="16" y="271"/>
                    </a:lnTo>
                    <a:lnTo>
                      <a:pt x="0" y="271"/>
                    </a:lnTo>
                    <a:lnTo>
                      <a:pt x="35" y="219"/>
                    </a:lnTo>
                    <a:lnTo>
                      <a:pt x="94" y="139"/>
                    </a:lnTo>
                    <a:lnTo>
                      <a:pt x="131" y="43"/>
                    </a:lnTo>
                    <a:lnTo>
                      <a:pt x="144" y="0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66706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77"/>
              <p:cNvSpPr/>
              <p:nvPr/>
            </p:nvSpPr>
            <p:spPr>
              <a:xfrm>
                <a:off x="2971" y="2315"/>
                <a:ext cx="93" cy="62"/>
              </a:xfrm>
              <a:custGeom>
                <a:avLst/>
                <a:gdLst/>
                <a:ahLst/>
                <a:cxnLst/>
                <a:rect l="l" t="t" r="r" b="b"/>
                <a:pathLst>
                  <a:path w="93" h="62" extrusionOk="0">
                    <a:moveTo>
                      <a:pt x="24" y="21"/>
                    </a:moveTo>
                    <a:lnTo>
                      <a:pt x="93" y="62"/>
                    </a:lnTo>
                    <a:lnTo>
                      <a:pt x="80" y="25"/>
                    </a:lnTo>
                    <a:lnTo>
                      <a:pt x="0" y="0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77"/>
              <p:cNvSpPr/>
              <p:nvPr/>
            </p:nvSpPr>
            <p:spPr>
              <a:xfrm>
                <a:off x="2962" y="2412"/>
                <a:ext cx="65" cy="42"/>
              </a:xfrm>
              <a:custGeom>
                <a:avLst/>
                <a:gdLst/>
                <a:ahLst/>
                <a:cxnLst/>
                <a:rect l="l" t="t" r="r" b="b"/>
                <a:pathLst>
                  <a:path w="65" h="42" extrusionOk="0">
                    <a:moveTo>
                      <a:pt x="37" y="0"/>
                    </a:moveTo>
                    <a:lnTo>
                      <a:pt x="65" y="42"/>
                    </a:lnTo>
                    <a:lnTo>
                      <a:pt x="0" y="4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6B61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77"/>
              <p:cNvSpPr/>
              <p:nvPr/>
            </p:nvSpPr>
            <p:spPr>
              <a:xfrm>
                <a:off x="2884" y="2367"/>
                <a:ext cx="9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" extrusionOk="0">
                    <a:moveTo>
                      <a:pt x="96" y="28"/>
                    </a:moveTo>
                    <a:lnTo>
                      <a:pt x="0" y="24"/>
                    </a:lnTo>
                    <a:lnTo>
                      <a:pt x="37" y="10"/>
                    </a:lnTo>
                    <a:lnTo>
                      <a:pt x="82" y="0"/>
                    </a:lnTo>
                    <a:lnTo>
                      <a:pt x="96" y="28"/>
                    </a:lnTo>
                    <a:close/>
                  </a:path>
                </a:pathLst>
              </a:custGeom>
              <a:solidFill>
                <a:srgbClr val="A199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77"/>
              <p:cNvSpPr/>
              <p:nvPr/>
            </p:nvSpPr>
            <p:spPr>
              <a:xfrm>
                <a:off x="3389" y="2750"/>
                <a:ext cx="17" cy="93"/>
              </a:xfrm>
              <a:custGeom>
                <a:avLst/>
                <a:gdLst/>
                <a:ahLst/>
                <a:cxnLst/>
                <a:rect l="l" t="t" r="r" b="b"/>
                <a:pathLst>
                  <a:path w="17" h="93" extrusionOk="0">
                    <a:moveTo>
                      <a:pt x="10" y="10"/>
                    </a:moveTo>
                    <a:lnTo>
                      <a:pt x="17" y="93"/>
                    </a:lnTo>
                    <a:lnTo>
                      <a:pt x="4" y="41"/>
                    </a:lnTo>
                    <a:lnTo>
                      <a:pt x="0" y="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9463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77"/>
              <p:cNvSpPr/>
              <p:nvPr/>
            </p:nvSpPr>
            <p:spPr>
              <a:xfrm>
                <a:off x="3197" y="2528"/>
                <a:ext cx="7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70" h="35" extrusionOk="0">
                    <a:moveTo>
                      <a:pt x="70" y="17"/>
                    </a:moveTo>
                    <a:lnTo>
                      <a:pt x="17" y="0"/>
                    </a:lnTo>
                    <a:lnTo>
                      <a:pt x="0" y="35"/>
                    </a:ln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F7C4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77"/>
              <p:cNvSpPr/>
              <p:nvPr/>
            </p:nvSpPr>
            <p:spPr>
              <a:xfrm>
                <a:off x="3891" y="4122"/>
                <a:ext cx="188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04" extrusionOk="0">
                    <a:moveTo>
                      <a:pt x="70" y="9"/>
                    </a:moveTo>
                    <a:lnTo>
                      <a:pt x="188" y="68"/>
                    </a:lnTo>
                    <a:lnTo>
                      <a:pt x="174" y="104"/>
                    </a:lnTo>
                    <a:lnTo>
                      <a:pt x="0" y="0"/>
                    </a:ln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6E195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77"/>
              <p:cNvSpPr/>
              <p:nvPr/>
            </p:nvSpPr>
            <p:spPr>
              <a:xfrm>
                <a:off x="3989" y="3957"/>
                <a:ext cx="107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1" extrusionOk="0">
                    <a:moveTo>
                      <a:pt x="0" y="41"/>
                    </a:moveTo>
                    <a:lnTo>
                      <a:pt x="76" y="32"/>
                    </a:lnTo>
                    <a:lnTo>
                      <a:pt x="98" y="41"/>
                    </a:lnTo>
                    <a:lnTo>
                      <a:pt x="107" y="0"/>
                    </a:lnTo>
                    <a:lnTo>
                      <a:pt x="40" y="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1738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77"/>
              <p:cNvSpPr/>
              <p:nvPr/>
            </p:nvSpPr>
            <p:spPr>
              <a:xfrm>
                <a:off x="2403" y="2787"/>
                <a:ext cx="82" cy="60"/>
              </a:xfrm>
              <a:custGeom>
                <a:avLst/>
                <a:gdLst/>
                <a:ahLst/>
                <a:cxnLst/>
                <a:rect l="l" t="t" r="r" b="b"/>
                <a:pathLst>
                  <a:path w="82" h="60" extrusionOk="0">
                    <a:moveTo>
                      <a:pt x="8" y="0"/>
                    </a:moveTo>
                    <a:lnTo>
                      <a:pt x="82" y="45"/>
                    </a:lnTo>
                    <a:lnTo>
                      <a:pt x="41" y="60"/>
                    </a:lnTo>
                    <a:lnTo>
                      <a:pt x="0" y="2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2" name="Google Shape;1202;p77"/>
            <p:cNvGrpSpPr/>
            <p:nvPr/>
          </p:nvGrpSpPr>
          <p:grpSpPr>
            <a:xfrm>
              <a:off x="755575" y="1124744"/>
              <a:ext cx="7080355" cy="5112415"/>
              <a:chOff x="-1" y="0"/>
              <a:chExt cx="7080355" cy="5112415"/>
            </a:xfrm>
          </p:grpSpPr>
          <p:sp>
            <p:nvSpPr>
              <p:cNvPr id="1203" name="Google Shape;1203;p77"/>
              <p:cNvSpPr/>
              <p:nvPr/>
            </p:nvSpPr>
            <p:spPr>
              <a:xfrm rot="-300000">
                <a:off x="21727" y="2153292"/>
                <a:ext cx="7036900" cy="805831"/>
              </a:xfrm>
              <a:prstGeom prst="mathMinus">
                <a:avLst>
                  <a:gd name="adj1" fmla="val 23520"/>
                </a:avLst>
              </a:prstGeom>
              <a:solidFill>
                <a:srgbClr val="EFBDB6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77"/>
              <p:cNvSpPr/>
              <p:nvPr/>
            </p:nvSpPr>
            <p:spPr>
              <a:xfrm>
                <a:off x="849642" y="255620"/>
                <a:ext cx="2124106" cy="2044966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E3776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77"/>
              <p:cNvSpPr/>
              <p:nvPr/>
            </p:nvSpPr>
            <p:spPr>
              <a:xfrm>
                <a:off x="3252500" y="0"/>
                <a:ext cx="3372605" cy="2147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77"/>
              <p:cNvSpPr txBox="1"/>
              <p:nvPr/>
            </p:nvSpPr>
            <p:spPr>
              <a:xfrm>
                <a:off x="3252500" y="0"/>
                <a:ext cx="3372605" cy="2147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Pts val="2400"/>
                  <a:buFont typeface="Arial"/>
                  <a:buNone/>
                </a:pPr>
                <a:r>
                  <a:rPr lang="zh-TW" sz="2400" b="1" u="sng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想要</a:t>
                </a:r>
                <a:r>
                  <a:rPr lang="zh-TW" sz="2400" b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：</a:t>
                </a:r>
                <a:r>
                  <a:rPr lang="zh-TW" sz="1400" b="1">
                    <a:solidFill>
                      <a:srgbClr val="8B2B18"/>
                    </a:solidFill>
                    <a:latin typeface="Arial"/>
                    <a:ea typeface="Arial"/>
                    <a:cs typeface="Arial"/>
                    <a:sym typeface="Arial"/>
                  </a:rPr>
                  <a:t>您知道自己想要的是什麼?</a:t>
                </a:r>
                <a:endParaRPr sz="1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84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興趣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：喜歡的</a:t>
                </a:r>
                <a:endParaRPr/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工作價值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：看重的</a:t>
                </a:r>
                <a:endParaRPr/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工作風格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：個性傾向的</a:t>
                </a:r>
                <a:endParaRPr/>
              </a:p>
            </p:txBody>
          </p:sp>
          <p:sp>
            <p:nvSpPr>
              <p:cNvPr id="1207" name="Google Shape;1207;p77"/>
              <p:cNvSpPr/>
              <p:nvPr/>
            </p:nvSpPr>
            <p:spPr>
              <a:xfrm>
                <a:off x="4106606" y="2811828"/>
                <a:ext cx="2124106" cy="2044966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E3776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77"/>
              <p:cNvSpPr/>
              <p:nvPr/>
            </p:nvSpPr>
            <p:spPr>
              <a:xfrm>
                <a:off x="861005" y="2965201"/>
                <a:ext cx="3099836" cy="2147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77"/>
              <p:cNvSpPr txBox="1"/>
              <p:nvPr/>
            </p:nvSpPr>
            <p:spPr>
              <a:xfrm>
                <a:off x="861005" y="2965201"/>
                <a:ext cx="3099836" cy="2147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Pts val="2400"/>
                  <a:buFont typeface="Arial"/>
                  <a:buNone/>
                </a:pPr>
                <a:r>
                  <a:rPr lang="zh-TW" sz="2400" b="1" u="sng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能要</a:t>
                </a:r>
                <a:r>
                  <a:rPr lang="zh-TW" sz="2400" b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：</a:t>
                </a:r>
                <a:r>
                  <a:rPr lang="zh-TW" sz="1400" b="1">
                    <a:solidFill>
                      <a:srgbClr val="8B2B18"/>
                    </a:solidFill>
                    <a:latin typeface="Arial"/>
                    <a:ea typeface="Arial"/>
                    <a:cs typeface="Arial"/>
                    <a:sym typeface="Arial"/>
                  </a:rPr>
                  <a:t>您具備專業能力能夠達成工作任務？您具備基本能力能夠扮演工作角色?</a:t>
                </a:r>
                <a:endParaRPr sz="1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84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性向：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學習潛能</a:t>
                </a:r>
                <a:endParaRPr/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知識：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懂得的</a:t>
                </a:r>
                <a:endParaRPr/>
              </a:p>
              <a:p>
                <a:pPr marL="228600" marR="0" lvl="1" indent="-2286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Char char="•"/>
                </a:pPr>
                <a:r>
                  <a:rPr lang="zh-TW" sz="20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技能：</a:t>
                </a:r>
                <a:r>
                  <a:rPr lang="zh-TW" sz="1600" b="1" i="0" u="none" strike="noStrike" cap="none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會做的</a:t>
                </a:r>
                <a:endParaRPr/>
              </a:p>
            </p:txBody>
          </p:sp>
        </p:grpSp>
      </p:grpSp>
      <p:pic>
        <p:nvPicPr>
          <p:cNvPr id="1210" name="Google Shape;1210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0472" y="6031616"/>
            <a:ext cx="946049" cy="92577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11" name="Google Shape;1211;p77"/>
          <p:cNvSpPr txBox="1"/>
          <p:nvPr/>
        </p:nvSpPr>
        <p:spPr>
          <a:xfrm>
            <a:off x="4079776" y="6566509"/>
            <a:ext cx="4066198" cy="46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原作：彰化師範大學輔導與諮商系劉淑慧</a:t>
            </a:r>
            <a:endParaRPr sz="1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2" name="Google Shape;1212;p77"/>
          <p:cNvSpPr txBox="1"/>
          <p:nvPr/>
        </p:nvSpPr>
        <p:spPr>
          <a:xfrm>
            <a:off x="3359150" y="188913"/>
            <a:ext cx="6121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生涯願景：想要+能要的組合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78"/>
          <p:cNvSpPr txBox="1">
            <a:spLocks noGrp="1"/>
          </p:cNvSpPr>
          <p:nvPr>
            <p:ph type="body" idx="4294967295"/>
          </p:nvPr>
        </p:nvSpPr>
        <p:spPr>
          <a:xfrm>
            <a:off x="2209801" y="609600"/>
            <a:ext cx="7953375" cy="54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50"/>
              <a:buFont typeface="Verdana"/>
              <a:buNone/>
            </a:pPr>
            <a:r>
              <a:rPr lang="zh-TW" sz="3400">
                <a:solidFill>
                  <a:srgbClr val="6600CC"/>
                </a:solidFill>
              </a:rPr>
              <a:t>   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725"/>
              <a:buFont typeface="Verdana"/>
              <a:buNone/>
            </a:pPr>
            <a:r>
              <a:rPr lang="zh-TW" sz="2900">
                <a:solidFill>
                  <a:srgbClr val="000000"/>
                </a:solidFill>
              </a:rPr>
              <a:t>  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19" name="Google Shape;1219;p78"/>
          <p:cNvSpPr/>
          <p:nvPr/>
        </p:nvSpPr>
        <p:spPr>
          <a:xfrm>
            <a:off x="2909889" y="1614489"/>
            <a:ext cx="6624637" cy="50895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0" name="Google Shape;1220;p78"/>
          <p:cNvSpPr txBox="1"/>
          <p:nvPr/>
        </p:nvSpPr>
        <p:spPr>
          <a:xfrm>
            <a:off x="2628900" y="852488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個人特質的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澄清與了解</a:t>
            </a:r>
            <a:endParaRPr/>
          </a:p>
        </p:txBody>
      </p:sp>
      <p:sp>
        <p:nvSpPr>
          <p:cNvPr id="1221" name="Google Shape;1221;p78"/>
          <p:cNvSpPr txBox="1"/>
          <p:nvPr/>
        </p:nvSpPr>
        <p:spPr>
          <a:xfrm>
            <a:off x="8869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教育與職業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資料的提供</a:t>
            </a:r>
            <a:endParaRPr/>
          </a:p>
        </p:txBody>
      </p:sp>
      <p:sp>
        <p:nvSpPr>
          <p:cNvPr id="1222" name="Google Shape;1222;p78"/>
          <p:cNvSpPr txBox="1"/>
          <p:nvPr/>
        </p:nvSpPr>
        <p:spPr>
          <a:xfrm>
            <a:off x="1819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個人與環境關係的協調</a:t>
            </a:r>
            <a:endParaRPr/>
          </a:p>
        </p:txBody>
      </p:sp>
      <p:sp>
        <p:nvSpPr>
          <p:cNvPr id="1223" name="Google Shape;1223;p78"/>
          <p:cNvSpPr txBox="1"/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88888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4" name="Google Shape;1224;p78"/>
          <p:cNvSpPr txBox="1"/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78</a:t>
            </a:fld>
            <a:endParaRPr sz="1200">
              <a:solidFill>
                <a:srgbClr val="89898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5" name="Google Shape;1225;p78"/>
          <p:cNvSpPr txBox="1"/>
          <p:nvPr/>
        </p:nvSpPr>
        <p:spPr>
          <a:xfrm>
            <a:off x="2279650" y="1703389"/>
            <a:ext cx="348615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1.興趣（喜不喜歡做）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2.能力 (能不能做)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37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3.人格特質 (適不適合做）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4.價值觀 (願不願意做</a:t>
            </a:r>
            <a:r>
              <a:rPr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/>
          </a:p>
        </p:txBody>
      </p:sp>
      <p:sp>
        <p:nvSpPr>
          <p:cNvPr id="1226" name="Google Shape;1226;p78"/>
          <p:cNvSpPr txBox="1"/>
          <p:nvPr/>
        </p:nvSpPr>
        <p:spPr>
          <a:xfrm>
            <a:off x="1524000" y="4316413"/>
            <a:ext cx="1511300" cy="22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‧機緣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‧家庭因素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‧社會潮流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‧家人期望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‧同儕團體‧地緣關係</a:t>
            </a:r>
            <a:endParaRPr/>
          </a:p>
          <a:p>
            <a:pPr marL="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•"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阻力助力</a:t>
            </a:r>
            <a:endParaRPr/>
          </a:p>
        </p:txBody>
      </p:sp>
      <p:sp>
        <p:nvSpPr>
          <p:cNvPr id="1227" name="Google Shape;1227;p78"/>
          <p:cNvSpPr txBox="1"/>
          <p:nvPr/>
        </p:nvSpPr>
        <p:spPr>
          <a:xfrm>
            <a:off x="8691564" y="3751264"/>
            <a:ext cx="1976437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‧科系類別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‧職業類別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‧學校類別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‧升學管道</a:t>
            </a:r>
            <a:endParaRPr/>
          </a:p>
        </p:txBody>
      </p:sp>
      <p:pic>
        <p:nvPicPr>
          <p:cNvPr id="1228" name="Google Shape;1228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5164" y="152400"/>
            <a:ext cx="3578225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78"/>
          <p:cNvSpPr txBox="1"/>
          <p:nvPr/>
        </p:nvSpPr>
        <p:spPr>
          <a:xfrm>
            <a:off x="7543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蒐集資料再決定，</a:t>
            </a:r>
            <a:br>
              <a:rPr lang="zh-TW" sz="24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再收集資料再討論！做好生涯規劃</a:t>
            </a:r>
            <a:endParaRPr sz="2400" b="1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79"/>
          <p:cNvSpPr txBox="1">
            <a:spLocks noGrp="1"/>
          </p:cNvSpPr>
          <p:nvPr>
            <p:ph type="title"/>
          </p:nvPr>
        </p:nvSpPr>
        <p:spPr>
          <a:xfrm>
            <a:off x="609600" y="26064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檢視目前自己的狀況</a:t>
            </a:r>
            <a:endParaRPr/>
          </a:p>
        </p:txBody>
      </p:sp>
      <p:sp>
        <p:nvSpPr>
          <p:cNvPr id="1235" name="Google Shape;1235;p79"/>
          <p:cNvSpPr txBox="1">
            <a:spLocks noGrp="1"/>
          </p:cNvSpPr>
          <p:nvPr>
            <p:ph type="body" idx="1"/>
          </p:nvPr>
        </p:nvSpPr>
        <p:spPr>
          <a:xfrm>
            <a:off x="1878012" y="1406415"/>
            <a:ext cx="843597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一、完成生涯規劃書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二、志願試選填結果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三、運用測驗幫助選填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四、定向思考：學術傾向、職業傾向、未定向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/>
          </a:p>
        </p:txBody>
      </p:sp>
      <p:graphicFrame>
        <p:nvGraphicFramePr>
          <p:cNvPr id="1236" name="Google Shape;1236;p79"/>
          <p:cNvGraphicFramePr/>
          <p:nvPr/>
        </p:nvGraphicFramePr>
        <p:xfrm>
          <a:off x="1991544" y="35730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{3A521FCA-9A1B-4C7C-A560-56158B568676}</a:tableStyleId>
              </a:tblPr>
              <a:tblGrid>
                <a:gridCol w="17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0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FKai-SB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學科表現</a:t>
                      </a:r>
                      <a:endParaRPr/>
                    </a:p>
                  </a:txBody>
                  <a:tcPr marL="91450" marR="91450" marT="45650" marB="4565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FKai-SB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興趣測驗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FKai-SB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性向測驗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FKai-SB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真正選填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FKai-SB"/>
                        <a:buNone/>
                      </a:pPr>
                      <a:r>
                        <a:rPr lang="zh-TW" sz="2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數、自</a:t>
                      </a:r>
                      <a:endParaRPr/>
                    </a:p>
                  </a:txBody>
                  <a:tcPr marL="91450" marR="91450" marT="45650" marB="4565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DFKai-SB"/>
                        <a:buNone/>
                      </a:pPr>
                      <a:r>
                        <a:rPr lang="zh-TW" sz="1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工業類（機械群）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DFKai-SB"/>
                        <a:buNone/>
                      </a:pPr>
                      <a:r>
                        <a:rPr lang="zh-TW" sz="1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農業類（食品群）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DFKai-SB"/>
                        <a:buNone/>
                      </a:pPr>
                      <a:r>
                        <a:rPr lang="zh-TW" sz="16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操作、空間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DFKai-SB"/>
                        <a:buNone/>
                      </a:pPr>
                      <a:r>
                        <a:rPr lang="zh-TW" sz="20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機械科、</a:t>
                      </a:r>
                      <a:r>
                        <a:rPr lang="zh-TW" sz="1800" b="0" i="0" u="none" strike="noStrike" cap="none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食品加工科</a:t>
                      </a:r>
                      <a:r>
                        <a:rPr lang="zh-TW" sz="1800" b="0" i="0" u="none" strike="noStrike" cap="none">
                          <a:solidFill>
                            <a:srgbClr val="00206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……..</a:t>
                      </a:r>
                      <a:endParaRPr/>
                    </a:p>
                  </a:txBody>
                  <a:tcPr marL="91450" marR="91450" marT="45650" marB="456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ctrTitle" idx="4294967295"/>
          </p:nvPr>
        </p:nvSpPr>
        <p:spPr>
          <a:xfrm>
            <a:off x="1919288" y="620714"/>
            <a:ext cx="6965950" cy="97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 i="0" u="none" strike="noStrike" cap="none">
                <a:solidFill>
                  <a:srgbClr val="2C47C6"/>
                </a:solidFill>
                <a:latin typeface="Verdana"/>
                <a:ea typeface="Verdana"/>
                <a:cs typeface="Verdana"/>
                <a:sym typeface="Verdana"/>
              </a:rPr>
              <a:t>親師溝通</a:t>
            </a: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subTitle" idx="4294967295"/>
          </p:nvPr>
        </p:nvSpPr>
        <p:spPr>
          <a:xfrm>
            <a:off x="1919288" y="2060574"/>
            <a:ext cx="9577312" cy="309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4200"/>
              <a:buFont typeface="Verdana"/>
              <a:buChar char="•"/>
            </a:pPr>
            <a:r>
              <a:rPr lang="zh-TW" sz="42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rPr>
              <a:t>善用聯絡簿</a:t>
            </a:r>
            <a:endParaRPr/>
          </a:p>
          <a:p>
            <a:pPr marL="0" marR="0" lvl="0" indent="-266700" algn="l" rtl="0">
              <a:spcBef>
                <a:spcPts val="840"/>
              </a:spcBef>
              <a:spcAft>
                <a:spcPts val="0"/>
              </a:spcAft>
              <a:buClr>
                <a:srgbClr val="104031"/>
              </a:buClr>
              <a:buSzPts val="4200"/>
              <a:buFont typeface="Verdana"/>
              <a:buChar char="•"/>
            </a:pPr>
            <a:r>
              <a:rPr lang="zh-TW" sz="42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rPr>
              <a:t>每次的班親會如果時間允許要多與會</a:t>
            </a:r>
            <a:endParaRPr/>
          </a:p>
          <a:p>
            <a:pPr marL="0" marR="0" lvl="0" indent="-266700" algn="l" rtl="0">
              <a:spcBef>
                <a:spcPts val="840"/>
              </a:spcBef>
              <a:spcAft>
                <a:spcPts val="0"/>
              </a:spcAft>
              <a:buClr>
                <a:srgbClr val="104031"/>
              </a:buClr>
              <a:buSzPts val="4200"/>
              <a:buFont typeface="Verdana"/>
              <a:buChar char="•"/>
            </a:pPr>
            <a:r>
              <a:rPr lang="zh-TW" sz="4200" b="0" i="0" u="none" strike="noStrike" cap="none">
                <a:solidFill>
                  <a:srgbClr val="104031"/>
                </a:solidFill>
                <a:latin typeface="Verdana"/>
                <a:ea typeface="Verdana"/>
                <a:cs typeface="Verdana"/>
                <a:sym typeface="Verdana"/>
              </a:rPr>
              <a:t>健全與投入班級的班親會</a:t>
            </a:r>
            <a:endParaRPr/>
          </a:p>
          <a:p>
            <a:pPr marL="0" marR="0" lvl="0" indent="0" algn="l" rtl="0">
              <a:spcBef>
                <a:spcPts val="840"/>
              </a:spcBef>
              <a:spcAft>
                <a:spcPts val="0"/>
              </a:spcAft>
              <a:buClr>
                <a:srgbClr val="104031"/>
              </a:buClr>
              <a:buSzPts val="4200"/>
              <a:buFont typeface="Verdana"/>
              <a:buNone/>
            </a:pPr>
            <a:endParaRPr sz="4200" b="0" i="0" u="none" strike="noStrike" cap="none">
              <a:solidFill>
                <a:srgbClr val="10403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840"/>
              </a:spcBef>
              <a:spcAft>
                <a:spcPts val="0"/>
              </a:spcAft>
              <a:buClr>
                <a:srgbClr val="104031"/>
              </a:buClr>
              <a:buSzPts val="4200"/>
              <a:buFont typeface="Verdana"/>
              <a:buNone/>
            </a:pPr>
            <a:endParaRPr sz="4200" b="0" i="0" u="none" strike="noStrike" cap="none">
              <a:solidFill>
                <a:srgbClr val="10403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80"/>
          <p:cNvSpPr txBox="1">
            <a:spLocks noGrp="1"/>
          </p:cNvSpPr>
          <p:nvPr>
            <p:ph type="body" idx="1"/>
          </p:nvPr>
        </p:nvSpPr>
        <p:spPr>
          <a:xfrm>
            <a:off x="2279650" y="1989138"/>
            <a:ext cx="77724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DFKai-SB"/>
              <a:buNone/>
            </a:pPr>
            <a:r>
              <a:rPr lang="zh-TW" sz="54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結語</a:t>
            </a:r>
            <a:endParaRPr/>
          </a:p>
        </p:txBody>
      </p:sp>
      <p:sp>
        <p:nvSpPr>
          <p:cNvPr id="1242" name="Google Shape;1242;p8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80</a:t>
            </a:fld>
            <a:endParaRPr/>
          </a:p>
        </p:txBody>
      </p:sp>
      <p:pic>
        <p:nvPicPr>
          <p:cNvPr id="1243" name="Google Shape;1243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6588" y="3357564"/>
            <a:ext cx="1365250" cy="14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81"/>
          <p:cNvSpPr/>
          <p:nvPr/>
        </p:nvSpPr>
        <p:spPr>
          <a:xfrm>
            <a:off x="1361382" y="980728"/>
            <a:ext cx="10063210" cy="5832475"/>
          </a:xfrm>
          <a:prstGeom prst="roundRect">
            <a:avLst>
              <a:gd name="adj" fmla="val 4815"/>
            </a:avLst>
          </a:prstGeom>
          <a:solidFill>
            <a:srgbClr val="FFCC99">
              <a:alpha val="29803"/>
            </a:srgbClr>
          </a:solidFill>
          <a:ln w="57150" cap="rnd" cmpd="sng">
            <a:solidFill>
              <a:srgbClr val="FF9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87300" tIns="44450" rIns="87300" bIns="44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81"/>
          <p:cNvSpPr txBox="1">
            <a:spLocks noGrp="1"/>
          </p:cNvSpPr>
          <p:nvPr>
            <p:ph type="body" idx="4294967295"/>
          </p:nvPr>
        </p:nvSpPr>
        <p:spPr>
          <a:xfrm>
            <a:off x="1271464" y="1340768"/>
            <a:ext cx="9900592" cy="583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DFKai-SB"/>
              <a:buNone/>
            </a:pPr>
            <a:r>
              <a:rPr lang="zh-TW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適性揚才-重視學生適性輔導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536575" lvl="1" indent="-331788" algn="just" rtl="0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DFKai-SB"/>
              <a:buNone/>
            </a:pP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1.</a:t>
            </a: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透過生涯規劃建議書，讓學生</a:t>
            </a:r>
            <a:r>
              <a:rPr lang="zh-TW" sz="3200" b="1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了解自己的性向或優勢能力。</a:t>
            </a:r>
            <a:endParaRPr sz="3200" b="1">
              <a:latin typeface="DFKai-SB"/>
              <a:ea typeface="DFKai-SB"/>
              <a:cs typeface="DFKai-SB"/>
              <a:sym typeface="DFKai-SB"/>
            </a:endParaRPr>
          </a:p>
          <a:p>
            <a:pPr marL="536575" lvl="1" indent="-331788" algn="just" rtl="0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2.善用</a:t>
            </a:r>
            <a:r>
              <a:rPr lang="zh-TW" sz="3200" b="1">
                <a:solidFill>
                  <a:srgbClr val="FF3300"/>
                </a:solidFill>
                <a:latin typeface="DFKai-SB"/>
                <a:ea typeface="DFKai-SB"/>
                <a:cs typeface="DFKai-SB"/>
                <a:sym typeface="DFKai-SB"/>
              </a:rPr>
              <a:t>學生輔導諮商中心</a:t>
            </a: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及國中專任專業輔導人員。</a:t>
            </a:r>
            <a:endParaRPr sz="3200" b="1">
              <a:solidFill>
                <a:schemeClr val="dk2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36575" lvl="1" indent="-331788" algn="just" rtl="0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DFKai-SB"/>
              <a:buNone/>
            </a:pPr>
            <a:r>
              <a:rPr lang="zh-TW" sz="3200" b="1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3.參與技職參訪活動，認識</a:t>
            </a:r>
            <a:r>
              <a:rPr lang="zh-TW" sz="3200" b="1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桃園區各高中職</a:t>
            </a:r>
            <a:r>
              <a:rPr lang="zh-TW" sz="32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及五專</a:t>
            </a: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，多元參與性向探索課程。</a:t>
            </a:r>
            <a:endParaRPr sz="3200" b="1">
              <a:latin typeface="DFKai-SB"/>
              <a:ea typeface="DFKai-SB"/>
              <a:cs typeface="DFKai-SB"/>
              <a:sym typeface="DFKai-SB"/>
            </a:endParaRPr>
          </a:p>
          <a:p>
            <a:pPr marL="536575" lvl="1" indent="-331788" algn="just" rtl="0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4.依據學生三年的學習情形、會考成績及相關檔案協助學生</a:t>
            </a:r>
            <a:r>
              <a:rPr lang="zh-TW" sz="3200" b="1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選填志願</a:t>
            </a: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3200" b="1">
              <a:solidFill>
                <a:srgbClr val="FF33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36575" lvl="1" indent="-331788" algn="just" rtl="0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Clr>
                <a:srgbClr val="104031"/>
              </a:buClr>
              <a:buSzPts val="3200"/>
              <a:buFont typeface="Verdana"/>
              <a:buNone/>
            </a:pPr>
            <a:endParaRPr sz="32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2"/>
          <p:cNvSpPr/>
          <p:nvPr/>
        </p:nvSpPr>
        <p:spPr>
          <a:xfrm>
            <a:off x="1774826" y="2492375"/>
            <a:ext cx="8569325" cy="1689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認清自己優勢—</a:t>
            </a: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參酌</a:t>
            </a:r>
            <a:r>
              <a:rPr lang="zh-TW" sz="2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生涯規劃建議書</a:t>
            </a:r>
            <a:r>
              <a:rPr lang="zh-TW" sz="2400" b="1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了解</a:t>
            </a:r>
            <a:r>
              <a:rPr lang="zh-TW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性向或優勢能力</a:t>
            </a:r>
            <a:endParaRPr sz="2400" b="1">
              <a:solidFill>
                <a:schemeClr val="dk2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正常進行各領域學習—不過度反複高壓學習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多元參與性向探索課程與社團</a:t>
            </a:r>
            <a:r>
              <a:rPr lang="zh-TW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正確解讀性向測驗</a:t>
            </a:r>
            <a:endParaRPr/>
          </a:p>
        </p:txBody>
      </p:sp>
      <p:sp>
        <p:nvSpPr>
          <p:cNvPr id="1256" name="Google Shape;1256;p82"/>
          <p:cNvSpPr/>
          <p:nvPr/>
        </p:nvSpPr>
        <p:spPr>
          <a:xfrm>
            <a:off x="1774826" y="981076"/>
            <a:ext cx="8569325" cy="12922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了解環境變化—寧當雞頭</a:t>
            </a:r>
            <a:r>
              <a:rPr lang="zh-TW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不從眾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看懂</a:t>
            </a:r>
            <a:r>
              <a:rPr lang="zh-TW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大學招生變化  社會需求變化  高中職機會與資源</a:t>
            </a:r>
            <a:r>
              <a:rPr lang="zh-TW" sz="2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重組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明白免學費與擴大繁星後的機會與資源重組</a:t>
            </a:r>
            <a:endParaRPr/>
          </a:p>
        </p:txBody>
      </p:sp>
      <p:sp>
        <p:nvSpPr>
          <p:cNvPr id="1257" name="Google Shape;1257;p82"/>
          <p:cNvSpPr/>
          <p:nvPr/>
        </p:nvSpPr>
        <p:spPr>
          <a:xfrm>
            <a:off x="1774826" y="260351"/>
            <a:ext cx="8424863" cy="588963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國中生該如何準備免試或特色的選擇?</a:t>
            </a:r>
            <a:endParaRPr/>
          </a:p>
        </p:txBody>
      </p:sp>
      <p:sp>
        <p:nvSpPr>
          <p:cNvPr id="1258" name="Google Shape;1258;p82"/>
          <p:cNvSpPr/>
          <p:nvPr/>
        </p:nvSpPr>
        <p:spPr>
          <a:xfrm>
            <a:off x="1774826" y="4365625"/>
            <a:ext cx="8569325" cy="86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堅信與勇敢選擇—</a:t>
            </a:r>
            <a:r>
              <a:rPr lang="zh-TW" sz="26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認清自己，勇敢選擇， 就能有好機會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敢選擇次一、二個志願的學校或離家近</a:t>
            </a:r>
            <a:r>
              <a:rPr lang="zh-TW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400" b="1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條件符合學校</a:t>
            </a:r>
            <a:endParaRPr/>
          </a:p>
        </p:txBody>
      </p:sp>
      <p:sp>
        <p:nvSpPr>
          <p:cNvPr id="1259" name="Google Shape;1259;p82"/>
          <p:cNvSpPr/>
          <p:nvPr/>
        </p:nvSpPr>
        <p:spPr>
          <a:xfrm>
            <a:off x="1774826" y="5337174"/>
            <a:ext cx="7057503" cy="126047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高中是進路，高職有藍天，五專一樣好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再熱門的學校都可能遇到有不對味的老師</a:t>
            </a:r>
            <a:r>
              <a:rPr lang="zh-TW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再不熱門的學校都可能遇到很合適的貴人</a:t>
            </a:r>
            <a:endParaRPr/>
          </a:p>
        </p:txBody>
      </p:sp>
      <p:sp>
        <p:nvSpPr>
          <p:cNvPr id="1260" name="Google Shape;1260;p82"/>
          <p:cNvSpPr/>
          <p:nvPr/>
        </p:nvSpPr>
        <p:spPr>
          <a:xfrm>
            <a:off x="9444830" y="5535611"/>
            <a:ext cx="1944688" cy="863600"/>
          </a:xfrm>
          <a:prstGeom prst="cloudCallout">
            <a:avLst>
              <a:gd name="adj1" fmla="val -210000"/>
              <a:gd name="adj2" fmla="val -59560"/>
            </a:avLst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準備篇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83"/>
          <p:cNvSpPr txBox="1">
            <a:spLocks noGrp="1"/>
          </p:cNvSpPr>
          <p:nvPr>
            <p:ph type="title" idx="4294967295"/>
          </p:nvPr>
        </p:nvSpPr>
        <p:spPr>
          <a:xfrm>
            <a:off x="2640013" y="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>
                <a:solidFill>
                  <a:srgbClr val="244583"/>
                </a:solidFill>
                <a:latin typeface="DFKai-SB"/>
                <a:ea typeface="DFKai-SB"/>
                <a:cs typeface="DFKai-SB"/>
                <a:sym typeface="DFKai-SB"/>
              </a:rPr>
              <a:t>進路分析</a:t>
            </a:r>
            <a:r>
              <a:rPr lang="zh-TW" sz="7500" b="0">
                <a:solidFill>
                  <a:srgbClr val="244583"/>
                </a:solidFill>
                <a:latin typeface="DFKai-SB"/>
                <a:ea typeface="DFKai-SB"/>
                <a:cs typeface="DFKai-SB"/>
                <a:sym typeface="DFKai-SB"/>
              </a:rPr>
              <a:t>大</a:t>
            </a:r>
            <a:r>
              <a:rPr lang="zh-TW" b="0">
                <a:solidFill>
                  <a:srgbClr val="244583"/>
                </a:solidFill>
                <a:latin typeface="DFKai-SB"/>
                <a:ea typeface="DFKai-SB"/>
                <a:cs typeface="DFKai-SB"/>
                <a:sym typeface="DFKai-SB"/>
              </a:rPr>
              <a:t>不同</a:t>
            </a:r>
            <a:endParaRPr/>
          </a:p>
        </p:txBody>
      </p:sp>
      <p:sp>
        <p:nvSpPr>
          <p:cNvPr id="1267" name="Google Shape;1267;p83"/>
          <p:cNvSpPr>
            <a:spLocks noGrp="1"/>
          </p:cNvSpPr>
          <p:nvPr>
            <p:ph type="body" idx="4294967295"/>
          </p:nvPr>
        </p:nvSpPr>
        <p:spPr>
          <a:xfrm>
            <a:off x="1919288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668C4"/>
              </a:buClr>
              <a:buSzPts val="2800"/>
              <a:buFont typeface="DFKai-SB"/>
              <a:buNone/>
            </a:pPr>
            <a:r>
              <a:rPr lang="zh-TW" sz="2800" b="1">
                <a:solidFill>
                  <a:srgbClr val="3668C4"/>
                </a:solidFill>
                <a:latin typeface="DFKai-SB"/>
                <a:ea typeface="DFKai-SB"/>
                <a:cs typeface="DFKai-SB"/>
                <a:sym typeface="DFKai-SB"/>
              </a:rPr>
              <a:t>過去我們的進路分析</a:t>
            </a:r>
            <a:endParaRPr/>
          </a:p>
        </p:txBody>
      </p:sp>
      <p:sp>
        <p:nvSpPr>
          <p:cNvPr id="1268" name="Google Shape;1268;p83"/>
          <p:cNvSpPr>
            <a:spLocks noGrp="1"/>
          </p:cNvSpPr>
          <p:nvPr>
            <p:ph type="body" idx="4294967295"/>
          </p:nvPr>
        </p:nvSpPr>
        <p:spPr>
          <a:xfrm>
            <a:off x="6096001" y="1557338"/>
            <a:ext cx="3960813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668C4"/>
              </a:buClr>
              <a:buSzPts val="2800"/>
              <a:buFont typeface="DFKai-SB"/>
              <a:buNone/>
            </a:pPr>
            <a:r>
              <a:rPr lang="zh-TW" sz="2800" b="1">
                <a:solidFill>
                  <a:srgbClr val="3668C4"/>
                </a:solidFill>
                <a:latin typeface="DFKai-SB"/>
                <a:ea typeface="DFKai-SB"/>
                <a:cs typeface="DFKai-SB"/>
                <a:sym typeface="DFKai-SB"/>
              </a:rPr>
              <a:t>12年國教後的</a:t>
            </a:r>
            <a:r>
              <a:rPr lang="zh-TW" sz="2800" b="1">
                <a:latin typeface="DFKai-SB"/>
                <a:ea typeface="DFKai-SB"/>
                <a:cs typeface="DFKai-SB"/>
                <a:sym typeface="DFKai-SB"/>
              </a:rPr>
              <a:t>進路分析</a:t>
            </a:r>
            <a:endParaRPr/>
          </a:p>
        </p:txBody>
      </p:sp>
      <p:sp>
        <p:nvSpPr>
          <p:cNvPr id="1269" name="Google Shape;1269;p83"/>
          <p:cNvSpPr txBox="1">
            <a:spLocks noGrp="1"/>
          </p:cNvSpPr>
          <p:nvPr>
            <p:ph type="body" idx="4294967295"/>
          </p:nvPr>
        </p:nvSpPr>
        <p:spPr>
          <a:xfrm>
            <a:off x="1993901" y="2228851"/>
            <a:ext cx="4030663" cy="259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305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國中的生活就是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不斷念書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，考上理想的高中。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273050" algn="l" rtl="0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五專、高職、軍校都是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不會念書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的人去讀的。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273050" algn="l" rtl="0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志願序就是按照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學校排名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來填寫。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273050" algn="l" rtl="0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作成績的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落點分析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120650" algn="l" rtl="0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70" name="Google Shape;1270;p83"/>
          <p:cNvSpPr txBox="1">
            <a:spLocks noGrp="1"/>
          </p:cNvSpPr>
          <p:nvPr>
            <p:ph type="body" idx="4294967295"/>
          </p:nvPr>
        </p:nvSpPr>
        <p:spPr>
          <a:xfrm>
            <a:off x="5735639" y="2276475"/>
            <a:ext cx="4772025" cy="302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spcBef>
                <a:spcPts val="0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生涯不只升學而是生活整體樣貌的規劃，也包含了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自我認識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及『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想過怎麼樣的生活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』</a:t>
            </a:r>
            <a:endParaRPr/>
          </a:p>
          <a:p>
            <a:pPr marL="273050" lvl="0" indent="-273050" algn="l" rtl="0"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不再是分數分流，而是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自主分流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273050" algn="l" rtl="0"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志願只有「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最適合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」，沒有「最好」。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73050" lvl="0" indent="-273050" algn="l" rtl="0">
              <a:spcBef>
                <a:spcPts val="575"/>
              </a:spcBef>
              <a:spcAft>
                <a:spcPts val="0"/>
              </a:spcAft>
              <a:buClr>
                <a:srgbClr val="104031"/>
              </a:buClr>
              <a:buSzPts val="2400"/>
              <a:buFont typeface="Noto Sans Symbols"/>
              <a:buChar char="⚫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從被動落點分析，到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主動選擇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/>
          </a:p>
        </p:txBody>
      </p:sp>
      <p:grpSp>
        <p:nvGrpSpPr>
          <p:cNvPr id="1271" name="Google Shape;1271;p83"/>
          <p:cNvGrpSpPr/>
          <p:nvPr/>
        </p:nvGrpSpPr>
        <p:grpSpPr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272" name="Google Shape;1272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" y="3130"/>
              <a:ext cx="5492" cy="11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3" name="Google Shape;1273;p83"/>
            <p:cNvSpPr txBox="1"/>
            <p:nvPr/>
          </p:nvSpPr>
          <p:spPr>
            <a:xfrm>
              <a:off x="158" y="3495"/>
              <a:ext cx="5262" cy="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rgbClr val="FF00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適性輔導：</a:t>
              </a:r>
              <a:endParaRPr sz="2400" b="1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了解自己的</a:t>
              </a:r>
              <a:r>
                <a:rPr lang="zh-TW" sz="2400" b="1" u="sng">
                  <a:solidFill>
                    <a:srgbClr val="0070C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特質</a:t>
              </a: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、</a:t>
              </a:r>
              <a:r>
                <a:rPr lang="zh-TW" sz="2400" b="1" u="sng">
                  <a:solidFill>
                    <a:srgbClr val="0070C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價值觀</a:t>
              </a: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、</a:t>
              </a:r>
              <a:r>
                <a:rPr lang="zh-TW" sz="2400" b="1" u="sng">
                  <a:solidFill>
                    <a:srgbClr val="0070C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能力</a:t>
              </a: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，經過</a:t>
              </a:r>
              <a:r>
                <a:rPr lang="zh-TW" sz="2400" b="1" u="sng">
                  <a:solidFill>
                    <a:srgbClr val="0070C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經驗探索</a:t>
              </a: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、</a:t>
              </a:r>
              <a:r>
                <a:rPr lang="zh-TW" sz="2400" b="1" u="sng">
                  <a:solidFill>
                    <a:srgbClr val="0070C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資訊收集</a:t>
              </a:r>
              <a:r>
                <a:rPr lang="zh-TW" sz="2400" b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，做出適切的生涯決定。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84"/>
          <p:cNvSpPr txBox="1"/>
          <p:nvPr/>
        </p:nvSpPr>
        <p:spPr>
          <a:xfrm>
            <a:off x="1703389" y="260351"/>
            <a:ext cx="8218487" cy="20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每個年輕生命都像一顆種子，</a:t>
            </a:r>
            <a:endParaRPr sz="40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只要土壤對了，種子就能發芽</a:t>
            </a:r>
            <a:br>
              <a:rPr lang="zh-TW" sz="4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2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(天下,410。P.48)</a:t>
            </a:r>
            <a:endParaRPr/>
          </a:p>
        </p:txBody>
      </p:sp>
      <p:sp>
        <p:nvSpPr>
          <p:cNvPr id="1281" name="Google Shape;1281;p84"/>
          <p:cNvSpPr/>
          <p:nvPr/>
        </p:nvSpPr>
        <p:spPr>
          <a:xfrm>
            <a:off x="1774825" y="4652963"/>
            <a:ext cx="810895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孩子未必出類拔萃，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但必定獨一無二、與眾不同。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/>
          <p:nvPr/>
        </p:nvSpPr>
        <p:spPr>
          <a:xfrm>
            <a:off x="817289" y="1988840"/>
            <a:ext cx="10728871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認真讀書！不管升學制度怎麼變，基本學力不能少。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跟隨老師的步調，均衡學習，健康生活。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與其斤斤計較考試分數，不如開展視野，累積真正的實力。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培養閱讀的習慣，閱讀理解能力是一切學習的基礎。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zh-TW" sz="3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品格第一，國中三年為自己保持良好的行為紀錄。</a:t>
            </a:r>
            <a:endParaRPr sz="36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2" name="Google Shape;162;p9"/>
          <p:cNvSpPr txBox="1"/>
          <p:nvPr/>
        </p:nvSpPr>
        <p:spPr>
          <a:xfrm>
            <a:off x="3575050" y="333375"/>
            <a:ext cx="52133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給未來國中生的</a:t>
            </a:r>
            <a:r>
              <a:rPr lang="zh-TW" sz="3600" b="1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10</a:t>
            </a:r>
            <a:r>
              <a:rPr lang="zh-TW" sz="3600">
                <a:solidFill>
                  <a:srgbClr val="CC0066"/>
                </a:solidFill>
                <a:latin typeface="DFKai-SB"/>
                <a:ea typeface="DFKai-SB"/>
                <a:cs typeface="DFKai-SB"/>
                <a:sym typeface="DFKai-SB"/>
              </a:rPr>
              <a:t>個建議</a:t>
            </a:r>
            <a:endParaRPr sz="3600">
              <a:solidFill>
                <a:srgbClr val="CC006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SC_MS_EA_Buisiness_ID04">
  <a:themeElements>
    <a:clrScheme name="Wrapper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6018</Words>
  <Application>Microsoft Office PowerPoint</Application>
  <PresentationFormat>寬螢幕</PresentationFormat>
  <Paragraphs>916</Paragraphs>
  <Slides>84</Slides>
  <Notes>84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84</vt:i4>
      </vt:variant>
    </vt:vector>
  </HeadingPairs>
  <TitlesOfParts>
    <vt:vector size="94" baseType="lpstr">
      <vt:lpstr>Noto Sans Symbols</vt:lpstr>
      <vt:lpstr>BiauKai</vt:lpstr>
      <vt:lpstr>Calibri</vt:lpstr>
      <vt:lpstr>DFKai-SB</vt:lpstr>
      <vt:lpstr>Microsoft JhengHei</vt:lpstr>
      <vt:lpstr>Arial</vt:lpstr>
      <vt:lpstr>Times New Roman</vt:lpstr>
      <vt:lpstr>Century Schoolbook</vt:lpstr>
      <vt:lpstr>Verdana</vt:lpstr>
      <vt:lpstr>MSC_MS_EA_Buisiness_ID04</vt:lpstr>
      <vt:lpstr>PowerPoint 簡報</vt:lpstr>
      <vt:lpstr>目次</vt:lpstr>
      <vt:lpstr>PowerPoint 簡報</vt:lpstr>
      <vt:lpstr>PowerPoint 簡報</vt:lpstr>
      <vt:lpstr>PowerPoint 簡報</vt:lpstr>
      <vt:lpstr>PowerPoint 簡報</vt:lpstr>
      <vt:lpstr>PowerPoint 簡報</vt:lpstr>
      <vt:lpstr>親師溝通</vt:lpstr>
      <vt:lpstr>PowerPoint 簡報</vt:lpstr>
      <vt:lpstr>PowerPoint 簡報</vt:lpstr>
      <vt:lpstr>桃連區主要入學管道</vt:lpstr>
      <vt:lpstr>PowerPoint 簡報</vt:lpstr>
      <vt:lpstr>113學年度桃連區適性入學管道</vt:lpstr>
      <vt:lpstr>PowerPoint 簡報</vt:lpstr>
      <vt:lpstr>PowerPoint 簡報</vt:lpstr>
      <vt:lpstr>PowerPoint 簡報</vt:lpstr>
      <vt:lpstr>專業群科甄選(特色招生)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113年桃連區免試入學-同分超額比序步驟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檢視目前自己的狀況</vt:lpstr>
      <vt:lpstr>PowerPoint 簡報</vt:lpstr>
      <vt:lpstr>PowerPoint 簡報</vt:lpstr>
      <vt:lpstr>PowerPoint 簡報</vt:lpstr>
      <vt:lpstr>進路分析大不同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User</cp:lastModifiedBy>
  <cp:revision>1</cp:revision>
  <dcterms:modified xsi:type="dcterms:W3CDTF">2024-04-20T23:17:50Z</dcterms:modified>
</cp:coreProperties>
</file>