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990" y="75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04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925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8593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3155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943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6351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203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430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148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3222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5470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3037-FF41-4518-BD45-F57374F7A2ED}" type="datetimeFigureOut">
              <a:rPr lang="zh-TW" altLang="en-US" smtClean="0"/>
              <a:pPr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5C31-8C27-4932-86BE-2196089C23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065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11886813"/>
            <a:ext cx="3458067" cy="70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73993" y="95452"/>
            <a:ext cx="2517038" cy="2552293"/>
          </a:xfrm>
          <a:prstGeom prst="ellipse">
            <a:avLst/>
          </a:prstGeom>
          <a:solidFill>
            <a:srgbClr val="00B0F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63009" y="97312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智慧自造創意營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878561" y="51146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機械群</a:t>
            </a:r>
            <a:endParaRPr lang="zh-TW" altLang="en-US" sz="2400" dirty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731" y="1434792"/>
            <a:ext cx="2425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12/07(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上午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</a:p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2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12/14(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上午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Impact" panose="020B0806030902050204" pitchFamily="34" charset="0"/>
              <a:ea typeface="王漢宗特明體一標準" panose="02020600000000000000" pitchFamily="18" charset="-12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156412" y="95452"/>
            <a:ext cx="2552293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5722532" y="-137160"/>
            <a:ext cx="3885283" cy="1064201"/>
            <a:chOff x="5196259" y="1058604"/>
            <a:chExt cx="3885283" cy="1064201"/>
          </a:xfrm>
        </p:grpSpPr>
        <p:sp>
          <p:nvSpPr>
            <p:cNvPr id="14" name="文字方塊 13"/>
            <p:cNvSpPr txBox="1"/>
            <p:nvPr/>
          </p:nvSpPr>
          <p:spPr>
            <a:xfrm>
              <a:off x="5427775" y="1753473"/>
              <a:ext cx="36471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rgbClr val="7030A0"/>
                  </a:solidFill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桃園市國中生學術及性向探索</a:t>
              </a:r>
              <a:r>
                <a:rPr lang="zh-TW" altLang="en-US" dirty="0" smtClean="0">
                  <a:solidFill>
                    <a:srgbClr val="7030A0"/>
                  </a:solidFill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活動</a:t>
              </a:r>
              <a:endParaRPr lang="zh-TW" altLang="en-US" dirty="0">
                <a:solidFill>
                  <a:srgbClr val="7030A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196259" y="1058604"/>
              <a:ext cx="150073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5400" b="1" dirty="0" smtClean="0">
                  <a:solidFill>
                    <a:srgbClr val="C00000"/>
                  </a:solidFill>
                  <a:latin typeface="王漢宗空疊圓繁" panose="02000500000000000000" pitchFamily="2" charset="-120"/>
                  <a:ea typeface="王漢宗空疊圓繁" panose="02000500000000000000" pitchFamily="2" charset="-120"/>
                </a:rPr>
                <a:t>2019</a:t>
              </a:r>
              <a:endParaRPr lang="zh-TW" altLang="en-US" sz="8000" dirty="0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793736" y="1130022"/>
              <a:ext cx="22878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400" spc="-300" dirty="0" smtClean="0">
                  <a:solidFill>
                    <a:srgbClr val="C00000"/>
                  </a:solidFill>
                  <a:latin typeface="王漢宗粗黑體一實陰" panose="02020600000000000000" pitchFamily="18" charset="-120"/>
                  <a:ea typeface="王漢宗粗黑體一實陰" panose="02020600000000000000" pitchFamily="18" charset="-120"/>
                </a:rPr>
                <a:t>假日營隊</a:t>
              </a:r>
              <a:endParaRPr lang="zh-TW" altLang="en-US" sz="4400" spc="-300" dirty="0">
                <a:solidFill>
                  <a:srgbClr val="C00000"/>
                </a:solidFill>
                <a:latin typeface="王漢宗粗黑體一實陰" panose="02020600000000000000" pitchFamily="18" charset="-120"/>
                <a:ea typeface="王漢宗粗黑體一實陰" panose="02020600000000000000" pitchFamily="18" charset="-120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2888992" y="632934"/>
            <a:ext cx="5860623" cy="1477328"/>
            <a:chOff x="2904964" y="1015273"/>
            <a:chExt cx="5860623" cy="1477328"/>
          </a:xfrm>
        </p:grpSpPr>
        <p:cxnSp>
          <p:nvCxnSpPr>
            <p:cNvPr id="30" name="直線接點 29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字方塊 30"/>
            <p:cNvSpPr txBox="1"/>
            <p:nvPr/>
          </p:nvSpPr>
          <p:spPr>
            <a:xfrm>
              <a:off x="2919115" y="1015273"/>
              <a:ext cx="584647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課程內容：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無人空拍機組裝駕駛攝影、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3D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立體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繪圖、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3D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列印掃描機</a:t>
              </a:r>
            </a:p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時間：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梯次：即日起至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即日起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</p:grpSp>
      <p:sp>
        <p:nvSpPr>
          <p:cNvPr id="32" name="橢圓 31"/>
          <p:cNvSpPr/>
          <p:nvPr/>
        </p:nvSpPr>
        <p:spPr>
          <a:xfrm>
            <a:off x="2296558" y="2265789"/>
            <a:ext cx="2568504" cy="2508151"/>
          </a:xfrm>
          <a:prstGeom prst="ellipse">
            <a:avLst/>
          </a:prstGeom>
          <a:solidFill>
            <a:srgbClr val="00B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380893" y="3007882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400" dirty="0" err="1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mBot</a:t>
            </a:r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機器人</a:t>
            </a:r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營隊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2727144" y="254621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電機電</a:t>
            </a:r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子</a:t>
            </a:r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群</a:t>
            </a:r>
            <a:endParaRPr lang="zh-TW" altLang="en-US" sz="2400" dirty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2376087" y="3560987"/>
            <a:ext cx="2425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12/07(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下午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2</a:t>
            </a:r>
            <a:r>
              <a:rPr lang="zh-TW" altLang="en-US" sz="2400" dirty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12/14(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下午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Impact" panose="020B0806030902050204" pitchFamily="34" charset="0"/>
              <a:ea typeface="王漢宗特明體一標準" panose="02020600000000000000" pitchFamily="18" charset="-120"/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2312769" y="2221647"/>
            <a:ext cx="2552293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grpSp>
        <p:nvGrpSpPr>
          <p:cNvPr id="42" name="群組 41"/>
          <p:cNvGrpSpPr/>
          <p:nvPr/>
        </p:nvGrpSpPr>
        <p:grpSpPr>
          <a:xfrm>
            <a:off x="5028543" y="2708159"/>
            <a:ext cx="4175197" cy="1477328"/>
            <a:chOff x="2904964" y="1012494"/>
            <a:chExt cx="4175197" cy="1477328"/>
          </a:xfrm>
        </p:grpSpPr>
        <p:cxnSp>
          <p:nvCxnSpPr>
            <p:cNvPr id="43" name="直線接點 42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2929666" y="1012494"/>
              <a:ext cx="415049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課程內容：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en-US" altLang="zh-TW" dirty="0" err="1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mBot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遙控手、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程式</a:t>
              </a:r>
              <a:r>
                <a:rPr lang="en-US" altLang="zh-TW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easy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寫、機器人</a:t>
              </a:r>
              <a:r>
                <a:rPr lang="en-US" altLang="zh-TW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PK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賽</a:t>
              </a:r>
              <a:endParaRPr lang="zh-TW" altLang="en-US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時間：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梯次：即日起至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即日起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</p:grpSp>
      <p:sp>
        <p:nvSpPr>
          <p:cNvPr id="45" name="橢圓 44"/>
          <p:cNvSpPr/>
          <p:nvPr/>
        </p:nvSpPr>
        <p:spPr>
          <a:xfrm>
            <a:off x="99061" y="4391984"/>
            <a:ext cx="2655282" cy="2554539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173993" y="5224145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spc="-3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多媒體</a:t>
            </a:r>
            <a:r>
              <a:rPr lang="zh-TW" altLang="en-US" sz="2400" spc="-3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動畫師體驗營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924198" y="476248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設計</a:t>
            </a:r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群</a:t>
            </a:r>
            <a:endParaRPr lang="zh-TW" altLang="en-US" sz="2400" dirty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249337" y="5685810"/>
            <a:ext cx="2457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12/07 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上午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</a:p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2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12/14(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上午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Impact" panose="020B0806030902050204" pitchFamily="34" charset="0"/>
              <a:ea typeface="王漢宗特明體一標準" panose="02020600000000000000" pitchFamily="18" charset="-120"/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99061" y="4346470"/>
            <a:ext cx="2655281" cy="260005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2934629" y="4883952"/>
            <a:ext cx="6436102" cy="1477328"/>
            <a:chOff x="2904964" y="1015273"/>
            <a:chExt cx="6436102" cy="1477328"/>
          </a:xfrm>
        </p:grpSpPr>
        <p:cxnSp>
          <p:nvCxnSpPr>
            <p:cNvPr id="51" name="直線接點 50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2919115" y="1015273"/>
              <a:ext cx="642195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課程內容：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歡樂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動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畫師、</a:t>
              </a:r>
              <a:r>
                <a:rPr lang="en-US" altLang="zh-TW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3D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全習機示範、創意插圖設計、虛擬攝影棚體驗</a:t>
              </a:r>
              <a:endParaRPr lang="zh-TW" altLang="en-US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時間：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梯次：即日起至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即日起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</p:grpSp>
      <p:sp>
        <p:nvSpPr>
          <p:cNvPr id="53" name="橢圓 52"/>
          <p:cNvSpPr/>
          <p:nvPr/>
        </p:nvSpPr>
        <p:spPr>
          <a:xfrm>
            <a:off x="1742638" y="6516807"/>
            <a:ext cx="2994249" cy="2535968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1878557" y="7109005"/>
            <a:ext cx="1627369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TW" sz="2400" spc="-15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Camp </a:t>
            </a:r>
            <a:r>
              <a:rPr lang="en-US" altLang="zh-TW" sz="2400" spc="-150" dirty="0" err="1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Lio</a:t>
            </a:r>
            <a:r>
              <a:rPr lang="en-US" altLang="zh-TW" sz="2400" spc="-15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-Ho</a:t>
            </a:r>
          </a:p>
          <a:p>
            <a:pPr algn="ctr">
              <a:lnSpc>
                <a:spcPts val="2000"/>
              </a:lnSpc>
            </a:pPr>
            <a:r>
              <a:rPr lang="zh-TW" altLang="en-US" sz="2400" spc="-15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英語</a:t>
            </a:r>
            <a:r>
              <a:rPr lang="zh-TW" altLang="en-US" sz="2400" spc="-15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探索營</a:t>
            </a:r>
          </a:p>
        </p:txBody>
      </p:sp>
      <p:sp>
        <p:nvSpPr>
          <p:cNvPr id="55" name="文字方塊 54"/>
          <p:cNvSpPr txBox="1"/>
          <p:nvPr/>
        </p:nvSpPr>
        <p:spPr>
          <a:xfrm>
            <a:off x="2862312" y="663838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外</a:t>
            </a:r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語</a:t>
            </a:r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群</a:t>
            </a:r>
            <a:endParaRPr lang="zh-TW" altLang="en-US" sz="2400" dirty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57" name="橢圓 56"/>
          <p:cNvSpPr/>
          <p:nvPr/>
        </p:nvSpPr>
        <p:spPr>
          <a:xfrm>
            <a:off x="1756638" y="6500482"/>
            <a:ext cx="2980250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1882218" y="7898965"/>
            <a:ext cx="1843771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zh-TW" altLang="en-US" sz="2400" spc="-3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和式</a:t>
            </a:r>
            <a:r>
              <a:rPr lang="zh-TW" altLang="en-US" sz="2400" spc="-3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物</a:t>
            </a:r>
            <a:r>
              <a:rPr lang="zh-TW" altLang="en-US" sz="2400" spc="-3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語超值</a:t>
            </a:r>
            <a:endParaRPr lang="en-US" altLang="zh-TW" sz="2400" spc="-300" dirty="0" smtClean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>
              <a:lnSpc>
                <a:spcPts val="2000"/>
              </a:lnSpc>
            </a:pPr>
            <a:r>
              <a:rPr lang="zh-TW" altLang="en-US" sz="2400" spc="-3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體驗日文</a:t>
            </a:r>
            <a:r>
              <a:rPr lang="zh-TW" altLang="en-US" sz="2400" spc="-3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營</a:t>
            </a:r>
          </a:p>
        </p:txBody>
      </p:sp>
      <p:sp>
        <p:nvSpPr>
          <p:cNvPr id="62" name="文字方塊 61"/>
          <p:cNvSpPr txBox="1"/>
          <p:nvPr/>
        </p:nvSpPr>
        <p:spPr>
          <a:xfrm>
            <a:off x="3588919" y="8418603"/>
            <a:ext cx="1276143" cy="496798"/>
          </a:xfrm>
          <a:prstGeom prst="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algn="ctr">
              <a:defRPr sz="2000">
                <a:solidFill>
                  <a:schemeClr val="lt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TW" sz="1800" dirty="0">
                <a:solidFill>
                  <a:schemeClr val="bg1"/>
                </a:solidFill>
                <a:latin typeface="Impact" panose="020B0806030902050204" pitchFamily="34" charset="0"/>
              </a:rPr>
              <a:t>12/14(</a:t>
            </a:r>
            <a:r>
              <a:rPr lang="zh-TW" altLang="en-US" sz="1800" dirty="0">
                <a:solidFill>
                  <a:schemeClr val="bg1"/>
                </a:solidFill>
                <a:latin typeface="Impact" panose="020B0806030902050204" pitchFamily="34" charset="0"/>
              </a:rPr>
              <a:t>下午</a:t>
            </a:r>
            <a:r>
              <a:rPr lang="en-US" altLang="zh-TW" sz="1800" dirty="0">
                <a:solidFill>
                  <a:schemeClr val="bg1"/>
                </a:solidFill>
                <a:latin typeface="Impact" panose="020B0806030902050204" pitchFamily="34" charset="0"/>
              </a:rPr>
              <a:t>)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4796939" y="6715691"/>
            <a:ext cx="4869437" cy="1805387"/>
            <a:chOff x="5020053" y="7127171"/>
            <a:chExt cx="4987102" cy="1805387"/>
          </a:xfrm>
        </p:grpSpPr>
        <p:sp>
          <p:nvSpPr>
            <p:cNvPr id="60" name="文字方塊 59"/>
            <p:cNvSpPr txBox="1"/>
            <p:nvPr/>
          </p:nvSpPr>
          <p:spPr>
            <a:xfrm>
              <a:off x="5089822" y="7229645"/>
              <a:ext cx="4917333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課程內容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：外籍教師全英語營隊、聖誕也瘋狂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報名時間：即日起至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endParaRPr lang="en-US" altLang="zh-TW" sz="8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內容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：</a:t>
              </a:r>
              <a:r>
                <a:rPr lang="en-US" altLang="zh-TW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50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音初體驗、日語生活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會話、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                    動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漫與章魚燒的相遇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報名時間：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即日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起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020053" y="7127171"/>
              <a:ext cx="19041" cy="1805387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橢圓 65"/>
          <p:cNvSpPr/>
          <p:nvPr/>
        </p:nvSpPr>
        <p:spPr>
          <a:xfrm>
            <a:off x="156413" y="8586288"/>
            <a:ext cx="2681264" cy="2552293"/>
          </a:xfrm>
          <a:prstGeom prst="ellipse">
            <a:avLst/>
          </a:prstGeo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434477" y="946396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變</a:t>
            </a:r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變</a:t>
            </a:r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變玩</a:t>
            </a:r>
            <a:r>
              <a:rPr lang="zh-TW" altLang="en-US" sz="2400" dirty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科學</a:t>
            </a:r>
          </a:p>
        </p:txBody>
      </p:sp>
      <p:sp>
        <p:nvSpPr>
          <p:cNvPr id="68" name="文字方塊 67"/>
          <p:cNvSpPr txBox="1"/>
          <p:nvPr/>
        </p:nvSpPr>
        <p:spPr>
          <a:xfrm>
            <a:off x="896142" y="900229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普通科</a:t>
            </a:r>
            <a:endParaRPr lang="zh-TW" altLang="en-US" sz="2400" dirty="0">
              <a:solidFill>
                <a:schemeClr val="bg1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221281" y="9925628"/>
            <a:ext cx="2457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12/07 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下午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</a:p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第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2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梯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12/14(</a:t>
            </a:r>
            <a:r>
              <a:rPr lang="zh-TW" altLang="en-US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下午</a:t>
            </a:r>
            <a:r>
              <a:rPr lang="en-US" altLang="zh-TW" sz="2400" dirty="0" smtClean="0">
                <a:solidFill>
                  <a:schemeClr val="bg1"/>
                </a:solidFill>
                <a:latin typeface="Impact" panose="020B0806030902050204" pitchFamily="34" charset="0"/>
                <a:ea typeface="王漢宗特明體一標準" panose="02020600000000000000" pitchFamily="18" charset="-120"/>
              </a:rPr>
              <a:t>)</a:t>
            </a:r>
            <a:endParaRPr lang="zh-TW" altLang="en-US" sz="2400" dirty="0">
              <a:solidFill>
                <a:schemeClr val="bg1"/>
              </a:solidFill>
              <a:latin typeface="Impact" panose="020B0806030902050204" pitchFamily="34" charset="0"/>
              <a:ea typeface="王漢宗特明體一標準" panose="02020600000000000000" pitchFamily="18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173993" y="8586288"/>
            <a:ext cx="2663684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2906573" y="9123770"/>
            <a:ext cx="4520513" cy="1815885"/>
            <a:chOff x="2904964" y="1015273"/>
            <a:chExt cx="4520513" cy="1815885"/>
          </a:xfrm>
        </p:grpSpPr>
        <p:cxnSp>
          <p:nvCxnSpPr>
            <p:cNvPr id="72" name="直線接點 71"/>
            <p:cNvCxnSpPr/>
            <p:nvPr/>
          </p:nvCxnSpPr>
          <p:spPr>
            <a:xfrm rot="5400000">
              <a:off x="2004964" y="1931158"/>
              <a:ext cx="1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字方塊 72"/>
            <p:cNvSpPr txBox="1"/>
            <p:nvPr/>
          </p:nvSpPr>
          <p:spPr>
            <a:xfrm>
              <a:off x="2919115" y="1015273"/>
              <a:ext cx="450636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課程內容：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解剖大師蛙哇哇、法老王之舌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&amp;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自製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瓦斯爐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螺旋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鑽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、親愛的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，我把</a:t>
              </a:r>
              <a:r>
                <a:rPr lang="en-US" altLang="zh-TW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DNA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取出來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了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報名時間：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梯次：即日起至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en-US" altLang="zh-TW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  <a:p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第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2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梯次：</a:t>
              </a:r>
              <a:r>
                <a:rPr lang="zh-TW" altLang="en-US" dirty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即日起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至</a:t>
              </a:r>
              <a:r>
                <a:rPr lang="en-US" altLang="zh-TW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12/06</a:t>
              </a:r>
              <a:r>
                <a:rPr lang="zh-TW" altLang="en-US" dirty="0" smtClean="0">
                  <a:latin typeface="王漢宗特明體一標準" panose="02020600000000000000" pitchFamily="18" charset="-120"/>
                  <a:ea typeface="王漢宗特明體一標準" panose="02020600000000000000" pitchFamily="18" charset="-120"/>
                </a:rPr>
                <a:t>止</a:t>
              </a:r>
              <a:endPara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endParaRPr>
            </a:p>
          </p:txBody>
        </p:sp>
      </p:grpSp>
      <p:pic>
        <p:nvPicPr>
          <p:cNvPr id="74" name="圖片 7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5629" y="11362238"/>
            <a:ext cx="1052244" cy="1052244"/>
          </a:xfrm>
          <a:prstGeom prst="rect">
            <a:avLst/>
          </a:prstGeom>
        </p:spPr>
      </p:pic>
      <p:cxnSp>
        <p:nvCxnSpPr>
          <p:cNvPr id="76" name="直線接點 75"/>
          <p:cNvCxnSpPr/>
          <p:nvPr/>
        </p:nvCxnSpPr>
        <p:spPr>
          <a:xfrm>
            <a:off x="1432558" y="2645651"/>
            <a:ext cx="0" cy="1698725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>
            <a:off x="1432558" y="6887451"/>
            <a:ext cx="0" cy="1698725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16200000">
            <a:off x="1878557" y="3066727"/>
            <a:ext cx="0" cy="86400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 rot="16200000">
            <a:off x="1864558" y="7351680"/>
            <a:ext cx="0" cy="86400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5394961" y="10855761"/>
            <a:ext cx="40538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實施對象：桃園市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八、九年級國中學生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報名方式：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1.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各校輔導室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報名 或 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2.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即日起掃描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en-US" altLang="zh-TW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                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en-US" altLang="zh-TW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QRcode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填寫資料。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辦理保險用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 </a:t>
            </a:r>
          </a:p>
          <a:p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                   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3.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每人最多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2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梯次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課程費用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：免費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錄取通知：報名截止後將有專人與您聯絡。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        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(1.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採先報名先錄取方式，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15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人以上開班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          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2.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同一學校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5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人以上報名即有專車接送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</a:p>
        </p:txBody>
      </p:sp>
      <p:sp>
        <p:nvSpPr>
          <p:cNvPr id="86" name="文字方塊 85"/>
          <p:cNvSpPr txBox="1"/>
          <p:nvPr/>
        </p:nvSpPr>
        <p:spPr>
          <a:xfrm>
            <a:off x="663712" y="11886812"/>
            <a:ext cx="2794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spc="-15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桃園市六和高級中等學校</a:t>
            </a:r>
            <a:endParaRPr lang="zh-TW" altLang="en-US" sz="2000" spc="-15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683023" y="12286922"/>
            <a:ext cx="2428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err="1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LIO</a:t>
            </a:r>
            <a:r>
              <a:rPr lang="en-US" altLang="zh-TW" sz="16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</a:t>
            </a:r>
            <a:r>
              <a:rPr lang="zh-TW" altLang="en-US" sz="5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en-US" altLang="zh-TW" sz="16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HO</a:t>
            </a:r>
            <a:r>
              <a:rPr lang="en-US" altLang="zh-TW" sz="5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en-US" altLang="zh-TW" sz="16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HIGH</a:t>
            </a:r>
            <a:r>
              <a:rPr lang="en-US" altLang="zh-TW" sz="5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zh-TW" altLang="en-US" sz="5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 </a:t>
            </a:r>
            <a:r>
              <a:rPr lang="en-US" altLang="zh-TW" sz="1600" dirty="0" smtClean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SCHOOL</a:t>
            </a:r>
            <a:endParaRPr lang="zh-TW" altLang="en-US" sz="16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pic>
        <p:nvPicPr>
          <p:cNvPr id="1026" name="Picture 2" descr="G:\04LH\六和資料10608-10707\雜項\校徽會旗校歌\六和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0" y="11888360"/>
            <a:ext cx="641873" cy="64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文字方塊 63"/>
          <p:cNvSpPr txBox="1"/>
          <p:nvPr/>
        </p:nvSpPr>
        <p:spPr>
          <a:xfrm>
            <a:off x="3588919" y="7512040"/>
            <a:ext cx="1326847" cy="523220"/>
          </a:xfrm>
          <a:prstGeom prst="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algn="ctr">
              <a:defRPr sz="2000">
                <a:solidFill>
                  <a:schemeClr val="lt1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TW" sz="1800" dirty="0">
                <a:solidFill>
                  <a:schemeClr val="bg1"/>
                </a:solidFill>
                <a:latin typeface="Impact" panose="020B0806030902050204" pitchFamily="34" charset="0"/>
              </a:rPr>
              <a:t>12/14(</a:t>
            </a:r>
            <a:r>
              <a:rPr lang="zh-TW" altLang="en-US" sz="1800" dirty="0">
                <a:solidFill>
                  <a:schemeClr val="bg1"/>
                </a:solidFill>
                <a:latin typeface="Impact" panose="020B0806030902050204" pitchFamily="34" charset="0"/>
              </a:rPr>
              <a:t>上午</a:t>
            </a:r>
            <a:r>
              <a:rPr lang="en-US" altLang="zh-TW" sz="1800" dirty="0">
                <a:solidFill>
                  <a:schemeClr val="bg1"/>
                </a:solidFill>
                <a:latin typeface="Impact" panose="020B080603090205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709065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Words>434</Words>
  <Application>Microsoft Office PowerPoint</Application>
  <PresentationFormat>A3 紙張 (297x420 公釐)</PresentationFormat>
  <Paragraphs>63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71</cp:revision>
  <cp:lastPrinted>2019-09-23T03:27:08Z</cp:lastPrinted>
  <dcterms:created xsi:type="dcterms:W3CDTF">2018-11-04T14:01:07Z</dcterms:created>
  <dcterms:modified xsi:type="dcterms:W3CDTF">2019-11-08T01:07:12Z</dcterms:modified>
</cp:coreProperties>
</file>