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9.xml" ContentType="application/vnd.openxmlformats-officedocument.presentationml.tags+xml"/>
  <Override PartName="/ppt/notesSlides/notesSlide4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9"/>
  </p:notesMasterIdLst>
  <p:handoutMasterIdLst>
    <p:handoutMasterId r:id="rId150"/>
  </p:handoutMasterIdLst>
  <p:sldIdLst>
    <p:sldId id="529" r:id="rId2"/>
    <p:sldId id="830" r:id="rId3"/>
    <p:sldId id="844" r:id="rId4"/>
    <p:sldId id="934" r:id="rId5"/>
    <p:sldId id="972" r:id="rId6"/>
    <p:sldId id="973" r:id="rId7"/>
    <p:sldId id="839" r:id="rId8"/>
    <p:sldId id="819" r:id="rId9"/>
    <p:sldId id="653" r:id="rId10"/>
    <p:sldId id="654" r:id="rId11"/>
    <p:sldId id="655" r:id="rId12"/>
    <p:sldId id="686" r:id="rId13"/>
    <p:sldId id="687" r:id="rId14"/>
    <p:sldId id="806" r:id="rId15"/>
    <p:sldId id="848" r:id="rId16"/>
    <p:sldId id="1001" r:id="rId17"/>
    <p:sldId id="974" r:id="rId18"/>
    <p:sldId id="985" r:id="rId19"/>
    <p:sldId id="445" r:id="rId20"/>
    <p:sldId id="803" r:id="rId21"/>
    <p:sldId id="999" r:id="rId22"/>
    <p:sldId id="807" r:id="rId23"/>
    <p:sldId id="333" r:id="rId24"/>
    <p:sldId id="334" r:id="rId25"/>
    <p:sldId id="812" r:id="rId26"/>
    <p:sldId id="752" r:id="rId27"/>
    <p:sldId id="690" r:id="rId28"/>
    <p:sldId id="505" r:id="rId29"/>
    <p:sldId id="344" r:id="rId30"/>
    <p:sldId id="506" r:id="rId31"/>
    <p:sldId id="813" r:id="rId32"/>
    <p:sldId id="814" r:id="rId33"/>
    <p:sldId id="815" r:id="rId34"/>
    <p:sldId id="816" r:id="rId35"/>
    <p:sldId id="753" r:id="rId36"/>
    <p:sldId id="754" r:id="rId37"/>
    <p:sldId id="755" r:id="rId38"/>
    <p:sldId id="347" r:id="rId39"/>
    <p:sldId id="756" r:id="rId40"/>
    <p:sldId id="496" r:id="rId41"/>
    <p:sldId id="905" r:id="rId42"/>
    <p:sldId id="994" r:id="rId43"/>
    <p:sldId id="995" r:id="rId44"/>
    <p:sldId id="695" r:id="rId45"/>
    <p:sldId id="922" r:id="rId46"/>
    <p:sldId id="697" r:id="rId47"/>
    <p:sldId id="698" r:id="rId48"/>
    <p:sldId id="699" r:id="rId49"/>
    <p:sldId id="694" r:id="rId50"/>
    <p:sldId id="696" r:id="rId51"/>
    <p:sldId id="724" r:id="rId52"/>
    <p:sldId id="725" r:id="rId53"/>
    <p:sldId id="726" r:id="rId54"/>
    <p:sldId id="727" r:id="rId55"/>
    <p:sldId id="431" r:id="rId56"/>
    <p:sldId id="757" r:id="rId57"/>
    <p:sldId id="537" r:id="rId58"/>
    <p:sldId id="849" r:id="rId59"/>
    <p:sldId id="850" r:id="rId60"/>
    <p:sldId id="851" r:id="rId61"/>
    <p:sldId id="862" r:id="rId62"/>
    <p:sldId id="852" r:id="rId63"/>
    <p:sldId id="986" r:id="rId64"/>
    <p:sldId id="987" r:id="rId65"/>
    <p:sldId id="861" r:id="rId66"/>
    <p:sldId id="863" r:id="rId67"/>
    <p:sldId id="864" r:id="rId68"/>
    <p:sldId id="865" r:id="rId69"/>
    <p:sldId id="866" r:id="rId70"/>
    <p:sldId id="867" r:id="rId71"/>
    <p:sldId id="869" r:id="rId72"/>
    <p:sldId id="871" r:id="rId73"/>
    <p:sldId id="874" r:id="rId74"/>
    <p:sldId id="875" r:id="rId75"/>
    <p:sldId id="877" r:id="rId76"/>
    <p:sldId id="988" r:id="rId77"/>
    <p:sldId id="989" r:id="rId78"/>
    <p:sldId id="996" r:id="rId79"/>
    <p:sldId id="878" r:id="rId80"/>
    <p:sldId id="879" r:id="rId81"/>
    <p:sldId id="880" r:id="rId82"/>
    <p:sldId id="881" r:id="rId83"/>
    <p:sldId id="882" r:id="rId84"/>
    <p:sldId id="887" r:id="rId85"/>
    <p:sldId id="837" r:id="rId86"/>
    <p:sldId id="836" r:id="rId87"/>
    <p:sldId id="784" r:id="rId88"/>
    <p:sldId id="954" r:id="rId89"/>
    <p:sldId id="937" r:id="rId90"/>
    <p:sldId id="983" r:id="rId91"/>
    <p:sldId id="984" r:id="rId92"/>
    <p:sldId id="938" r:id="rId93"/>
    <p:sldId id="976" r:id="rId94"/>
    <p:sldId id="977" r:id="rId95"/>
    <p:sldId id="978" r:id="rId96"/>
    <p:sldId id="979" r:id="rId97"/>
    <p:sldId id="980" r:id="rId98"/>
    <p:sldId id="981" r:id="rId99"/>
    <p:sldId id="982" r:id="rId100"/>
    <p:sldId id="946" r:id="rId101"/>
    <p:sldId id="947" r:id="rId102"/>
    <p:sldId id="948" r:id="rId103"/>
    <p:sldId id="997" r:id="rId104"/>
    <p:sldId id="786" r:id="rId105"/>
    <p:sldId id="888" r:id="rId106"/>
    <p:sldId id="789" r:id="rId107"/>
    <p:sldId id="790" r:id="rId108"/>
    <p:sldId id="897" r:id="rId109"/>
    <p:sldId id="898" r:id="rId110"/>
    <p:sldId id="791" r:id="rId111"/>
    <p:sldId id="792" r:id="rId112"/>
    <p:sldId id="794" r:id="rId113"/>
    <p:sldId id="796" r:id="rId114"/>
    <p:sldId id="797" r:id="rId115"/>
    <p:sldId id="901" r:id="rId116"/>
    <p:sldId id="798" r:id="rId117"/>
    <p:sldId id="799" r:id="rId118"/>
    <p:sldId id="800" r:id="rId119"/>
    <p:sldId id="959" r:id="rId120"/>
    <p:sldId id="962" r:id="rId121"/>
    <p:sldId id="964" r:id="rId122"/>
    <p:sldId id="927" r:id="rId123"/>
    <p:sldId id="928" r:id="rId124"/>
    <p:sldId id="929" r:id="rId125"/>
    <p:sldId id="910" r:id="rId126"/>
    <p:sldId id="912" r:id="rId127"/>
    <p:sldId id="914" r:id="rId128"/>
    <p:sldId id="915" r:id="rId129"/>
    <p:sldId id="916" r:id="rId130"/>
    <p:sldId id="917" r:id="rId131"/>
    <p:sldId id="918" r:id="rId132"/>
    <p:sldId id="919" r:id="rId133"/>
    <p:sldId id="920" r:id="rId134"/>
    <p:sldId id="921" r:id="rId135"/>
    <p:sldId id="820" r:id="rId136"/>
    <p:sldId id="975" r:id="rId137"/>
    <p:sldId id="821" r:id="rId138"/>
    <p:sldId id="822" r:id="rId139"/>
    <p:sldId id="823" r:id="rId140"/>
    <p:sldId id="825" r:id="rId141"/>
    <p:sldId id="827" r:id="rId142"/>
    <p:sldId id="829" r:id="rId143"/>
    <p:sldId id="783" r:id="rId144"/>
    <p:sldId id="634" r:id="rId145"/>
    <p:sldId id="781" r:id="rId146"/>
    <p:sldId id="899" r:id="rId147"/>
    <p:sldId id="1002" r:id="rId148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FFCCFF"/>
    <a:srgbClr val="CCFFFF"/>
    <a:srgbClr val="99FFCC"/>
    <a:srgbClr val="FFCC99"/>
    <a:srgbClr val="990000"/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3" autoAdjust="0"/>
    <p:restoredTop sz="93053" autoAdjust="0"/>
  </p:normalViewPr>
  <p:slideViewPr>
    <p:cSldViewPr>
      <p:cViewPr varScale="1">
        <p:scale>
          <a:sx n="118" d="100"/>
          <a:sy n="118" d="100"/>
        </p:scale>
        <p:origin x="72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0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0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28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-76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latin typeface="標楷體" pitchFamily="65" charset="-120"/>
              <a:ea typeface="標楷體" pitchFamily="65" charset="-120"/>
            </a:rPr>
            <a:t>2359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4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-14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B72953B4-B5B0-4FDE-8432-D56E4A016426}" type="presOf" srcId="{6549D92B-83E7-4382-BCE2-AD411F4B9095}" destId="{CD12BA36-16AB-4F0D-9947-4D905491FE95}" srcOrd="1" destOrd="0" presId="urn:microsoft.com/office/officeart/2005/8/layout/matrix1"/>
    <dgm:cxn modelId="{530BC97C-8EE5-4BE3-A9EF-EF5DE3BD1D43}" type="presOf" srcId="{F9E79064-68C8-483E-A861-C4EFA5F54ACA}" destId="{7595E15C-553B-471B-9ADC-ED155AB191E3}" srcOrd="0" destOrd="0" presId="urn:microsoft.com/office/officeart/2005/8/layout/matrix1"/>
    <dgm:cxn modelId="{4735403C-32DB-4665-9960-4BB52EEF1B8C}" type="presOf" srcId="{827B186F-5B46-468C-AF55-E024DAAFAA39}" destId="{7946C596-4121-4021-BADA-B7DCCC57B3BE}" srcOrd="0" destOrd="0" presId="urn:microsoft.com/office/officeart/2005/8/layout/matrix1"/>
    <dgm:cxn modelId="{25C0F3C1-5C9C-45D4-8362-C3A53C497600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AF811277-E083-40CE-B0C4-940CDB77EA60}" type="presOf" srcId="{B2B8C07D-43F5-4C65-A23A-D2D80650E3E0}" destId="{D9475630-C8AD-44A0-9DDF-60B3D2C6E705}" srcOrd="1" destOrd="0" presId="urn:microsoft.com/office/officeart/2005/8/layout/matrix1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830CBF17-14B7-41AE-B5A4-D329F6A8CB67}" type="presOf" srcId="{B2B8C07D-43F5-4C65-A23A-D2D80650E3E0}" destId="{6AB11538-AE62-4BBD-9767-0683C1A64A5B}" srcOrd="0" destOrd="0" presId="urn:microsoft.com/office/officeart/2005/8/layout/matrix1"/>
    <dgm:cxn modelId="{52FDFCA9-9AFC-4FAE-BC46-886A76BEDBED}" type="presOf" srcId="{163E3733-E3DE-4603-B81D-A07920279013}" destId="{3FA2D15B-CF76-4202-AA22-9C6B1404492F}" srcOrd="0" destOrd="0" presId="urn:microsoft.com/office/officeart/2005/8/layout/matrix1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4588DD55-AFF1-4A4D-9339-3B01563F142D}" type="presOf" srcId="{A7112B98-6EF3-4FE7-BF3D-C59D1B368008}" destId="{C4C3389C-960C-45F0-B12F-65FC46FCDAAF}" srcOrd="1" destOrd="0" presId="urn:microsoft.com/office/officeart/2005/8/layout/matrix1"/>
    <dgm:cxn modelId="{23326607-0446-4C40-9048-CC9BAD85E192}" type="presOf" srcId="{A7112B98-6EF3-4FE7-BF3D-C59D1B368008}" destId="{CD18A5EF-14CC-4D99-B9B5-ADC491578342}" srcOrd="0" destOrd="0" presId="urn:microsoft.com/office/officeart/2005/8/layout/matrix1"/>
    <dgm:cxn modelId="{5ADBCD25-05A9-40C7-9B10-9B144F217493}" type="presOf" srcId="{6549D92B-83E7-4382-BCE2-AD411F4B9095}" destId="{E95F4473-6895-42D5-9283-BB264002653F}" srcOrd="0" destOrd="0" presId="urn:microsoft.com/office/officeart/2005/8/layout/matrix1"/>
    <dgm:cxn modelId="{A2B849CF-6408-4CC8-8083-C5A9F793A094}" type="presParOf" srcId="{7946C596-4121-4021-BADA-B7DCCC57B3BE}" destId="{6D023388-E77E-4DEB-AB21-039C45EBC052}" srcOrd="0" destOrd="0" presId="urn:microsoft.com/office/officeart/2005/8/layout/matrix1"/>
    <dgm:cxn modelId="{B733CF92-7B85-47AC-93DD-37C781FA2505}" type="presParOf" srcId="{6D023388-E77E-4DEB-AB21-039C45EBC052}" destId="{CD18A5EF-14CC-4D99-B9B5-ADC491578342}" srcOrd="0" destOrd="0" presId="urn:microsoft.com/office/officeart/2005/8/layout/matrix1"/>
    <dgm:cxn modelId="{E0C26A1C-E8BB-48B3-BA37-0ACB80CF963F}" type="presParOf" srcId="{6D023388-E77E-4DEB-AB21-039C45EBC052}" destId="{C4C3389C-960C-45F0-B12F-65FC46FCDAAF}" srcOrd="1" destOrd="0" presId="urn:microsoft.com/office/officeart/2005/8/layout/matrix1"/>
    <dgm:cxn modelId="{AB2DF8BF-CE27-4067-9972-ED14000185EE}" type="presParOf" srcId="{6D023388-E77E-4DEB-AB21-039C45EBC052}" destId="{3FA2D15B-CF76-4202-AA22-9C6B1404492F}" srcOrd="2" destOrd="0" presId="urn:microsoft.com/office/officeart/2005/8/layout/matrix1"/>
    <dgm:cxn modelId="{3D5E6CF3-66F1-4502-981D-B747E10A8AA3}" type="presParOf" srcId="{6D023388-E77E-4DEB-AB21-039C45EBC052}" destId="{2DBDCC4B-9364-4C26-897D-9D5279936C4A}" srcOrd="3" destOrd="0" presId="urn:microsoft.com/office/officeart/2005/8/layout/matrix1"/>
    <dgm:cxn modelId="{40166D22-333B-4300-A5C0-428BCF317019}" type="presParOf" srcId="{6D023388-E77E-4DEB-AB21-039C45EBC052}" destId="{E95F4473-6895-42D5-9283-BB264002653F}" srcOrd="4" destOrd="0" presId="urn:microsoft.com/office/officeart/2005/8/layout/matrix1"/>
    <dgm:cxn modelId="{E81C32A8-7A3C-4484-BAD7-8601BD316FC2}" type="presParOf" srcId="{6D023388-E77E-4DEB-AB21-039C45EBC052}" destId="{CD12BA36-16AB-4F0D-9947-4D905491FE95}" srcOrd="5" destOrd="0" presId="urn:microsoft.com/office/officeart/2005/8/layout/matrix1"/>
    <dgm:cxn modelId="{BF51AF9E-E7F4-4B8A-8735-1D81F7C06292}" type="presParOf" srcId="{6D023388-E77E-4DEB-AB21-039C45EBC052}" destId="{6AB11538-AE62-4BBD-9767-0683C1A64A5B}" srcOrd="6" destOrd="0" presId="urn:microsoft.com/office/officeart/2005/8/layout/matrix1"/>
    <dgm:cxn modelId="{2B728F10-D881-4E06-8EA2-7C241DFC0097}" type="presParOf" srcId="{6D023388-E77E-4DEB-AB21-039C45EBC052}" destId="{D9475630-C8AD-44A0-9DDF-60B3D2C6E705}" srcOrd="7" destOrd="0" presId="urn:microsoft.com/office/officeart/2005/8/layout/matrix1"/>
    <dgm:cxn modelId="{1E5845CA-A65B-4B7C-91BF-44A08DEB3C75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923032" y="-923032"/>
          <a:ext cx="2384152" cy="4230216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kern="1200" dirty="0">
            <a:latin typeface="標楷體" pitchFamily="65" charset="-120"/>
            <a:ea typeface="標楷體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28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230216" cy="1788114"/>
      </dsp:txXfrm>
    </dsp:sp>
    <dsp:sp modelId="{3FA2D15B-CF76-4202-AA22-9C6B1404492F}">
      <dsp:nvSpPr>
        <dsp:cNvPr id="0" name=""/>
        <dsp:cNvSpPr/>
      </dsp:nvSpPr>
      <dsp:spPr>
        <a:xfrm>
          <a:off x="4230216" y="0"/>
          <a:ext cx="4230216" cy="2384152"/>
        </a:xfrm>
        <a:prstGeom prst="round1Rect">
          <a:avLst/>
        </a:prstGeom>
        <a:solidFill>
          <a:schemeClr val="accent5">
            <a:hueOff val="-4326688"/>
            <a:satOff val="2309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-76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2359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>
        <a:off x="4230216" y="0"/>
        <a:ext cx="4230216" cy="1788114"/>
      </dsp:txXfrm>
    </dsp:sp>
    <dsp:sp modelId="{E95F4473-6895-42D5-9283-BB264002653F}">
      <dsp:nvSpPr>
        <dsp:cNvPr id="0" name=""/>
        <dsp:cNvSpPr/>
      </dsp:nvSpPr>
      <dsp:spPr>
        <a:xfrm rot="10800000">
          <a:off x="0" y="2384152"/>
          <a:ext cx="4230216" cy="2384152"/>
        </a:xfrm>
        <a:prstGeom prst="round1Rect">
          <a:avLst/>
        </a:prstGeom>
        <a:solidFill>
          <a:schemeClr val="accent5">
            <a:hueOff val="-8653376"/>
            <a:satOff val="4617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10800000">
        <a:off x="0" y="2980189"/>
        <a:ext cx="4230216" cy="1788114"/>
      </dsp:txXfrm>
    </dsp:sp>
    <dsp:sp modelId="{6AB11538-AE62-4BBD-9767-0683C1A64A5B}">
      <dsp:nvSpPr>
        <dsp:cNvPr id="0" name=""/>
        <dsp:cNvSpPr/>
      </dsp:nvSpPr>
      <dsp:spPr>
        <a:xfrm rot="5400000">
          <a:off x="5153247" y="1461119"/>
          <a:ext cx="2384152" cy="4230216"/>
        </a:xfrm>
        <a:prstGeom prst="round1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-14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230216" y="2980189"/>
        <a:ext cx="4230216" cy="1788114"/>
      </dsp:txXfrm>
    </dsp:sp>
    <dsp:sp modelId="{7595E15C-553B-471B-9ADC-ED155AB191E3}">
      <dsp:nvSpPr>
        <dsp:cNvPr id="0" name=""/>
        <dsp:cNvSpPr/>
      </dsp:nvSpPr>
      <dsp:spPr>
        <a:xfrm>
          <a:off x="2771794" y="1788114"/>
          <a:ext cx="2916843" cy="1192076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000" kern="12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sp:txBody>
      <dsp:txXfrm>
        <a:off x="2829986" y="1846306"/>
        <a:ext cx="2800459" cy="10756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4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4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0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4" cy="1567404"/>
      </dsp:txXfrm>
    </dsp:sp>
    <dsp:sp modelId="{413D0A37-9639-43F8-AAA7-6563C960F0FF}">
      <dsp:nvSpPr>
        <dsp:cNvPr id="0" name=""/>
        <dsp:cNvSpPr/>
      </dsp:nvSpPr>
      <dsp:spPr>
        <a:xfrm>
          <a:off x="2185500" y="3821378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0" y="4038502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8"/>
          <a:ext cx="228159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1"/>
        <a:ext cx="2112005" cy="1567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2020/11/11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FD17D719-0DBC-45C6-9B25-46D6A1DD9FCF}" type="slidenum">
              <a:rPr lang="zh-TW" altLang="en-US" sz="1200">
                <a:latin typeface="Arial" pitchFamily="34" charset="0"/>
              </a:rPr>
              <a:pPr algn="r" defTabSz="912813"/>
              <a:t>13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9B578F30-3DA6-4D12-801A-450160911C63}" type="slidenum">
              <a:rPr lang="zh-TW" altLang="en-US" sz="1200">
                <a:latin typeface="Arial" pitchFamily="34" charset="0"/>
              </a:rPr>
              <a:pPr algn="r" defTabSz="912813"/>
              <a:t>14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27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2D396ED-FD39-4573-9CE0-15843B641005}" type="slidenum">
              <a:rPr lang="zh-TW" altLang="en-US" sz="1200">
                <a:latin typeface="Arial" pitchFamily="34" charset="0"/>
              </a:rPr>
              <a:pPr algn="r" defTabSz="912813"/>
              <a:t>15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9FDF1C-83A1-4CBF-832F-A99E9A2CC47B}" type="slidenum">
              <a:rPr kumimoji="1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632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17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04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18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0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19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22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23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23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23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24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24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24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25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26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27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28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29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30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31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32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33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34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35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36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37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38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39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41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56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6992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034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  <p:sp>
        <p:nvSpPr>
          <p:cNvPr id="1034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C1E3406-F6BE-403E-9F0E-58966DD389CC}" type="slidenum">
              <a:rPr kumimoji="0" lang="zh-TW" altLang="en-US" sz="1200"/>
              <a:pPr algn="r" eaLnBrk="1" hangingPunct="1"/>
              <a:t>64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791439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1757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請學校放在資料中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90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765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91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606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92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104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104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/>
              <a:t>特優比照第</a:t>
            </a:r>
            <a:r>
              <a:rPr lang="en-US" altLang="zh-TW"/>
              <a:t>1</a:t>
            </a:r>
            <a:r>
              <a:rPr lang="zh-TW" altLang="en-US"/>
              <a:t>名、優等比照第</a:t>
            </a:r>
            <a:r>
              <a:rPr lang="en-US" altLang="zh-TW"/>
              <a:t>2</a:t>
            </a:r>
            <a:r>
              <a:rPr lang="zh-TW" altLang="en-US"/>
              <a:t>名、甲等比照第</a:t>
            </a:r>
            <a:r>
              <a:rPr lang="en-US" altLang="zh-TW"/>
              <a:t>3</a:t>
            </a:r>
            <a:r>
              <a:rPr lang="zh-TW" altLang="en-US"/>
              <a:t>名、乙等比照第</a:t>
            </a:r>
            <a:r>
              <a:rPr lang="en-US" altLang="zh-TW"/>
              <a:t>4</a:t>
            </a:r>
            <a:r>
              <a:rPr lang="zh-TW" altLang="en-US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114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>
                <a:latin typeface="Arial" pitchFamily="34" charset="0"/>
              </a:rPr>
              <a:t>摺頁資料  金雞蛋</a:t>
            </a:r>
            <a:r>
              <a:rPr lang="en-US" altLang="zh-TW" sz="1100">
                <a:latin typeface="Arial" pitchFamily="34" charset="0"/>
              </a:rPr>
              <a:t>(</a:t>
            </a:r>
            <a:r>
              <a:rPr lang="zh-TW" altLang="en-US" sz="110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117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1363"/>
            <a:ext cx="4965700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118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944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dirty="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11404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144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145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145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11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12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2020/11/11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2020/11/11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2020/11/11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2020/11/11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2020/11/11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2020/11/11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2020/11/11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2020/11/11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2020/11/11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2020/11/11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2020/11/11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2020/11/11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2020/11/11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&#20154;&#29983;&#39340;&#25289;&#26494;(1).mp4" TargetMode="External"/><Relationship Id="rId4" Type="http://schemas.openxmlformats.org/officeDocument/2006/relationships/hyperlink" Target="&#27599;&#20491;&#20154;&#26377;&#33258;&#24049;&#30340;&#26178;&#21312;-&#20013;&#25991;&#29256;(1).mp4" TargetMode="Externa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5.xml"/><Relationship Id="rId13" Type="http://schemas.openxmlformats.org/officeDocument/2006/relationships/slide" Target="slide135.xml"/><Relationship Id="rId3" Type="http://schemas.openxmlformats.org/officeDocument/2006/relationships/image" Target="../media/image6.png"/><Relationship Id="rId7" Type="http://schemas.openxmlformats.org/officeDocument/2006/relationships/slide" Target="slide58.xml"/><Relationship Id="rId12" Type="http://schemas.openxmlformats.org/officeDocument/2006/relationships/slide" Target="slide12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119.xml"/><Relationship Id="rId5" Type="http://schemas.openxmlformats.org/officeDocument/2006/relationships/slide" Target="slide7.xml"/><Relationship Id="rId10" Type="http://schemas.openxmlformats.org/officeDocument/2006/relationships/slide" Target="slide87.xml"/><Relationship Id="rId4" Type="http://schemas.openxmlformats.org/officeDocument/2006/relationships/slide" Target="slide3.xml"/><Relationship Id="rId9" Type="http://schemas.openxmlformats.org/officeDocument/2006/relationships/slide" Target="slide92.xml"/><Relationship Id="rId14" Type="http://schemas.openxmlformats.org/officeDocument/2006/relationships/slide" Target="slide1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fl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7.png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9.png"/><Relationship Id="rId4" Type="http://schemas.openxmlformats.org/officeDocument/2006/relationships/oleObject" Target="../embeddings/oleObject3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58.jpe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7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6.jpeg"/><Relationship Id="rId5" Type="http://schemas.openxmlformats.org/officeDocument/2006/relationships/image" Target="../media/image51.pn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51.png"/><Relationship Id="rId4" Type="http://schemas.openxmlformats.org/officeDocument/2006/relationships/hyperlink" Target="%E6%A9%9F%E6%A2%B0%E7%BE%A4.MP4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62.jpeg"/><Relationship Id="rId7" Type="http://schemas.openxmlformats.org/officeDocument/2006/relationships/image" Target="../media/image5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54.png"/><Relationship Id="rId5" Type="http://schemas.openxmlformats.org/officeDocument/2006/relationships/image" Target="../media/image64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63.jpeg"/><Relationship Id="rId9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29.png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576263"/>
            <a:ext cx="91186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3459163" y="1814513"/>
            <a:ext cx="54006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308475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2913" y="4232275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989138"/>
            <a:ext cx="31035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3563938" y="3644900"/>
            <a:ext cx="5400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主講人</a:t>
            </a:r>
            <a:r>
              <a:rPr lang="zh-TW" altLang="en-US" dirty="0" smtClean="0"/>
              <a:t>：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羅新炎 校長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3563938" y="4652963"/>
            <a:ext cx="540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11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11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7A4E741-479B-49E9-9D6B-2905E0288309}" type="slidenum">
              <a:rPr lang="en-US" altLang="zh-TW" sz="1400" b="1">
                <a:latin typeface="Arial" pitchFamily="34" charset="0"/>
              </a:rPr>
              <a:pPr algn="r" eaLnBrk="1" hangingPunct="1"/>
              <a:t>10</a:t>
            </a:fld>
            <a:endParaRPr lang="en-US" altLang="zh-TW" sz="1400" b="1">
              <a:latin typeface="Arial" pitchFamily="34" charset="0"/>
            </a:endParaRPr>
          </a:p>
        </p:txBody>
      </p:sp>
      <p:sp>
        <p:nvSpPr>
          <p:cNvPr id="22531" name="Oval 2"/>
          <p:cNvSpPr>
            <a:spLocks noChangeArrowheads="1"/>
          </p:cNvSpPr>
          <p:nvPr/>
        </p:nvSpPr>
        <p:spPr bwMode="auto">
          <a:xfrm>
            <a:off x="7229475" y="4941888"/>
            <a:ext cx="931863" cy="431800"/>
          </a:xfrm>
          <a:prstGeom prst="ellipse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/>
            <a:endParaRPr kumimoji="0" lang="zh-TW" alt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232563" name="Group 11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433058"/>
              </p:ext>
            </p:extLst>
          </p:nvPr>
        </p:nvGraphicFramePr>
        <p:xfrm>
          <a:off x="395288" y="1060450"/>
          <a:ext cx="8353425" cy="5200703"/>
        </p:xfrm>
        <a:graphic>
          <a:graphicData uri="http://schemas.openxmlformats.org/drawingml/2006/table">
            <a:tbl>
              <a:tblPr/>
              <a:tblGrid>
                <a:gridCol w="100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5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52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8408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學年度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高一新生來源 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招生容量比率</a:t>
                      </a:r>
                      <a:endParaRPr kumimoji="1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1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總計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4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101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311,640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122%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285,522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103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268,752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141%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282,314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105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271,686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106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239,389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159%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107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226,783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72%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167%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108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212,725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46%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77%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180%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206,874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199,770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2641" name="Rectangle 112"/>
          <p:cNvSpPr>
            <a:spLocks noChangeArrowheads="1"/>
          </p:cNvSpPr>
          <p:nvPr/>
        </p:nvSpPr>
        <p:spPr bwMode="auto">
          <a:xfrm>
            <a:off x="468313" y="601663"/>
            <a:ext cx="827881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招生容量比率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全國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1341438"/>
            <a:ext cx="2160588" cy="41751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>
              <a:defRPr/>
            </a:pP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0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/>
        </p:nvGraphicFramePr>
        <p:xfrm>
          <a:off x="550863" y="1773238"/>
          <a:ext cx="7848600" cy="3767140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755650" y="476250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/>
        </p:nvGraphicFramePr>
        <p:xfrm>
          <a:off x="493713" y="1557338"/>
          <a:ext cx="8280400" cy="4238625"/>
        </p:xfrm>
        <a:graphic>
          <a:graphicData uri="http://schemas.openxmlformats.org/drawingml/2006/table">
            <a:tbl>
              <a:tblPr/>
              <a:tblGrid>
                <a:gridCol w="1919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1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539552" y="112474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395288" y="1989138"/>
          <a:ext cx="8137525" cy="2876552"/>
        </p:xfrm>
        <a:graphic>
          <a:graphicData uri="http://schemas.openxmlformats.org/drawingml/2006/table">
            <a:tbl>
              <a:tblPr/>
              <a:tblGrid>
                <a:gridCol w="157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7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22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89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395536" y="149877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B861931-15AA-4E42-9472-B375789E5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FF0000"/>
                </a:solidFill>
              </a:rPr>
              <a:t>110</a:t>
            </a:r>
            <a:r>
              <a:rPr lang="zh-TW" altLang="en-US" b="1" dirty="0">
                <a:solidFill>
                  <a:srgbClr val="FF0000"/>
                </a:solidFill>
              </a:rPr>
              <a:t>學年度新設市高</a:t>
            </a:r>
            <a:r>
              <a:rPr lang="en-US" altLang="zh-TW" b="1" dirty="0">
                <a:solidFill>
                  <a:srgbClr val="FF0000"/>
                </a:solidFill>
              </a:rPr>
              <a:t>-</a:t>
            </a:r>
            <a:r>
              <a:rPr lang="zh-TW" altLang="en-US" b="1" dirty="0">
                <a:solidFill>
                  <a:srgbClr val="FF0000"/>
                </a:solidFill>
              </a:rPr>
              <a:t>羅浮高中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CB84DE8-8C25-41FA-82F5-F348808783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rgbClr val="FF0000"/>
                </a:solidFill>
              </a:rPr>
              <a:t>招生科別：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zh-TW" dirty="0"/>
              <a:t>餐飲管理科</a:t>
            </a:r>
            <a:r>
              <a:rPr lang="en-US" altLang="zh-TW" dirty="0"/>
              <a:t>1</a:t>
            </a:r>
            <a:r>
              <a:rPr lang="zh-TW" altLang="en-US" dirty="0"/>
              <a:t>班</a:t>
            </a:r>
            <a:r>
              <a:rPr lang="en-US" altLang="zh-TW" dirty="0"/>
              <a:t>25</a:t>
            </a:r>
            <a:r>
              <a:rPr lang="zh-TW" altLang="zh-TW" dirty="0"/>
              <a:t>人</a:t>
            </a:r>
            <a:endParaRPr lang="en-US" altLang="zh-TW" dirty="0"/>
          </a:p>
          <a:p>
            <a:r>
              <a:rPr lang="en-US" altLang="zh-TW" dirty="0"/>
              <a:t> </a:t>
            </a:r>
            <a:r>
              <a:rPr lang="zh-TW" altLang="zh-TW" dirty="0"/>
              <a:t>觀光事業科</a:t>
            </a:r>
            <a:r>
              <a:rPr lang="en-US" altLang="zh-TW" dirty="0"/>
              <a:t>2</a:t>
            </a:r>
            <a:r>
              <a:rPr lang="zh-TW" altLang="en-US" dirty="0"/>
              <a:t>班</a:t>
            </a:r>
            <a:r>
              <a:rPr lang="en-US" altLang="zh-TW" dirty="0"/>
              <a:t>50</a:t>
            </a:r>
            <a:r>
              <a:rPr lang="zh-TW" altLang="zh-TW" dirty="0"/>
              <a:t>人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1262E156-3566-42E5-8F2B-E0E8C9A1F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rgbClr val="FF0000"/>
                </a:solidFill>
              </a:rPr>
              <a:t>招生管道：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en-US" dirty="0"/>
              <a:t>技優甄審</a:t>
            </a:r>
            <a:endParaRPr lang="en-US" altLang="zh-TW" dirty="0"/>
          </a:p>
          <a:p>
            <a:r>
              <a:rPr lang="zh-TW" altLang="en-US" dirty="0"/>
              <a:t>直升入學</a:t>
            </a:r>
            <a:r>
              <a:rPr lang="en-US" altLang="zh-TW" dirty="0"/>
              <a:t>(</a:t>
            </a:r>
            <a:r>
              <a:rPr lang="zh-TW" altLang="en-US" dirty="0"/>
              <a:t>介壽國中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免試入學志願選填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(</a:t>
            </a:r>
            <a:r>
              <a:rPr lang="zh-TW" altLang="en-US" dirty="0"/>
              <a:t>優先免試入學名額優先配置於大溪區、復興區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全國獨招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04FEE3B-EA0A-46DF-9BA1-CFD2BD4A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923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0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6835775" y="1652588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0" y="3227388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7070725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-30163" y="658813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40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-30163" y="4205288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110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3?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0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785813" y="822325"/>
            <a:ext cx="7286625" cy="5711825"/>
            <a:chOff x="2005584" y="822960"/>
            <a:chExt cx="7516368" cy="570975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103503"/>
              <a:ext cx="3456954" cy="1406473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681826" y="-1902"/>
            <a:ext cx="8462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684213" y="1557338"/>
            <a:ext cx="77771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684213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二、學生日常生活表現六學期成績依教師輔導與管教學生之相關規定，辦理功過相抵、獎懲實施、懲罰存記及改過銷過等事項，且依規定程序審核通過註銷後，其記錄未達三大過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89475" y="228421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468313" y="1844675"/>
            <a:ext cx="8280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1131888" y="1325563"/>
            <a:ext cx="8012112" cy="2535237"/>
          </a:xfrm>
        </p:spPr>
        <p:txBody>
          <a:bodyPr/>
          <a:lstStyle/>
          <a:p>
            <a:pPr marL="228600" indent="-228600"/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6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6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/>
        </p:nvGraphicFramePr>
        <p:xfrm>
          <a:off x="323850" y="3933825"/>
          <a:ext cx="8612188" cy="2359026"/>
        </p:xfrm>
        <a:graphic>
          <a:graphicData uri="http://schemas.openxmlformats.org/drawingml/2006/table">
            <a:tbl>
              <a:tblPr/>
              <a:tblGrid>
                <a:gridCol w="1223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79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257300" y="1268413"/>
            <a:ext cx="7886700" cy="4552950"/>
          </a:xfrm>
        </p:spPr>
        <p:txBody>
          <a:bodyPr/>
          <a:lstStyle/>
          <a:p>
            <a:pPr marL="228600" indent="-228600"/>
            <a:r>
              <a:rPr lang="zh-TW" altLang="en-US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>
                <a:ea typeface="標楷體" pitchFamily="65" charset="-120"/>
              </a:rPr>
              <a:t>甲生</a:t>
            </a:r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r>
              <a:rPr lang="zh-TW" altLang="en-US">
                <a:ea typeface="標楷體" pitchFamily="65" charset="-120"/>
              </a:rPr>
              <a:t>乙生</a:t>
            </a:r>
            <a:endParaRPr lang="en-US" altLang="zh-TW">
              <a:ea typeface="標楷體" pitchFamily="65" charset="-120"/>
            </a:endParaRPr>
          </a:p>
          <a:p>
            <a:pPr marL="228600" indent="-228600"/>
            <a:endParaRPr lang="zh-TW" altLang="en-US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109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/>
        </p:nvGraphicFramePr>
        <p:xfrm>
          <a:off x="1979613" y="1989138"/>
          <a:ext cx="6192837" cy="1981201"/>
        </p:xfrm>
        <a:graphic>
          <a:graphicData uri="http://schemas.openxmlformats.org/drawingml/2006/table">
            <a:tbl>
              <a:tblPr/>
              <a:tblGrid>
                <a:gridCol w="852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3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31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/>
        </p:nvGraphicFramePr>
        <p:xfrm>
          <a:off x="1979613" y="4292600"/>
          <a:ext cx="6840537" cy="2286000"/>
        </p:xfrm>
        <a:graphic>
          <a:graphicData uri="http://schemas.openxmlformats.org/drawingml/2006/table">
            <a:tbl>
              <a:tblPr/>
              <a:tblGrid>
                <a:gridCol w="931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4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284321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3563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4356100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0" name="框架 9">
            <a:extLst/>
          </p:cNvPr>
          <p:cNvSpPr/>
          <p:nvPr/>
        </p:nvSpPr>
        <p:spPr>
          <a:xfrm>
            <a:off x="514826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5940425" y="3357563"/>
            <a:ext cx="216693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2916238" y="5876925"/>
            <a:ext cx="4176712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7235825" y="5949950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8027988" y="594995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680363" y="1480425"/>
            <a:ext cx="8271352" cy="4033346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200" dirty="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 dirty="0">
                <a:ea typeface="標楷體" pitchFamily="65" charset="-120"/>
              </a:rPr>
              <a:t>「</a:t>
            </a:r>
            <a:r>
              <a:rPr lang="zh-TW" altLang="en-US" sz="2200" b="1" dirty="0">
                <a:solidFill>
                  <a:srgbClr val="FF0000"/>
                </a:solidFill>
                <a:ea typeface="標楷體" pitchFamily="65" charset="-120"/>
              </a:rPr>
              <a:t>不知道自己想做甚麼？</a:t>
            </a:r>
            <a:r>
              <a:rPr lang="zh-TW" altLang="en-US" sz="2200" dirty="0">
                <a:ea typeface="標楷體" pitchFamily="65" charset="-120"/>
              </a:rPr>
              <a:t>」不是新鮮問題。每個世代要進入社會的年輕人，遲早都要自問：「我的</a:t>
            </a:r>
            <a:r>
              <a:rPr lang="zh-TW" altLang="en-US" sz="2200" b="1" dirty="0">
                <a:solidFill>
                  <a:srgbClr val="FF0000"/>
                </a:solidFill>
                <a:ea typeface="標楷體" pitchFamily="65" charset="-120"/>
              </a:rPr>
              <a:t>能力和興趣</a:t>
            </a:r>
            <a:r>
              <a:rPr lang="zh-TW" altLang="en-US" sz="2200" dirty="0">
                <a:ea typeface="標楷體" pitchFamily="65" charset="-120"/>
              </a:rPr>
              <a:t>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 dirty="0">
                <a:ea typeface="標楷體" pitchFamily="65" charset="-120"/>
              </a:rPr>
              <a:t>最應該探索自我的時間就是在</a:t>
            </a:r>
            <a:r>
              <a:rPr lang="en-US" altLang="zh-TW" sz="2200" dirty="0">
                <a:ea typeface="標楷體" pitchFamily="65" charset="-120"/>
              </a:rPr>
              <a:t>『</a:t>
            </a:r>
            <a:r>
              <a:rPr lang="zh-TW" altLang="en-US" sz="2200" dirty="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200" dirty="0">
                <a:ea typeface="標楷體" pitchFamily="65" charset="-120"/>
              </a:rPr>
              <a:t>』</a:t>
            </a:r>
            <a:r>
              <a:rPr lang="zh-TW" altLang="en-US" sz="2200" dirty="0"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 dirty="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395288" y="6237288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1476375" y="476250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>
                  <a:ea typeface="標楷體" pitchFamily="65" charset="-120"/>
                </a:rPr>
                <a:t>，探索自我不嫌早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293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395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1835150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2360613" y="6100763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4859338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293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323850" y="3141663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0" y="1146175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2555875" y="333375"/>
            <a:ext cx="51847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2376488" y="454025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3522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4640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579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6961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8081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395288" y="1571625"/>
            <a:ext cx="8280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214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3000375" y="3857625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4857721" y="407192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1071563" y="5175250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116013" y="1643063"/>
            <a:ext cx="662622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基本條件為國中健體、藝文、綜合領域五學期平均成績達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分以上者各得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0" y="3214688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3714750" y="307181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5500694" y="3286102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1116013" y="4143375"/>
            <a:ext cx="669607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827088" y="1916113"/>
            <a:ext cx="792162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42875" y="1857375"/>
            <a:ext cx="8786813" cy="344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>
                <a:latin typeface="標楷體" pitchFamily="65" charset="-120"/>
                <a:ea typeface="標楷體" pitchFamily="65" charset="-120"/>
              </a:rPr>
            </a:br>
            <a:r>
              <a:rPr lang="zh-TW" altLang="en-US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143000" y="1500188"/>
            <a:ext cx="6572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643438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4643438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3263" y="4608513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0613" y="4635500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785813" y="2178050"/>
            <a:ext cx="75009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5364088" y="224643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2978299" y="271760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/>
        </p:nvGraphicFramePr>
        <p:xfrm>
          <a:off x="684213" y="1700213"/>
          <a:ext cx="7993062" cy="3524256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2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4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96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60338" y="836613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3813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109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285750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881063" y="2500313"/>
            <a:ext cx="522287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1476375" y="2492375"/>
            <a:ext cx="522288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2032000" y="2500313"/>
            <a:ext cx="52387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2608263" y="2500313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3184525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6300788" y="29241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3848100" y="33813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4000500" y="35337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4454525" y="2511425"/>
            <a:ext cx="5238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5148263" y="2524125"/>
            <a:ext cx="52387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-68263" y="-373063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3759675" y="1932237"/>
            <a:ext cx="523875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/>
        </p:nvGraphicFramePr>
        <p:xfrm>
          <a:off x="23813" y="5876925"/>
          <a:ext cx="6108699" cy="952500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23813" y="1049338"/>
          <a:ext cx="6267449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6397625" y="2441575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853" y="2800013"/>
              <a:ext cx="523220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6640513" y="2441575"/>
            <a:ext cx="1089025" cy="3629025"/>
            <a:chOff x="6437616" y="2441134"/>
            <a:chExt cx="1088800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616" y="2800013"/>
              <a:ext cx="861774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5746750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72" y="2793419"/>
              <a:ext cx="52322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7547769" y="4988719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7412831" y="5431632"/>
            <a:ext cx="52387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文字方塊 3"/>
          <p:cNvSpPr txBox="1">
            <a:spLocks noChangeArrowheads="1"/>
          </p:cNvSpPr>
          <p:nvPr/>
        </p:nvSpPr>
        <p:spPr bwMode="auto">
          <a:xfrm>
            <a:off x="611188" y="1557338"/>
            <a:ext cx="6551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  <a:r>
              <a:rPr lang="en-US" altLang="zh-TW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考試入學</a:t>
            </a:r>
            <a:r>
              <a:rPr lang="en-US" altLang="zh-TW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40291" name="文字方塊 1"/>
          <p:cNvSpPr txBox="1">
            <a:spLocks noChangeArrowheads="1"/>
          </p:cNvSpPr>
          <p:nvPr/>
        </p:nvSpPr>
        <p:spPr bwMode="auto">
          <a:xfrm>
            <a:off x="179388" y="2420938"/>
            <a:ext cx="89646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大園高中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國際文憑課程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(IBDP)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專班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每班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25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人，另有收費標準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buFont typeface="Arial" pitchFamily="34" charset="0"/>
              <a:buNone/>
            </a:pP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zh-TW" altLang="en-US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0"/>
            <a:ext cx="6551612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2484438" y="1412875"/>
            <a:ext cx="2016125" cy="863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文字方塊 3"/>
          <p:cNvSpPr txBox="1">
            <a:spLocks noChangeArrowheads="1"/>
          </p:cNvSpPr>
          <p:nvPr/>
        </p:nvSpPr>
        <p:spPr bwMode="auto">
          <a:xfrm>
            <a:off x="571500" y="312738"/>
            <a:ext cx="85725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</a:p>
          <a:p>
            <a:pPr>
              <a:buFont typeface="Arial" pitchFamily="34" charset="0"/>
              <a:buNone/>
            </a:pP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考試入學</a:t>
            </a: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大園高中；以簡章為準</a:t>
            </a: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3FDA560-FEBF-43FF-A5CD-A4AC9A3B2BC8}"/>
              </a:ext>
            </a:extLst>
          </p:cNvPr>
          <p:cNvSpPr txBox="1"/>
          <p:nvPr/>
        </p:nvSpPr>
        <p:spPr>
          <a:xfrm>
            <a:off x="2267744" y="2060848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測驗科目：</a:t>
            </a:r>
            <a:endParaRPr lang="en-US" altLang="zh-TW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英文閱讀理解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英文</a:t>
            </a:r>
            <a:r>
              <a:rPr lang="zh-TW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寫作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590" name="Rectangle 966">
            <a:extLst/>
          </p:cNvPr>
          <p:cNvSpPr>
            <a:spLocks noChangeArrowheads="1"/>
          </p:cNvSpPr>
          <p:nvPr/>
        </p:nvSpPr>
        <p:spPr bwMode="auto">
          <a:xfrm>
            <a:off x="468313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323850" y="2708275"/>
            <a:ext cx="82073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1.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五專名額不再納入各縣市高中職免試考區。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2.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五專升學管道：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-6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月五專優先免試入學（電腦志願） 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月五專聯合免試入學（現場登記分發） </a:t>
            </a:r>
            <a:endParaRPr lang="en-US" altLang="en-US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395288" y="1557338"/>
            <a:ext cx="8207375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5/17-21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6/4-6/9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五專優先免試選填志願（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個）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6/10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6/15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6/17-6/28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7/12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110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424862" cy="1143000"/>
          </a:xfrm>
        </p:spPr>
        <p:txBody>
          <a:bodyPr/>
          <a:lstStyle/>
          <a:p>
            <a:r>
              <a:rPr lang="zh-TW" altLang="en-US" sz="4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五專優先免試：使用五專優免比序積分，採全國一區電腦選填志願分發，不限地區、學校、科系，至多</a:t>
            </a:r>
            <a:r>
              <a:rPr lang="en-US" altLang="zh-TW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個志願。</a:t>
            </a:r>
            <a:endParaRPr lang="en-US" altLang="zh-TW" b="1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125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1214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323850" y="1125538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539750" y="549275"/>
            <a:ext cx="813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/>
        </p:nvGraphicFramePr>
        <p:xfrm>
          <a:off x="684213" y="1916113"/>
          <a:ext cx="7920037" cy="4781019"/>
        </p:xfrm>
        <a:graphic>
          <a:graphicData uri="http://schemas.openxmlformats.org/drawingml/2006/table">
            <a:tbl>
              <a:tblPr/>
              <a:tblGrid>
                <a:gridCol w="1871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972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2118ABB-0C55-4046-A682-1B9B5DC9E76C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1011" name="Picture 287" descr="Capture_2016_12_22_23_30_02_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76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388E374-E9C7-449A-AC29-032E2739B378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127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2035" name="Picture 291" descr="Capture_2016_12_22_23_30_23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7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379B2D3-A201-4CFC-B25F-C8DF2D46B55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128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3059" name="Picture 293" descr="Capture_2016_12_22_23_30_28_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80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C1DC240-100F-4D0A-BDEE-A5C7AD9B7C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129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4083" name="Picture 295" descr="Capture_2016_12_22_23_30_34_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7651" name="Picture 4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765175"/>
            <a:ext cx="7151688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1403350" y="692150"/>
            <a:ext cx="2232025" cy="10080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1403350" y="3933825"/>
            <a:ext cx="2808288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982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C594B3-8980-4EA0-9AE4-7B269812306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130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5107" name="Picture 297" descr="Capture_2016_12_22_23_30_40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984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FF6FAF4-6770-4CB8-A12B-A17688E2192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131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6131" name="Picture 299" descr="Capture_2016_12_22_23_30_49_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986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DABEE36-B002-44D9-AF37-89C5CED2772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132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7155" name="Picture 301" descr="Capture_2016_12_22_23_30_55_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133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134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683568" y="2492896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08995"/>
            <a:ext cx="4608512" cy="5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67B79E7-763D-4FAE-A78E-EA8764D1A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308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5F35E84-BBE6-4D0B-9620-C6D2F60AC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347"/>
            <a:ext cx="9144000" cy="349577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F831A27-ABCB-4FEE-8B86-B48C98C2C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764704"/>
            <a:ext cx="9036495" cy="597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BE5E6E8-1D35-47CA-A386-860D4463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8" y="620688"/>
            <a:ext cx="9144000" cy="624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/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9699" name="Picture 4" descr="Capture_2016_09_10_00_10_51_60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0"/>
            <a:ext cx="6696075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0" y="4005263"/>
            <a:ext cx="23399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000">
                <a:ea typeface="標楷體" pitchFamily="65" charset="-120"/>
              </a:rPr>
              <a:t>不要害怕學習新的知識或能力，經過努力與克服，會有新發現與有趣之處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5940425" y="1125538"/>
            <a:ext cx="2879725" cy="50323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1CEFDC-FD0C-47BF-AB18-2578D5FA1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6" y="1078027"/>
            <a:ext cx="9144000" cy="5791200"/>
          </a:xfrm>
          <a:prstGeom prst="rect">
            <a:avLst/>
          </a:prstGeo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07950" y="3716338"/>
            <a:ext cx="3017837" cy="3457575"/>
            <a:chOff x="68" y="2341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2341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 dirty="0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 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2036368" y="397493"/>
            <a:ext cx="53292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A068035-16A4-41D2-A0EF-2F98C6DD7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10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F020283-222C-473D-94C7-BFE84F943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" y="764704"/>
            <a:ext cx="9144000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71488" y="669925"/>
            <a:ext cx="8310562" cy="758825"/>
            <a:chOff x="720" y="-712"/>
            <a:chExt cx="2256" cy="4457"/>
          </a:xfrm>
        </p:grpSpPr>
        <p:sp>
          <p:nvSpPr>
            <p:cNvPr id="188422" name="AutoShape 16"/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  <p:sp>
          <p:nvSpPr>
            <p:cNvPr id="188423" name="AutoShape 17"/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sz="2400" b="1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桃園市政府教育局十二年國教資訊網 </a:t>
              </a:r>
              <a:r>
                <a:rPr lang="en-US" altLang="zh-TW" sz="180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http://12basic.tyc.edu.tw/</a:t>
              </a:r>
              <a:endParaRPr lang="zh-TW" altLang="en-US" sz="1800">
                <a:solidFill>
                  <a:srgbClr val="000000"/>
                </a:solidFill>
                <a:latin typeface="Cataneo BT" pitchFamily="66" charset="0"/>
                <a:ea typeface="標楷體" pitchFamily="65" charset="-120"/>
              </a:endParaRPr>
            </a:p>
          </p:txBody>
        </p:sp>
        <p:sp>
          <p:nvSpPr>
            <p:cNvPr id="188424" name="AutoShape 19"/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</p:grpSp>
      <p:pic>
        <p:nvPicPr>
          <p:cNvPr id="188419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0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263" y="5157788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EBD41A0-631A-474C-99DC-889EDAD43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1333120"/>
            <a:ext cx="8772525" cy="5524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0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83188" y="1557338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en-US" altLang="zh-TW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0" y="2228850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4371975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0" y="5065713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build="p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430213" y="1760538"/>
            <a:ext cx="8713787" cy="3097212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地方宣導團責任區講師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kumimoji="1" lang="en-US" altLang="zh-TW" sz="32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395288" y="908050"/>
            <a:ext cx="6148387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412610" y="4113920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564" name="Picture 3" descr="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648">
            <a:off x="6227763" y="1916113"/>
            <a:ext cx="274796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  <p:sp>
        <p:nvSpPr>
          <p:cNvPr id="2" name="文字方塊 1"/>
          <p:cNvSpPr txBox="1"/>
          <p:nvPr/>
        </p:nvSpPr>
        <p:spPr>
          <a:xfrm>
            <a:off x="2411760" y="5627698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4" action="ppaction://hlinkfile"/>
              </a:rPr>
              <a:t>每個人有自己的時區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699792" y="6301547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5" action="ppaction://hlinkfile"/>
              </a:rPr>
              <a:t>人生馬拉松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34" y="935062"/>
            <a:ext cx="7488832" cy="468052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186330" y="5615582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新細明體" pitchFamily="18" charset="-120"/>
                <a:cs typeface="+mn-cs"/>
              </a:rPr>
              <a:t>教育部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新細明體" pitchFamily="18" charset="-120"/>
                <a:cs typeface="+mn-cs"/>
              </a:rPr>
              <a:t>最新統計，大專校院學生一○七學年有十六萬六五六二人休退學，占學生總數一百二十四萬的十三．三八％，比率創歷史新高，每十人就有一．三人休退學離開學校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339752" y="404664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工作需求、志趣不合 為主因</a:t>
            </a:r>
            <a:endParaRPr kumimoji="1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字方塊 1"/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106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31747" name="Picture 3" descr="Capture_2017_08_15_14_44_58_8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1075"/>
            <a:ext cx="83518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635375" y="4508500"/>
            <a:ext cx="4608513" cy="14414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" name="矩形 1"/>
          <p:cNvSpPr/>
          <p:nvPr/>
        </p:nvSpPr>
        <p:spPr bwMode="auto">
          <a:xfrm>
            <a:off x="1835150" y="1844675"/>
            <a:ext cx="2016125" cy="6477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0"/>
            <a:ext cx="56165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kumimoji="1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107</a:t>
            </a:r>
            <a:r>
              <a:rPr kumimoji="1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kumimoji="1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kumimoji="1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kumimoji="1" lang="en-US" altLang="zh-TW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kumimoji="1" lang="zh-TW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kumimoji="1" lang="zh-TW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39750" y="260350"/>
            <a:ext cx="931863" cy="17287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796136" y="1392622"/>
            <a:ext cx="3168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有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149</a:t>
            </a: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人落榜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.</a:t>
            </a: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只填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7</a:t>
            </a: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個志願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14</a:t>
            </a: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名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5A</a:t>
            </a: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就近入學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.</a:t>
            </a: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領獎學金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最高獎金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60</a:t>
            </a: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萬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八成三填第一志願序就錄取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5</a:t>
            </a: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名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5A</a:t>
            </a: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第一志願填職業科系：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育達高中餐飲管理科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治平高中電機科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新興高中應用外語日語組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北科附中電子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.</a:t>
            </a: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電機科</a:t>
            </a:r>
            <a:endParaRPr kumimoji="1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22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108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0" y="0"/>
            <a:ext cx="9144000" cy="64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109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8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11319D5-7A8A-4350-A201-449CF86AB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45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EC7D6C4-83BE-4B25-B8DC-5852732DB70F}"/>
              </a:ext>
            </a:extLst>
          </p:cNvPr>
          <p:cNvSpPr/>
          <p:nvPr/>
        </p:nvSpPr>
        <p:spPr bwMode="auto">
          <a:xfrm>
            <a:off x="35496" y="2492896"/>
            <a:ext cx="9073008" cy="19442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275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/>
          </p:cNvPr>
          <p:cNvGraphicFramePr>
            <a:graphicFrameLocks/>
          </p:cNvGraphicFramePr>
          <p:nvPr/>
        </p:nvGraphicFramePr>
        <p:xfrm>
          <a:off x="-46856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/>
          </p:cNvPr>
          <p:cNvSpPr/>
          <p:nvPr/>
        </p:nvSpPr>
        <p:spPr bwMode="auto">
          <a:xfrm>
            <a:off x="4140200" y="912813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1588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214422"/>
            <a:ext cx="8229600" cy="4911741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110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年度重要日程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桃連區特色招生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甄選入學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桃連區免試入學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桃連區特色招生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考試入學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五專免試入學簡介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3" action="ppaction://hlinksldjump"/>
              </a:rPr>
              <a:t>適性入學宣導網的說明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4" action="ppaction://hlinksldjump"/>
              </a:rPr>
              <a:t>結語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 txBox="1">
            <a:spLocks noGrp="1"/>
          </p:cNvSpPr>
          <p:nvPr/>
        </p:nvSpPr>
        <p:spPr bwMode="auto">
          <a:xfrm>
            <a:off x="6057900" y="635635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latinLnBrk="1" hangingPunct="1"/>
            <a:fld id="{764565C2-CD6E-42DE-A641-537CED277773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/>
              <a:t>20</a:t>
            </a:fld>
            <a:endParaRPr kumimoji="0" lang="en-US" altLang="ko-KR" sz="90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37891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2471738" y="34925"/>
            <a:ext cx="4037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投影片編號版面配置區 15"/>
          <p:cNvSpPr txBox="1">
            <a:spLocks noGrp="1"/>
          </p:cNvSpPr>
          <p:nvPr/>
        </p:nvSpPr>
        <p:spPr bwMode="auto">
          <a:xfrm>
            <a:off x="1252538" y="62103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fld id="{D87EC73E-C9E9-4C51-AE6F-ADA63591261B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/>
              <a:t>20</a:t>
            </a:fld>
            <a:endParaRPr kumimoji="0" lang="en-US" altLang="zh-TW" sz="90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43631" y="264173"/>
            <a:ext cx="7836644" cy="639705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4" name="Oval 86"/>
          <p:cNvSpPr>
            <a:spLocks noChangeArrowheads="1"/>
          </p:cNvSpPr>
          <p:nvPr/>
        </p:nvSpPr>
        <p:spPr bwMode="auto">
          <a:xfrm>
            <a:off x="2843809" y="5085184"/>
            <a:ext cx="3384376" cy="1008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</p:spTree>
    <p:extLst>
      <p:ext uri="{BB962C8B-B14F-4D97-AF65-F5344CB8AC3E}">
        <p14:creationId xmlns:p14="http://schemas.microsoft.com/office/powerpoint/2010/main" val="7082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3995738" y="1557338"/>
            <a:ext cx="5148262" cy="5184775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學年度起，新生每人一冊（</a:t>
            </a: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101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學年度微調）</a:t>
            </a:r>
            <a:endParaRPr kumimoji="0" lang="en-US" altLang="zh-TW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5F9CFE5-8710-49C3-9266-9AD9C8F61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37" t="6795" r="2184" b="3471"/>
          <a:stretch/>
        </p:blipFill>
        <p:spPr>
          <a:xfrm>
            <a:off x="-10746" y="1556792"/>
            <a:ext cx="4078690" cy="5184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>
            <a:extLst/>
          </p:cNvPr>
          <p:cNvGraphicFramePr>
            <a:graphicFrameLocks noGrp="1"/>
          </p:cNvGraphicFramePr>
          <p:nvPr/>
        </p:nvGraphicFramePr>
        <p:xfrm>
          <a:off x="107950" y="1557338"/>
          <a:ext cx="8928100" cy="5229226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5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716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0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3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1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4652963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>
            <a:extLst/>
          </p:cNvPr>
          <p:cNvSpPr/>
          <p:nvPr/>
        </p:nvSpPr>
        <p:spPr bwMode="auto">
          <a:xfrm>
            <a:off x="4206875" y="2735263"/>
            <a:ext cx="3678238" cy="2654300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/>
        </p:nvGraphicFramePr>
        <p:xfrm>
          <a:off x="107950" y="1557338"/>
          <a:ext cx="8928100" cy="5175252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27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13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2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2441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2051720" y="1471818"/>
            <a:ext cx="3816424" cy="538618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109538" y="2058988"/>
            <a:ext cx="2806700" cy="3171825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1475" y="1489075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4716463" y="2301875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1547813" y="6021388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8229600" cy="725488"/>
          </a:xfrm>
        </p:spPr>
        <p:txBody>
          <a:bodyPr/>
          <a:lstStyle/>
          <a:p>
            <a:r>
              <a:rPr lang="zh-TW" altLang="en-US" sz="400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628775"/>
            <a:ext cx="3186113" cy="47418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>
            <a:extLst/>
          </p:cNvPr>
          <p:cNvSpPr txBox="1"/>
          <p:nvPr/>
        </p:nvSpPr>
        <p:spPr>
          <a:xfrm>
            <a:off x="3779838" y="1628775"/>
            <a:ext cx="5364162" cy="47609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的大傢伙，外型巨大、成績低落，在性向測驗時，居然在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547813"/>
            <a:ext cx="87852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4829175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203200" y="46132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8463" y="1384300"/>
            <a:ext cx="408463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300663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754563" y="142557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190500" y="1463675"/>
            <a:ext cx="4381500" cy="4203700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1457325" y="6054725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107950" y="2276475"/>
            <a:ext cx="9036050" cy="42624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年度起，每年辦理試模擬測驗及分發作業。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16-17</a:t>
            </a:r>
            <a:r>
              <a:rPr kumimoji="0"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7-13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2/18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全市高中職博覽會，</a:t>
            </a: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桃園體育場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1979613" y="692150"/>
            <a:ext cx="54721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b="1"/>
              <a:t>、</a:t>
            </a: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619250"/>
            <a:ext cx="83534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724400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1692275" y="4430713"/>
            <a:ext cx="7151688" cy="2222500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867400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95963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95963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24525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7338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981075"/>
            <a:ext cx="7632700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981075"/>
            <a:ext cx="7489825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836613"/>
            <a:ext cx="7848600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" y="1384300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3525" y="1554163"/>
            <a:ext cx="393223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1900" y="2120900"/>
            <a:ext cx="3492500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944563" y="2636838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4356100" y="1506538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74000" y="1501775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1457325" y="6021388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92150"/>
            <a:ext cx="79200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192233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24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493206" y="5862071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志願錄取率皆為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33166" y="726919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148151"/>
              </p:ext>
            </p:extLst>
          </p:nvPr>
        </p:nvGraphicFramePr>
        <p:xfrm>
          <a:off x="971602" y="1869713"/>
          <a:ext cx="7200797" cy="3791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8727">
                  <a:extLst>
                    <a:ext uri="{9D8B030D-6E8A-4147-A177-3AD203B41FA5}">
                      <a16:colId xmlns:a16="http://schemas.microsoft.com/office/drawing/2014/main" val="2467269009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val="2268493357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val="2662123160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val="3645994474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val="422095650"/>
                    </a:ext>
                  </a:extLst>
                </a:gridCol>
                <a:gridCol w="1203090">
                  <a:extLst>
                    <a:ext uri="{9D8B030D-6E8A-4147-A177-3AD203B41FA5}">
                      <a16:colId xmlns:a16="http://schemas.microsoft.com/office/drawing/2014/main" val="3584730343"/>
                    </a:ext>
                  </a:extLst>
                </a:gridCol>
              </a:tblGrid>
              <a:tr h="56858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統計項目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桃連區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基北區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中投區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台南區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高雄區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344971"/>
                  </a:ext>
                </a:extLst>
              </a:tr>
              <a:tr h="569601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報名人數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16,371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34,312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23,765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11,167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17,412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9312295"/>
                  </a:ext>
                </a:extLst>
              </a:tr>
              <a:tr h="569601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錄取人數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16,220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33,638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23,611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11,031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17,219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9198356"/>
                  </a:ext>
                </a:extLst>
              </a:tr>
              <a:tr h="56858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99.08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98.04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99.35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98.78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98.89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6039967"/>
                  </a:ext>
                </a:extLst>
              </a:tr>
              <a:tr h="757578">
                <a:tc>
                  <a:txBody>
                    <a:bodyPr/>
                    <a:lstStyle/>
                    <a:p>
                      <a:pPr marL="30480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第</a:t>
                      </a:r>
                      <a:r>
                        <a:rPr lang="en-US" sz="1400" kern="100">
                          <a:effectLst/>
                        </a:rPr>
                        <a:t>1</a:t>
                      </a:r>
                      <a:r>
                        <a:rPr lang="zh-TW" sz="1400" kern="100">
                          <a:effectLst/>
                        </a:rPr>
                        <a:t>志願</a:t>
                      </a:r>
                      <a:endParaRPr lang="zh-TW" sz="1200" kern="100">
                        <a:effectLst/>
                      </a:endParaRPr>
                    </a:p>
                    <a:p>
                      <a:pPr marL="30480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u="sng" kern="100">
                          <a:effectLst/>
                        </a:rPr>
                        <a:t>59.64</a:t>
                      </a:r>
                      <a:r>
                        <a:rPr lang="zh-TW" sz="1400" u="sng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26.84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39.35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48.42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39.1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1964814"/>
                  </a:ext>
                </a:extLst>
              </a:tr>
              <a:tr h="757578">
                <a:tc>
                  <a:txBody>
                    <a:bodyPr/>
                    <a:lstStyle/>
                    <a:p>
                      <a:pPr marL="30480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前</a:t>
                      </a:r>
                      <a:r>
                        <a:rPr lang="en-US" sz="1400" kern="100">
                          <a:effectLst/>
                        </a:rPr>
                        <a:t>3</a:t>
                      </a:r>
                      <a:r>
                        <a:rPr lang="zh-TW" sz="1400" kern="100">
                          <a:effectLst/>
                        </a:rPr>
                        <a:t>志願</a:t>
                      </a:r>
                      <a:endParaRPr lang="zh-TW" sz="1200" kern="100">
                        <a:effectLst/>
                      </a:endParaRPr>
                    </a:p>
                    <a:p>
                      <a:pPr marL="30480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u="sng" kern="100">
                          <a:effectLst/>
                        </a:rPr>
                        <a:t>93.64</a:t>
                      </a:r>
                      <a:r>
                        <a:rPr lang="zh-TW" sz="1400" u="sng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70.23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69.03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79.16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71.03</a:t>
                      </a:r>
                      <a:r>
                        <a:rPr lang="zh-TW" sz="1400" kern="100" dirty="0">
                          <a:effectLst/>
                        </a:rPr>
                        <a:t>％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5494732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123728" y="1854960"/>
            <a:ext cx="1291129" cy="390669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611188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3471863" y="3883025"/>
            <a:ext cx="1592262" cy="7810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3549650" y="3884613"/>
            <a:ext cx="1435100" cy="7810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1042988" y="2492375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260350" y="34290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88913" y="45593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998538" y="534987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2093913" y="5711825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3367088" y="5856288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7029450" y="45085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1266825" y="2660650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53718"/>
              <a:ext cx="1593577" cy="781077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4645025" y="1628775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5795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6815138" y="2614613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7596188" y="3429000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4775200" y="56610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6013450" y="52292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3359150" y="1628775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2135188" y="2039938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0" y="785813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6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2411413" y="6143625"/>
            <a:ext cx="4451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sz="2800" b="1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6238" y="2266950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031875" y="1428750"/>
            <a:ext cx="7356475" cy="4592638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>
                <a:extLst/>
              </p:cNvPr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>
                <a:extLst/>
              </p:cNvPr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>
                <a:extLst/>
              </p:cNvPr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>
                <a:extLst/>
              </p:cNvPr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>
                <a:extLst/>
              </p:cNvPr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>
                <a:extLst/>
              </p:cNvPr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>
                <a:extLst/>
              </p:cNvPr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>
                  <a:extLst/>
                </p:cNvPr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>
                  <a:extLst/>
                </p:cNvPr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>
                  <a:extLst/>
                </p:cNvPr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>
              <a:extLst/>
            </p:cNvPr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>
              <a:extLst/>
            </p:cNvPr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>
              <a:extLst/>
            </p:cNvPr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>
              <a:extLst/>
            </p:cNvPr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普通科升大學</a:t>
            </a:r>
            <a:r>
              <a:rPr lang="en-US" altLang="zh-TW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考試與管道</a:t>
            </a:r>
          </a:p>
        </p:txBody>
      </p:sp>
      <p:sp>
        <p:nvSpPr>
          <p:cNvPr id="3078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079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08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689688-2616-475F-9558-4DF019B46FE1}" type="slidenum">
              <a:rPr lang="en-US" altLang="zh-TW"/>
              <a:pPr/>
              <a:t>42</a:t>
            </a:fld>
            <a:endParaRPr lang="en-US" altLang="zh-TW"/>
          </a:p>
        </p:txBody>
      </p:sp>
      <p:graphicFrame>
        <p:nvGraphicFramePr>
          <p:cNvPr id="3074" name="物件 6"/>
          <p:cNvGraphicFramePr>
            <a:graphicFrameLocks noChangeAspect="1"/>
          </p:cNvGraphicFramePr>
          <p:nvPr/>
        </p:nvGraphicFramePr>
        <p:xfrm>
          <a:off x="179388" y="1600200"/>
          <a:ext cx="4167187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PhotoImpact" r:id="rId4" imgW="6011114" imgH="5325218" progId="PI3.Image">
                  <p:embed/>
                </p:oleObj>
              </mc:Choice>
              <mc:Fallback>
                <p:oleObj name="PhotoImpact" r:id="rId4" imgW="6011114" imgH="5325218" progId="PI3.Image">
                  <p:embed/>
                  <p:pic>
                    <p:nvPicPr>
                      <p:cNvPr id="3074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600200"/>
                        <a:ext cx="4167187" cy="4852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物件 7"/>
          <p:cNvGraphicFramePr>
            <a:graphicFrameLocks noChangeAspect="1"/>
          </p:cNvGraphicFramePr>
          <p:nvPr/>
        </p:nvGraphicFramePr>
        <p:xfrm>
          <a:off x="4427538" y="1600200"/>
          <a:ext cx="4440237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PhotoImpact" r:id="rId6" imgW="5611008" imgH="5249008" progId="PI3.Image">
                  <p:embed/>
                </p:oleObj>
              </mc:Choice>
              <mc:Fallback>
                <p:oleObj name="PhotoImpact" r:id="rId6" imgW="5611008" imgH="5249008" progId="PI3.Image">
                  <p:embed/>
                  <p:pic>
                    <p:nvPicPr>
                      <p:cNvPr id="3075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600200"/>
                        <a:ext cx="4440237" cy="4852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群科升科大、二專</a:t>
            </a:r>
            <a:r>
              <a:rPr lang="en-US" altLang="zh-TW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考試與管道</a:t>
            </a:r>
          </a:p>
        </p:txBody>
      </p:sp>
      <p:sp>
        <p:nvSpPr>
          <p:cNvPr id="4100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101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102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E828D8-71C3-4107-B3CA-988055745943}" type="slidenum">
              <a:rPr lang="en-US" altLang="zh-TW"/>
              <a:pPr/>
              <a:t>43</a:t>
            </a:fld>
            <a:endParaRPr lang="en-US" altLang="zh-TW"/>
          </a:p>
        </p:txBody>
      </p:sp>
      <p:graphicFrame>
        <p:nvGraphicFramePr>
          <p:cNvPr id="4098" name="物件 5"/>
          <p:cNvGraphicFramePr>
            <a:graphicFrameLocks noChangeAspect="1"/>
          </p:cNvGraphicFramePr>
          <p:nvPr/>
        </p:nvGraphicFramePr>
        <p:xfrm>
          <a:off x="434975" y="1447800"/>
          <a:ext cx="8251825" cy="478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PhotoImpact" r:id="rId4" imgW="11555438" imgH="6706536" progId="PI3.Image">
                  <p:embed/>
                </p:oleObj>
              </mc:Choice>
              <mc:Fallback>
                <p:oleObj name="PhotoImpact" r:id="rId4" imgW="11555438" imgH="6706536" progId="PI3.Image">
                  <p:embed/>
                  <p:pic>
                    <p:nvPicPr>
                      <p:cNvPr id="4098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" y="1447800"/>
                        <a:ext cx="8251825" cy="478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28775"/>
            <a:ext cx="8135938" cy="576263"/>
          </a:xfrm>
        </p:spPr>
        <p:txBody>
          <a:bodyPr>
            <a:normAutofit fontScale="92500" lnSpcReduction="10000"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z="400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>
            <a:extLst/>
          </p:cNvPr>
          <p:cNvSpPr/>
          <p:nvPr/>
        </p:nvSpPr>
        <p:spPr>
          <a:xfrm>
            <a:off x="1042988" y="5445125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>
            <a:extLst/>
          </p:cNvPr>
          <p:cNvSpPr/>
          <p:nvPr/>
        </p:nvSpPr>
        <p:spPr>
          <a:xfrm>
            <a:off x="1031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>
            <a:extLst/>
          </p:cNvPr>
          <p:cNvSpPr/>
          <p:nvPr/>
        </p:nvSpPr>
        <p:spPr>
          <a:xfrm>
            <a:off x="1031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>
            <a:extLst/>
          </p:cNvPr>
          <p:cNvSpPr/>
          <p:nvPr/>
        </p:nvSpPr>
        <p:spPr>
          <a:xfrm>
            <a:off x="2411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>
            <a:extLst/>
          </p:cNvPr>
          <p:cNvSpPr/>
          <p:nvPr/>
        </p:nvSpPr>
        <p:spPr>
          <a:xfrm>
            <a:off x="1020763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>
            <a:extLst/>
          </p:cNvPr>
          <p:cNvSpPr/>
          <p:nvPr/>
        </p:nvSpPr>
        <p:spPr>
          <a:xfrm>
            <a:off x="1020763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>
            <a:extLst/>
          </p:cNvPr>
          <p:cNvSpPr/>
          <p:nvPr/>
        </p:nvSpPr>
        <p:spPr>
          <a:xfrm>
            <a:off x="6147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>
            <a:extLst/>
          </p:cNvPr>
          <p:cNvSpPr/>
          <p:nvPr/>
        </p:nvSpPr>
        <p:spPr>
          <a:xfrm>
            <a:off x="5148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>
            <a:extLst/>
          </p:cNvPr>
          <p:cNvCxnSpPr>
            <a:stCxn id="8" idx="3"/>
            <a:endCxn id="12" idx="9"/>
          </p:cNvCxnSpPr>
          <p:nvPr/>
        </p:nvCxnSpPr>
        <p:spPr>
          <a:xfrm rot="5400000" flipH="1" flipV="1">
            <a:off x="4252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>
            <a:extLst/>
          </p:cNvPr>
          <p:cNvCxnSpPr>
            <a:stCxn id="9" idx="3"/>
            <a:endCxn id="12" idx="7"/>
          </p:cNvCxnSpPr>
          <p:nvPr/>
        </p:nvCxnSpPr>
        <p:spPr>
          <a:xfrm flipV="1">
            <a:off x="3779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>
            <a:extLst/>
          </p:cNvPr>
          <p:cNvSpPr/>
          <p:nvPr/>
        </p:nvSpPr>
        <p:spPr>
          <a:xfrm>
            <a:off x="2490054" y="3272227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統測</a:t>
            </a:r>
          </a:p>
        </p:txBody>
      </p:sp>
      <p:sp>
        <p:nvSpPr>
          <p:cNvPr id="24" name="向上箭號 23">
            <a:extLst/>
          </p:cNvPr>
          <p:cNvSpPr/>
          <p:nvPr/>
        </p:nvSpPr>
        <p:spPr>
          <a:xfrm>
            <a:off x="1193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>
            <a:extLst/>
          </p:cNvPr>
          <p:cNvSpPr/>
          <p:nvPr/>
        </p:nvSpPr>
        <p:spPr>
          <a:xfrm>
            <a:off x="3791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>
            <a:extLst/>
          </p:cNvPr>
          <p:cNvCxnSpPr>
            <a:stCxn id="13" idx="3"/>
            <a:endCxn id="12" idx="4"/>
          </p:cNvCxnSpPr>
          <p:nvPr/>
        </p:nvCxnSpPr>
        <p:spPr>
          <a:xfrm flipV="1">
            <a:off x="6786563" y="3344863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/>
          </p:cNvPr>
          <p:cNvSpPr/>
          <p:nvPr/>
        </p:nvSpPr>
        <p:spPr>
          <a:xfrm>
            <a:off x="1020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>
            <a:extLst/>
          </p:cNvPr>
          <p:cNvSpPr/>
          <p:nvPr/>
        </p:nvSpPr>
        <p:spPr>
          <a:xfrm>
            <a:off x="1020763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>
            <a:extLst/>
          </p:cNvPr>
          <p:cNvSpPr/>
          <p:nvPr/>
        </p:nvSpPr>
        <p:spPr>
          <a:xfrm>
            <a:off x="6148388" y="1403350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>
            <a:extLst/>
          </p:cNvPr>
          <p:cNvSpPr/>
          <p:nvPr/>
        </p:nvSpPr>
        <p:spPr>
          <a:xfrm>
            <a:off x="484188" y="3783013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>
            <a:extLst/>
          </p:cNvPr>
          <p:cNvSpPr/>
          <p:nvPr/>
        </p:nvSpPr>
        <p:spPr>
          <a:xfrm>
            <a:off x="527050" y="1736725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>
            <a:extLst/>
          </p:cNvPr>
          <p:cNvSpPr/>
          <p:nvPr/>
        </p:nvSpPr>
        <p:spPr>
          <a:xfrm>
            <a:off x="8235950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0" y="2060575"/>
            <a:ext cx="3240088" cy="4537075"/>
          </a:xfrm>
        </p:spPr>
        <p:txBody>
          <a:bodyPr/>
          <a:lstStyle/>
          <a:p>
            <a:pPr marL="273050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00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00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33425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153988" y="1141413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>
                <a:extLst/>
              </p:cNvPr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>
              <a:extLst/>
            </p:cNvPr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3902075" y="1260475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>
              <a:extLst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08725" y="3284538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>
            <a:extLst/>
          </p:cNvPr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02075" y="3251200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3902075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>
              <a:extLst/>
            </p:cNvPr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1176338" y="2674938"/>
            <a:ext cx="7967662" cy="3922712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大學校院相關科系：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5406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384175" y="116363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>
              <a:extLst/>
            </p:cNvPr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dirty="0"/>
                <a:t>研究所</a:t>
              </a:r>
            </a:p>
          </p:txBody>
        </p:sp>
        <p:sp>
          <p:nvSpPr>
            <p:cNvPr id="8" name="流程圖: 程序 7">
              <a:extLst/>
            </p:cNvPr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>
              <a:extLst/>
            </p:cNvPr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0" y="2495550"/>
            <a:ext cx="4826000" cy="4183063"/>
          </a:xfrm>
        </p:spPr>
        <p:txBody>
          <a:bodyPr/>
          <a:lstStyle/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323850" y="981075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>
              <a:extLst/>
            </p:cNvPr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688" y="1890713"/>
            <a:ext cx="223202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005263"/>
            <a:ext cx="3725863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1890713"/>
            <a:ext cx="2611437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>
            <a:extLst/>
          </p:cNvPr>
          <p:cNvGraphicFramePr>
            <a:graphicFrameLocks noGrp="1"/>
          </p:cNvGraphicFramePr>
          <p:nvPr/>
        </p:nvGraphicFramePr>
        <p:xfrm>
          <a:off x="68263" y="1293813"/>
          <a:ext cx="8964612" cy="4911852"/>
        </p:xfrm>
        <a:graphic>
          <a:graphicData uri="http://schemas.openxmlformats.org/drawingml/2006/table">
            <a:tbl>
              <a:tblPr/>
              <a:tblGrid>
                <a:gridCol w="1349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0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543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1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33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668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年錄取率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521803" y="5503723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註：本區近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志願錄取率及總錄取率皆維持穩定比率。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344096"/>
              </p:ext>
            </p:extLst>
          </p:nvPr>
        </p:nvGraphicFramePr>
        <p:xfrm>
          <a:off x="1331640" y="1995729"/>
          <a:ext cx="7200799" cy="30894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9959">
                  <a:extLst>
                    <a:ext uri="{9D8B030D-6E8A-4147-A177-3AD203B41FA5}">
                      <a16:colId xmlns:a16="http://schemas.microsoft.com/office/drawing/2014/main" val="2203435472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val="1980636526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val="2170600985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val="3214883027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val="1587259250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val="432434045"/>
                    </a:ext>
                  </a:extLst>
                </a:gridCol>
              </a:tblGrid>
              <a:tr h="596564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學年度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108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107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106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8850297"/>
                  </a:ext>
                </a:extLst>
              </a:tr>
              <a:tr h="1246445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spc="-150">
                          <a:effectLst/>
                        </a:rPr>
                        <a:t>前</a:t>
                      </a:r>
                      <a:r>
                        <a:rPr lang="en-US" sz="1400" kern="100" spc="-150">
                          <a:effectLst/>
                        </a:rPr>
                        <a:t>3</a:t>
                      </a:r>
                      <a:r>
                        <a:rPr lang="zh-TW" sz="1400" kern="100" spc="-150">
                          <a:effectLst/>
                        </a:rPr>
                        <a:t>志願錄取率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93.64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93.62%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93.7%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92.32%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87.28%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2586556"/>
                  </a:ext>
                </a:extLst>
              </a:tr>
              <a:tr h="1246445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總錄取率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99.08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98.61%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98.66%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98.70%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96.39%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0101502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2987824" y="1968381"/>
            <a:ext cx="1291129" cy="318290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381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446088" y="620713"/>
            <a:ext cx="8697912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學年度招生科別</a:t>
            </a:r>
          </a:p>
        </p:txBody>
      </p:sp>
      <p:sp>
        <p:nvSpPr>
          <p:cNvPr id="22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719138" y="1700213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>
            <a:extLst/>
          </p:cNvPr>
          <p:cNvSpPr/>
          <p:nvPr/>
        </p:nvSpPr>
        <p:spPr>
          <a:xfrm>
            <a:off x="3995738" y="1989138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>
            <a:extLst/>
          </p:cNvPr>
          <p:cNvSpPr/>
          <p:nvPr/>
        </p:nvSpPr>
        <p:spPr>
          <a:xfrm>
            <a:off x="5780088" y="1989138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>
            <a:extLst/>
          </p:cNvPr>
          <p:cNvSpPr/>
          <p:nvPr/>
        </p:nvSpPr>
        <p:spPr>
          <a:xfrm>
            <a:off x="3995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國立台北科大附屬桃園農工</a:t>
            </a:r>
          </a:p>
        </p:txBody>
      </p:sp>
      <p:sp>
        <p:nvSpPr>
          <p:cNvPr id="25" name="圓角矩形 24">
            <a:extLst/>
          </p:cNvPr>
          <p:cNvSpPr/>
          <p:nvPr/>
        </p:nvSpPr>
        <p:spPr>
          <a:xfrm>
            <a:off x="5780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>
            <a:extLst/>
          </p:cNvPr>
          <p:cNvSpPr/>
          <p:nvPr/>
        </p:nvSpPr>
        <p:spPr>
          <a:xfrm>
            <a:off x="5780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>
            <a:extLst/>
          </p:cNvPr>
          <p:cNvSpPr/>
          <p:nvPr/>
        </p:nvSpPr>
        <p:spPr>
          <a:xfrm>
            <a:off x="5780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>
            <a:extLst/>
          </p:cNvPr>
          <p:cNvSpPr/>
          <p:nvPr/>
        </p:nvSpPr>
        <p:spPr>
          <a:xfrm>
            <a:off x="3995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>
            <a:extLst/>
          </p:cNvPr>
          <p:cNvSpPr/>
          <p:nvPr/>
        </p:nvSpPr>
        <p:spPr>
          <a:xfrm>
            <a:off x="5780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>
            <a:extLst/>
          </p:cNvPr>
          <p:cNvSpPr/>
          <p:nvPr/>
        </p:nvSpPr>
        <p:spPr>
          <a:xfrm>
            <a:off x="3995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>
            <a:extLst/>
          </p:cNvPr>
          <p:cNvSpPr/>
          <p:nvPr/>
        </p:nvSpPr>
        <p:spPr>
          <a:xfrm>
            <a:off x="5780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>
            <a:extLst/>
          </p:cNvPr>
          <p:cNvSpPr/>
          <p:nvPr/>
        </p:nvSpPr>
        <p:spPr>
          <a:xfrm>
            <a:off x="3995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>
            <a:extLst/>
          </p:cNvPr>
          <p:cNvSpPr/>
          <p:nvPr/>
        </p:nvSpPr>
        <p:spPr>
          <a:xfrm>
            <a:off x="5780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>
            <a:extLst/>
          </p:cNvPr>
          <p:cNvSpPr/>
          <p:nvPr/>
        </p:nvSpPr>
        <p:spPr>
          <a:xfrm>
            <a:off x="3995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>
            <a:extLst/>
          </p:cNvPr>
          <p:cNvSpPr/>
          <p:nvPr/>
        </p:nvSpPr>
        <p:spPr>
          <a:xfrm>
            <a:off x="5780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>
            <a:extLst/>
          </p:cNvPr>
          <p:cNvSpPr/>
          <p:nvPr/>
        </p:nvSpPr>
        <p:spPr>
          <a:xfrm>
            <a:off x="4000496" y="4214818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>
            <a:extLst/>
          </p:cNvPr>
          <p:cNvSpPr/>
          <p:nvPr/>
        </p:nvSpPr>
        <p:spPr>
          <a:xfrm>
            <a:off x="5786446" y="4214818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/>
          </p:cNvPr>
          <p:cNvSpPr/>
          <p:nvPr/>
        </p:nvSpPr>
        <p:spPr>
          <a:xfrm>
            <a:off x="1219200" y="2695575"/>
            <a:ext cx="7843838" cy="27066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5851525" y="317500"/>
            <a:ext cx="2981325" cy="1785938"/>
            <a:chOff x="3686" y="200"/>
            <a:chExt cx="1878" cy="1125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九年級統整評估與決定</a:t>
              </a:r>
            </a:p>
          </p:txBody>
        </p:sp>
      </p:grpSp>
      <p:sp>
        <p:nvSpPr>
          <p:cNvPr id="2" name="圓角矩形 1">
            <a:extLst/>
          </p:cNvPr>
          <p:cNvSpPr/>
          <p:nvPr/>
        </p:nvSpPr>
        <p:spPr>
          <a:xfrm>
            <a:off x="6681788" y="2652713"/>
            <a:ext cx="2303462" cy="13525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998538" y="2698750"/>
          <a:ext cx="8064500" cy="2957513"/>
        </p:xfrm>
        <a:graphic>
          <a:graphicData uri="http://schemas.openxmlformats.org/drawingml/2006/table">
            <a:tbl>
              <a:tblPr/>
              <a:tblGrid>
                <a:gridCol w="1554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5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10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56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85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60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/>
          </p:cNvPr>
          <p:cNvGraphicFramePr>
            <a:graphicFrameLocks noGrp="1"/>
          </p:cNvGraphicFramePr>
          <p:nvPr/>
        </p:nvGraphicFramePr>
        <p:xfrm>
          <a:off x="971550" y="2376488"/>
          <a:ext cx="8091488" cy="25400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/>
          </p:cNvPr>
          <p:cNvSpPr/>
          <p:nvPr/>
        </p:nvSpPr>
        <p:spPr>
          <a:xfrm>
            <a:off x="1331913" y="563563"/>
            <a:ext cx="4319587" cy="1843087"/>
          </a:xfrm>
          <a:prstGeom prst="wedgeEllipseCallout">
            <a:avLst>
              <a:gd name="adj1" fmla="val -23258"/>
              <a:gd name="adj2" fmla="val 10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9388" y="115888"/>
            <a:ext cx="8856662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>
            <a:extLst/>
          </p:cNvPr>
          <p:cNvSpPr/>
          <p:nvPr/>
        </p:nvSpPr>
        <p:spPr>
          <a:xfrm>
            <a:off x="215900" y="1196975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/>
          </p:cNvPr>
          <p:cNvSpPr/>
          <p:nvPr/>
        </p:nvSpPr>
        <p:spPr>
          <a:xfrm>
            <a:off x="215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215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/>
          </p:cNvPr>
          <p:cNvSpPr/>
          <p:nvPr/>
        </p:nvSpPr>
        <p:spPr>
          <a:xfrm>
            <a:off x="4667250" y="260350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4667250" y="2708275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4667250" y="4868863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1871663" y="1700213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/>
          </p:cNvPr>
          <p:cNvSpPr/>
          <p:nvPr/>
        </p:nvSpPr>
        <p:spPr>
          <a:xfrm>
            <a:off x="1655763" y="5013325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/>
          </p:cNvPr>
          <p:cNvSpPr/>
          <p:nvPr/>
        </p:nvSpPr>
        <p:spPr>
          <a:xfrm>
            <a:off x="1655763" y="5949950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/>
          </p:cNvPr>
          <p:cNvSpPr/>
          <p:nvPr/>
        </p:nvSpPr>
        <p:spPr>
          <a:xfrm>
            <a:off x="5184775" y="1196975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/>
          </p:cNvPr>
          <p:cNvSpPr/>
          <p:nvPr/>
        </p:nvSpPr>
        <p:spPr>
          <a:xfrm>
            <a:off x="5184775" y="3357563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/>
          </p:cNvPr>
          <p:cNvSpPr/>
          <p:nvPr/>
        </p:nvSpPr>
        <p:spPr>
          <a:xfrm>
            <a:off x="5256213" y="5661025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460375" y="6151563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2020/11/11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6556375" y="6151563"/>
            <a:ext cx="2381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53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250825" y="115888"/>
            <a:ext cx="8605838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>
            <a:extLst/>
          </p:cNvPr>
          <p:cNvSpPr/>
          <p:nvPr/>
        </p:nvSpPr>
        <p:spPr>
          <a:xfrm>
            <a:off x="250825" y="115888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1042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250825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4683125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700213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>
            <a:extLst/>
          </p:cNvPr>
          <p:cNvSpPr/>
          <p:nvPr/>
        </p:nvSpPr>
        <p:spPr>
          <a:xfrm>
            <a:off x="6372225" y="3500438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76200" y="6400800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2020/11/11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54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9388" y="115888"/>
            <a:ext cx="8856662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>
            <a:extLst/>
          </p:cNvPr>
          <p:cNvSpPr/>
          <p:nvPr/>
        </p:nvSpPr>
        <p:spPr>
          <a:xfrm>
            <a:off x="1476375" y="333375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1547813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5867400" y="2852738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179388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>
            <a:extLst/>
          </p:cNvPr>
          <p:cNvSpPr/>
          <p:nvPr/>
        </p:nvSpPr>
        <p:spPr>
          <a:xfrm>
            <a:off x="179388" y="2781300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>
            <a:extLst/>
          </p:cNvPr>
          <p:cNvSpPr/>
          <p:nvPr/>
        </p:nvSpPr>
        <p:spPr>
          <a:xfrm>
            <a:off x="4427538" y="1052513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157788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7100" y="1358900"/>
            <a:ext cx="4059238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5707063" y="1325563"/>
            <a:ext cx="3436937" cy="3686175"/>
          </a:xfrm>
          <a:prstGeom prst="wedgeEllipseCallout">
            <a:avLst>
              <a:gd name="adj1" fmla="val 3821"/>
              <a:gd name="adj2" fmla="val 55144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43813" y="5040313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圖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4638" y="2252663"/>
            <a:ext cx="320198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179388" y="1700213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695325"/>
            <a:ext cx="7561262" cy="566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1079500" y="1844675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國中學生生涯輔導紀錄手冊</a:t>
            </a: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/>
          </p:cNvPr>
          <p:cNvSpPr/>
          <p:nvPr/>
        </p:nvSpPr>
        <p:spPr>
          <a:xfrm>
            <a:off x="1066800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/>
          </p:cNvPr>
          <p:cNvSpPr/>
          <p:nvPr/>
        </p:nvSpPr>
        <p:spPr>
          <a:xfrm>
            <a:off x="1062038" y="4508500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1042988" y="5876925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>
            <a:extLst/>
          </p:cNvPr>
          <p:cNvSpPr/>
          <p:nvPr/>
        </p:nvSpPr>
        <p:spPr>
          <a:xfrm rot="5400000">
            <a:off x="4494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>
            <a:extLst/>
          </p:cNvPr>
          <p:cNvSpPr/>
          <p:nvPr/>
        </p:nvSpPr>
        <p:spPr>
          <a:xfrm rot="5400000">
            <a:off x="4490243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>
            <a:extLst/>
          </p:cNvPr>
          <p:cNvSpPr/>
          <p:nvPr/>
        </p:nvSpPr>
        <p:spPr>
          <a:xfrm rot="5400000">
            <a:off x="4489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827584" y="2348880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58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07899255"/>
              </p:ext>
            </p:extLst>
          </p:nvPr>
        </p:nvGraphicFramePr>
        <p:xfrm>
          <a:off x="500034" y="1268413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錄取率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539552" y="5013176"/>
            <a:ext cx="8424936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學年度當總積分完全相同時，需進行超額比序，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比序至「志願序積分」時，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志願序積分高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者將優先錄取。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789387"/>
              </p:ext>
            </p:extLst>
          </p:nvPr>
        </p:nvGraphicFramePr>
        <p:xfrm>
          <a:off x="1043607" y="2294876"/>
          <a:ext cx="6048672" cy="1804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8307">
                  <a:extLst>
                    <a:ext uri="{9D8B030D-6E8A-4147-A177-3AD203B41FA5}">
                      <a16:colId xmlns:a16="http://schemas.microsoft.com/office/drawing/2014/main" val="254185441"/>
                    </a:ext>
                  </a:extLst>
                </a:gridCol>
                <a:gridCol w="1323455">
                  <a:extLst>
                    <a:ext uri="{9D8B030D-6E8A-4147-A177-3AD203B41FA5}">
                      <a16:colId xmlns:a16="http://schemas.microsoft.com/office/drawing/2014/main" val="1283432225"/>
                    </a:ext>
                  </a:extLst>
                </a:gridCol>
                <a:gridCol w="1323455">
                  <a:extLst>
                    <a:ext uri="{9D8B030D-6E8A-4147-A177-3AD203B41FA5}">
                      <a16:colId xmlns:a16="http://schemas.microsoft.com/office/drawing/2014/main" val="3941859150"/>
                    </a:ext>
                  </a:extLst>
                </a:gridCol>
                <a:gridCol w="1323455">
                  <a:extLst>
                    <a:ext uri="{9D8B030D-6E8A-4147-A177-3AD203B41FA5}">
                      <a16:colId xmlns:a16="http://schemas.microsoft.com/office/drawing/2014/main" val="537544458"/>
                    </a:ext>
                  </a:extLst>
                </a:gridCol>
              </a:tblGrid>
              <a:tr h="583989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學年度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en-US" altLang="zh-TW" sz="1400" kern="100" dirty="0">
                          <a:effectLst/>
                        </a:rPr>
                        <a:t>09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en-US" altLang="zh-TW" sz="1400" kern="100" dirty="0">
                          <a:effectLst/>
                        </a:rPr>
                        <a:t>08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en-US" altLang="zh-TW" sz="1400" kern="100" dirty="0">
                          <a:effectLst/>
                        </a:rPr>
                        <a:t>07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54298"/>
                  </a:ext>
                </a:extLst>
              </a:tr>
              <a:tr h="1220173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spc="-150" dirty="0">
                          <a:effectLst/>
                        </a:rPr>
                        <a:t>第</a:t>
                      </a:r>
                      <a:r>
                        <a:rPr lang="en-US" altLang="zh-TW" sz="1400" kern="100" spc="-150" dirty="0">
                          <a:effectLst/>
                        </a:rPr>
                        <a:t>1</a:t>
                      </a:r>
                      <a:r>
                        <a:rPr lang="zh-TW" sz="1400" kern="100" spc="-150" dirty="0">
                          <a:effectLst/>
                        </a:rPr>
                        <a:t>志願錄取率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</a:t>
                      </a:r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59.21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4.34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5076855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3131840" y="2243955"/>
            <a:ext cx="1291129" cy="185956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6230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914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857224" y="1268413"/>
          <a:ext cx="7704138" cy="5035554"/>
        </p:xfrm>
        <a:graphic>
          <a:graphicData uri="http://schemas.openxmlformats.org/drawingml/2006/table">
            <a:tbl>
              <a:tblPr/>
              <a:tblGrid>
                <a:gridCol w="1703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7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3400" b="1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3400" b="1">
                <a:solidFill>
                  <a:srgbClr val="333399"/>
                </a:solidFill>
              </a:rPr>
              <a:t>。</a:t>
            </a:r>
            <a:endParaRPr lang="en-US" altLang="zh-TW" sz="3400" b="1">
              <a:solidFill>
                <a:srgbClr val="333399"/>
              </a:solidFill>
            </a:endParaRPr>
          </a:p>
          <a:p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>
                <a:solidFill>
                  <a:srgbClr val="003366"/>
                </a:solidFill>
              </a:rPr>
              <a:t/>
            </a:r>
            <a:br>
              <a:rPr lang="zh-TW" altLang="en-US">
                <a:solidFill>
                  <a:srgbClr val="003366"/>
                </a:solidFill>
              </a:rPr>
            </a:br>
            <a:endParaRPr lang="zh-TW" altLang="en-US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7573963" y="0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 idx="4294967295"/>
          </p:nvPr>
        </p:nvSpPr>
        <p:spPr>
          <a:xfrm>
            <a:off x="1115616" y="-149758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國中教育會考 成績單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9018" y="1434630"/>
            <a:ext cx="5925964" cy="542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圖說文字 1">
            <a:extLst/>
          </p:cNvPr>
          <p:cNvSpPr/>
          <p:nvPr/>
        </p:nvSpPr>
        <p:spPr>
          <a:xfrm>
            <a:off x="1907704" y="914959"/>
            <a:ext cx="1522412" cy="431800"/>
          </a:xfrm>
          <a:prstGeom prst="wedgeRectCallout">
            <a:avLst>
              <a:gd name="adj1" fmla="val 16582"/>
              <a:gd name="adj2" fmla="val 10339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圖說文字 12">
            <a:extLst/>
          </p:cNvPr>
          <p:cNvSpPr/>
          <p:nvPr/>
        </p:nvSpPr>
        <p:spPr>
          <a:xfrm>
            <a:off x="4294038" y="993242"/>
            <a:ext cx="2087563" cy="431800"/>
          </a:xfrm>
          <a:prstGeom prst="wedgeRectCallout">
            <a:avLst>
              <a:gd name="adj1" fmla="val 4746"/>
              <a:gd name="adj2" fmla="val 987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graphicFrame>
        <p:nvGraphicFramePr>
          <p:cNvPr id="734213" name="Group 5">
            <a:extLst/>
          </p:cNvPr>
          <p:cNvGraphicFramePr>
            <a:graphicFrameLocks noGrp="1"/>
          </p:cNvGraphicFramePr>
          <p:nvPr/>
        </p:nvGraphicFramePr>
        <p:xfrm>
          <a:off x="1149350" y="2062163"/>
          <a:ext cx="6845300" cy="517554"/>
        </p:xfrm>
        <a:graphic>
          <a:graphicData uri="http://schemas.openxmlformats.org/drawingml/2006/table">
            <a:tbl>
              <a:tblPr/>
              <a:tblGrid>
                <a:gridCol w="684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T="45417" marB="454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4219" name="Rectangle 11">
            <a:extLst/>
          </p:cNvPr>
          <p:cNvSpPr>
            <a:spLocks noChangeArrowheads="1"/>
          </p:cNvSpPr>
          <p:nvPr/>
        </p:nvSpPr>
        <p:spPr bwMode="auto">
          <a:xfrm>
            <a:off x="0" y="2382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latin typeface="+mn-lt"/>
              <a:ea typeface="+mn-ea"/>
            </a:endParaRPr>
          </a:p>
        </p:txBody>
      </p:sp>
      <p:sp>
        <p:nvSpPr>
          <p:cNvPr id="29707" name="Rectangle 1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08" name="Rectangle 1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09" name="Rectangle 1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0" name="Rectangle 1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1" name="Rectangle 1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2" name="Rectangle 1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3" name="Rectangle 1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4" name="Rectangle 1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5" name="Rectangle 1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6" name="Rectangle 2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7" name="Rectangle 2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8" name="Rectangle 2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9" name="Rectangle 2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0" name="Rectangle 2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1" name="Rectangle 2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2" name="Rectangle 2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3" name="Rectangle 2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4" name="Rectangle 2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5" name="Rectangle 2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6" name="Rectangle 3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7" name="Rectangle 3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8" name="Rectangle 3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9" name="Rectangle 3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30" name="Rectangle 3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1" name="Rectangle 3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2" name="Rectangle 3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3" name="Rectangle 3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4" name="Rectangle 3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5" name="Rectangle 3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6" name="Rectangle 4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7" name="Rectangle 4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8" name="Rectangle 4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9" name="Rectangle 4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0" name="Rectangle 4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1" name="Rectangle 4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2" name="Rectangle 4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3" name="Rectangle 4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4" name="Rectangle 4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5" name="Rectangle 4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6" name="Rectangle 5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7" name="Rectangle 5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8" name="Rectangle 5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9" name="Rectangle 5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0" name="Rectangle 5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1" name="Rectangle 5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2" name="Rectangle 5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3" name="Rectangle 5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4" name="Rectangle 5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5" name="Rectangle 5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6" name="Rectangle 6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7" name="Rectangle 6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8" name="Rectangle 6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9" name="Rectangle 6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0" name="Rectangle 6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1" name="Rectangle 6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2" name="Rectangle 6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3" name="Rectangle 6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4" name="Rectangle 6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5" name="Rectangle 6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6" name="Rectangle 7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7" name="Rectangle 7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8" name="Rectangle 7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9" name="Rectangle 7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70" name="Rectangle 7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1" name="Rectangle 7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2" name="Rectangle 7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3" name="Rectangle 7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4" name="Rectangle 7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5" name="Rectangle 7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6" name="Rectangle 8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7" name="Rectangle 8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8" name="Rectangle 8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9" name="Rectangle 8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0" name="Rectangle 8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1" name="Rectangle 8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2" name="Rectangle 8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3" name="Rectangle 8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4" name="Rectangle 8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5" name="Rectangle 8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6" name="Rectangle 9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89" name="文字方塊 88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年會考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2C40D23-11E3-4D26-9C10-29D922315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" y="641350"/>
            <a:ext cx="9169558" cy="621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5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投影片編號版面配置區 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B9DA5FE-7514-4104-B62A-1088C2AC662F}" type="slidenum">
              <a:rPr kumimoji="0" lang="zh-TW" altLang="en-US" sz="1200">
                <a:solidFill>
                  <a:srgbClr val="898989"/>
                </a:solidFill>
                <a:latin typeface="Verdana" pitchFamily="34" charset="0"/>
                <a:ea typeface="微軟正黑體" pitchFamily="34" charset="-120"/>
              </a:rPr>
              <a:pPr algn="r" eaLnBrk="1" hangingPunct="1"/>
              <a:t>64</a:t>
            </a:fld>
            <a:endParaRPr kumimoji="0" lang="en-US" altLang="zh-TW" sz="1200">
              <a:solidFill>
                <a:srgbClr val="898989"/>
              </a:solidFill>
              <a:latin typeface="Verdana" pitchFamily="34" charset="0"/>
              <a:ea typeface="微軟正黑體" pitchFamily="34" charset="-120"/>
            </a:endParaRPr>
          </a:p>
        </p:txBody>
      </p:sp>
      <p:sp>
        <p:nvSpPr>
          <p:cNvPr id="4" name="文字方塊 3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年會考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EBB9721-DD96-4BE4-B69E-8593EB0A2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6712"/>
            <a:ext cx="9174391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802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200" b="1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40836077"/>
              </p:ext>
            </p:extLst>
          </p:nvPr>
        </p:nvGraphicFramePr>
        <p:xfrm>
          <a:off x="539552" y="1412776"/>
          <a:ext cx="8329642" cy="4608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00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7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2708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微軟正黑體" pitchFamily="34" charset="-120"/>
                <a:ea typeface="標楷體" pitchFamily="65" charset="-120"/>
              </a:rPr>
              <a:t>數學科非選擇題</a:t>
            </a:r>
            <a:r>
              <a:rPr lang="en-US" altLang="zh-TW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>
                <a:latin typeface="微軟正黑體" pitchFamily="34" charset="-120"/>
                <a:ea typeface="標楷體" pitchFamily="65" charset="-120"/>
              </a:rPr>
            </a:br>
            <a:r>
              <a:rPr lang="zh-TW" altLang="en-US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914400" y="1384300"/>
            <a:ext cx="8229600" cy="4781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zh-TW">
                <a:latin typeface="標楷體" pitchFamily="65" charset="-120"/>
                <a:ea typeface="標楷體" pitchFamily="65" charset="-120"/>
              </a:rPr>
              <a:t>評量學生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運用數學知識解題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表達其解題思維過程與說明理由的能力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>
                <a:latin typeface="標楷體" pitchFamily="65" charset="-120"/>
                <a:ea typeface="標楷體" pitchFamily="65" charset="-120"/>
              </a:rPr>
              <a:t>評分規準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   評閱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學生解題過程中擬定「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」的適切性，及過程「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」的合理、完整性。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」是指學生察覺題目條件要素，將題目轉化成數學問題並擬定解題方法。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60572601"/>
              </p:ext>
            </p:extLst>
          </p:nvPr>
        </p:nvGraphicFramePr>
        <p:xfrm>
          <a:off x="323528" y="1628800"/>
          <a:ext cx="8569325" cy="3829050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025" y="115888"/>
            <a:ext cx="45434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95288" y="0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>
            <a:extLst/>
          </p:cNvPr>
          <p:cNvSpPr/>
          <p:nvPr/>
        </p:nvSpPr>
        <p:spPr>
          <a:xfrm>
            <a:off x="6337300" y="692150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>
            <a:extLst/>
          </p:cNvPr>
          <p:cNvSpPr/>
          <p:nvPr/>
        </p:nvSpPr>
        <p:spPr>
          <a:xfrm>
            <a:off x="144463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452224"/>
              </p:ext>
            </p:extLst>
          </p:nvPr>
        </p:nvGraphicFramePr>
        <p:xfrm>
          <a:off x="341313" y="1628775"/>
          <a:ext cx="8567738" cy="4495801"/>
        </p:xfrm>
        <a:graphic>
          <a:graphicData uri="http://schemas.openxmlformats.org/drawingml/2006/table">
            <a:tbl>
              <a:tblPr/>
              <a:tblGrid>
                <a:gridCol w="1500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68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0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912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8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6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107950" y="714375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468313" y="908720"/>
            <a:ext cx="8280400" cy="3014663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只寫答案而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無計算過程或說明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，無法判斷其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「策略」與「表達」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能力，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該題以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計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黑色墨水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的筆書寫，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在規定的作答區內書寫</a:t>
            </a:r>
            <a:endParaRPr lang="en-US" altLang="zh-TW" sz="3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學生作答超出作答區，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僅以作答區內之內容進行評分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學生可先行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規劃作答方式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避免超出作答區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內容版面配置區 2">
            <a:extLst/>
          </p:cNvPr>
          <p:cNvSpPr txBox="1">
            <a:spLocks/>
          </p:cNvSpPr>
          <p:nvPr/>
        </p:nvSpPr>
        <p:spPr bwMode="auto">
          <a:xfrm>
            <a:off x="468313" y="3786188"/>
            <a:ext cx="82804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None/>
              <a:defRPr/>
            </a:pPr>
            <a:endParaRPr kumimoji="0" lang="en-US" altLang="zh-TW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5965825" y="1198563"/>
            <a:ext cx="3178175" cy="1158875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1071563"/>
            <a:ext cx="4051300" cy="410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2671763"/>
            <a:ext cx="3879850" cy="397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4500563" y="1143000"/>
            <a:ext cx="4643437" cy="17145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3" y="1227138"/>
            <a:ext cx="3963987" cy="405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325" y="2433638"/>
            <a:ext cx="4170363" cy="421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0" y="1857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5616575" y="1412875"/>
            <a:ext cx="3527425" cy="478155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1244600"/>
            <a:ext cx="50165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4929188" y="1143000"/>
            <a:ext cx="4214812" cy="1801813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85875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7288" y="2357438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2708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微軟正黑體" pitchFamily="34" charset="-120"/>
                <a:ea typeface="標楷體" pitchFamily="65" charset="-120"/>
              </a:rPr>
              <a:t>寫作測驗</a:t>
            </a:r>
            <a:r>
              <a:rPr lang="en-US" altLang="zh-TW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>
                <a:latin typeface="微軟正黑體" pitchFamily="34" charset="-120"/>
                <a:ea typeface="標楷體" pitchFamily="65" charset="-120"/>
              </a:rPr>
            </a:br>
            <a:r>
              <a:rPr lang="zh-TW" altLang="en-US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47AD18-E8BF-4638-93FE-DD7E6510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781925" cy="630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071557-FBAA-4BA9-ABEF-59F469A5E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548680"/>
            <a:ext cx="7781925" cy="6038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E44E4E8-3C11-4CCE-80F5-3A1022B4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A5F81E3-D8C4-47BD-9F61-3DC04E92A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247970"/>
            <a:ext cx="4514386" cy="558924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2A77120-40A6-45EE-9677-D61C8A7A2DAE}"/>
              </a:ext>
            </a:extLst>
          </p:cNvPr>
          <p:cNvSpPr txBox="1">
            <a:spLocks/>
          </p:cNvSpPr>
          <p:nvPr/>
        </p:nvSpPr>
        <p:spPr bwMode="auto">
          <a:xfrm>
            <a:off x="683568" y="26977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年度會考</a:t>
            </a:r>
            <a:r>
              <a:rPr kumimoji="0"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zh-TW" altLang="en-US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寫作測驗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10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977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342928" y="1484313"/>
            <a:ext cx="8229600" cy="4824412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2051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73238"/>
            <a:ext cx="85693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2699792" y="5877272"/>
            <a:ext cx="648072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627784" y="5739669"/>
            <a:ext cx="9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+mn-ea"/>
                <a:ea typeface="+mn-ea"/>
              </a:rPr>
              <a:t>5,684</a:t>
            </a:r>
            <a:endParaRPr lang="zh-TW" altLang="en-US" sz="2400" b="1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2133600"/>
            <a:ext cx="4373563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6613" y="2157413"/>
            <a:ext cx="4389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>
            <a:extLst/>
          </p:cNvPr>
          <p:cNvSpPr/>
          <p:nvPr/>
        </p:nvSpPr>
        <p:spPr>
          <a:xfrm>
            <a:off x="38846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>
            <a:extLst/>
          </p:cNvPr>
          <p:cNvSpPr/>
          <p:nvPr/>
        </p:nvSpPr>
        <p:spPr>
          <a:xfrm>
            <a:off x="83804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>
            <a:extLst/>
          </p:cNvPr>
          <p:cNvSpPr/>
          <p:nvPr/>
        </p:nvSpPr>
        <p:spPr>
          <a:xfrm>
            <a:off x="3668713" y="2127250"/>
            <a:ext cx="431800" cy="895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0" y="1268413"/>
            <a:ext cx="8507413" cy="4968875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sz="2400">
                <a:latin typeface="標楷體" pitchFamily="65" charset="-120"/>
                <a:ea typeface="標楷體" pitchFamily="65" charset="-120"/>
              </a:rPr>
              <a:t>作答方式：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必須仔細閱讀完整試題後，撰寫一篇文章。 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從第一頁右邊第一行開始作答，並不得要求增加答案卷作答。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以下情形影響作答結果呈現，可能影響得分：</a:t>
            </a:r>
            <a:endParaRPr lang="en-US" altLang="zh-TW" sz="2400" b="1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itchFamily="34" charset="0"/>
              <a:buNone/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未用本國文字書寫（正體字）；未用黑色墨水的筆書寫（</a:t>
            </a:r>
            <a:r>
              <a:rPr lang="zh-TW" altLang="zh-TW" sz="2400">
                <a:latin typeface="標楷體" pitchFamily="65" charset="-120"/>
                <a:ea typeface="標楷體" pitchFamily="65" charset="-120"/>
              </a:rPr>
              <a:t>建議使用</a:t>
            </a:r>
            <a:r>
              <a:rPr lang="en-US" altLang="zh-TW" sz="240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>
                <a:latin typeface="標楷體" pitchFamily="65" charset="-120"/>
                <a:ea typeface="標楷體" pitchFamily="65" charset="-120"/>
              </a:rPr>
              <a:t>之筆尖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以下情形違反考場規則，將不予計分：</a:t>
            </a:r>
            <a:endParaRPr lang="en-US" altLang="zh-TW" sz="2400" b="1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itchFamily="34" charset="0"/>
              <a:buNone/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   	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於答案紙上洩漏私人身分；污損答案卷；或於答案卷上作任何標記。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另針對使用詩歌體、完全離題、只抄寫題目或說明及空白卷等考生，因無法判斷其寫作能力，給予其零級分。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sz="24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238" y="404813"/>
            <a:ext cx="80248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61950"/>
            <a:ext cx="80279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44613" y="476250"/>
            <a:ext cx="7799387" cy="5916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1861" name="文字方塊 8"/>
          <p:cNvSpPr txBox="1">
            <a:spLocks noChangeArrowheads="1"/>
          </p:cNvSpPr>
          <p:nvPr/>
        </p:nvSpPr>
        <p:spPr bwMode="auto">
          <a:xfrm>
            <a:off x="971550" y="2924175"/>
            <a:ext cx="72691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年度</a:t>
            </a:r>
          </a:p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重要日程</a:t>
            </a:r>
          </a:p>
        </p:txBody>
      </p:sp>
      <p:pic>
        <p:nvPicPr>
          <p:cNvPr id="121862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3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4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5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6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7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8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836230" y="1487488"/>
            <a:ext cx="738664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vert="eaVer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年度重要日程表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依簡章為準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2884" name="文字方塊 2"/>
          <p:cNvSpPr txBox="1">
            <a:spLocks noChangeArrowheads="1"/>
          </p:cNvSpPr>
          <p:nvPr/>
        </p:nvSpPr>
        <p:spPr bwMode="auto">
          <a:xfrm>
            <a:off x="755650" y="836613"/>
            <a:ext cx="1152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110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7CF55BF-164D-4795-9EED-D23C55351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33" y="0"/>
            <a:ext cx="536668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4933" name="文字方塊 8"/>
          <p:cNvSpPr txBox="1">
            <a:spLocks noChangeArrowheads="1"/>
          </p:cNvSpPr>
          <p:nvPr/>
        </p:nvSpPr>
        <p:spPr bwMode="auto">
          <a:xfrm>
            <a:off x="1335088" y="2708275"/>
            <a:ext cx="67659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桃連區特色招生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及免試入學介紹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（含超額比序）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4934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7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8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9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0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200513397"/>
              </p:ext>
            </p:extLst>
          </p:nvPr>
        </p:nvGraphicFramePr>
        <p:xfrm>
          <a:off x="326410" y="1214422"/>
          <a:ext cx="846043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CC852A79-2FC4-48C4-9629-366A5D7B58E6}"/>
              </a:ext>
            </a:extLst>
          </p:cNvPr>
          <p:cNvSpPr/>
          <p:nvPr/>
        </p:nvSpPr>
        <p:spPr bwMode="auto">
          <a:xfrm>
            <a:off x="2540402" y="6165304"/>
            <a:ext cx="4032448" cy="620688"/>
          </a:xfrm>
          <a:prstGeom prst="wedgeRoundRectCallout">
            <a:avLst>
              <a:gd name="adj1" fmla="val -1524"/>
              <a:gd name="adj2" fmla="val -113994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招生名額以簡章為準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文字方塊 3"/>
          <p:cNvSpPr txBox="1">
            <a:spLocks noChangeArrowheads="1"/>
          </p:cNvSpPr>
          <p:nvPr/>
        </p:nvSpPr>
        <p:spPr bwMode="auto">
          <a:xfrm>
            <a:off x="250825" y="692150"/>
            <a:ext cx="86756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甄選入學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藝才班、體育班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6979" name="文字方塊 1"/>
          <p:cNvSpPr txBox="1">
            <a:spLocks noChangeArrowheads="1"/>
          </p:cNvSpPr>
          <p:nvPr/>
        </p:nvSpPr>
        <p:spPr bwMode="auto">
          <a:xfrm>
            <a:off x="287338" y="1341438"/>
            <a:ext cx="885666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武陵高中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科學班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班、舞蹈班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中大壢中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內壢高中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陽明高中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南崁高中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永豐高中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平鎮高中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大園高中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大溪高中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北科附工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壽山高中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楊梅高中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觀音高中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新屋高中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11138" y="154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611188" y="971550"/>
            <a:ext cx="81375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1" hangingPunct="1"/>
            <a:r>
              <a:rPr lang="en-US" altLang="zh-TW" sz="24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96</a:t>
            </a:r>
            <a:r>
              <a:rPr lang="zh-TW" altLang="en-US" sz="24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學年度至</a:t>
            </a:r>
            <a:r>
              <a:rPr lang="en-US" altLang="zh-TW" sz="24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24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學年度國中畢業生將由每年</a:t>
            </a:r>
            <a:r>
              <a:rPr lang="en-US" altLang="zh-TW" sz="24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31</a:t>
            </a:r>
            <a:r>
              <a:rPr lang="zh-TW" altLang="en-US" sz="24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en-US" altLang="zh-TW" sz="24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7,975</a:t>
            </a:r>
            <a:r>
              <a:rPr lang="zh-TW" altLang="en-US" sz="24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人降至</a:t>
            </a:r>
            <a:r>
              <a:rPr lang="en-US" altLang="zh-TW" sz="24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lang="zh-TW" altLang="en-US" sz="24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en-US" altLang="zh-TW" sz="24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9,700</a:t>
            </a:r>
            <a:r>
              <a:rPr lang="zh-TW" altLang="en-US" sz="24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人。</a:t>
            </a:r>
            <a:r>
              <a:rPr lang="en-US" altLang="zh-TW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101</a:t>
            </a:r>
            <a:r>
              <a:rPr lang="zh-TW" altLang="en-US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r>
              <a:rPr lang="zh-TW" altLang="en-US" sz="24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國中畢業生人數</a:t>
            </a:r>
            <a:r>
              <a:rPr lang="zh-TW" altLang="en-US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跌破</a:t>
            </a:r>
            <a:r>
              <a:rPr lang="en-US" altLang="zh-TW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萬人，約為</a:t>
            </a:r>
            <a:r>
              <a:rPr lang="en-US" altLang="zh-TW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28</a:t>
            </a:r>
            <a:r>
              <a:rPr lang="zh-TW" altLang="en-US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en-US" altLang="zh-TW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5,552</a:t>
            </a:r>
            <a:r>
              <a:rPr lang="zh-TW" altLang="en-US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r>
              <a:rPr lang="zh-TW" altLang="en-US" sz="24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國中畢業生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跌破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萬人</a:t>
            </a:r>
            <a:r>
              <a:rPr lang="zh-TW" altLang="en-US" sz="24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，約為</a:t>
            </a:r>
            <a:r>
              <a:rPr lang="en-US" altLang="zh-TW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lang="zh-TW" altLang="en-US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en-US" altLang="zh-TW" sz="24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9,770</a:t>
            </a:r>
            <a:r>
              <a:rPr lang="zh-TW" altLang="en-US" sz="24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人。 </a:t>
            </a:r>
          </a:p>
        </p:txBody>
      </p:sp>
      <p:sp>
        <p:nvSpPr>
          <p:cNvPr id="185348" name="Rectangle 4">
            <a:extLst/>
          </p:cNvPr>
          <p:cNvSpPr>
            <a:spLocks noChangeArrowheads="1"/>
          </p:cNvSpPr>
          <p:nvPr/>
        </p:nvSpPr>
        <p:spPr bwMode="auto">
          <a:xfrm>
            <a:off x="1258888" y="188913"/>
            <a:ext cx="6697662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國中畢業生數趨勢圖</a:t>
            </a:r>
          </a:p>
        </p:txBody>
      </p:sp>
      <p:grpSp>
        <p:nvGrpSpPr>
          <p:cNvPr id="21510" name="Group 5"/>
          <p:cNvGrpSpPr>
            <a:grpSpLocks/>
          </p:cNvGrpSpPr>
          <p:nvPr/>
        </p:nvGrpSpPr>
        <p:grpSpPr bwMode="auto">
          <a:xfrm>
            <a:off x="503238" y="2492375"/>
            <a:ext cx="8640762" cy="4176713"/>
            <a:chOff x="580" y="1434"/>
            <a:chExt cx="4990" cy="2631"/>
          </a:xfrm>
        </p:grpSpPr>
        <p:grpSp>
          <p:nvGrpSpPr>
            <p:cNvPr id="21512" name="Group 152"/>
            <p:cNvGrpSpPr>
              <a:grpSpLocks/>
            </p:cNvGrpSpPr>
            <p:nvPr/>
          </p:nvGrpSpPr>
          <p:grpSpPr bwMode="auto">
            <a:xfrm>
              <a:off x="1070" y="3882"/>
              <a:ext cx="4500" cy="183"/>
              <a:chOff x="1726" y="8597"/>
              <a:chExt cx="9908" cy="403"/>
            </a:xfrm>
          </p:grpSpPr>
          <p:sp>
            <p:nvSpPr>
              <p:cNvPr id="21602" name="Rectangle 13"/>
              <p:cNvSpPr>
                <a:spLocks noChangeArrowheads="1"/>
              </p:cNvSpPr>
              <p:nvPr/>
            </p:nvSpPr>
            <p:spPr bwMode="auto">
              <a:xfrm>
                <a:off x="10900" y="8599"/>
                <a:ext cx="734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1" hangingPunct="1"/>
                <a:r>
                  <a:rPr kumimoji="0" lang="zh-TW" altLang="en-US" sz="1000">
                    <a:solidFill>
                      <a:srgbClr val="000000"/>
                    </a:solidFill>
                    <a:latin typeface="標楷體" pitchFamily="65" charset="-120"/>
                  </a:rPr>
                  <a:t>學年度</a:t>
                </a:r>
                <a:endParaRPr kumimoji="0" lang="zh-TW" altLang="en-US" sz="1800"/>
              </a:p>
            </p:txBody>
          </p:sp>
          <p:sp>
            <p:nvSpPr>
              <p:cNvPr id="21603" name="Rectangle 78"/>
              <p:cNvSpPr>
                <a:spLocks noChangeArrowheads="1"/>
              </p:cNvSpPr>
              <p:nvPr/>
            </p:nvSpPr>
            <p:spPr bwMode="auto">
              <a:xfrm>
                <a:off x="2376" y="8597"/>
                <a:ext cx="331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97</a:t>
                </a:r>
                <a:endParaRPr kumimoji="0" lang="en-US" altLang="zh-TW" sz="1800"/>
              </a:p>
            </p:txBody>
          </p:sp>
          <p:sp>
            <p:nvSpPr>
              <p:cNvPr id="21604" name="Rectangle 79"/>
              <p:cNvSpPr>
                <a:spLocks noChangeArrowheads="1"/>
              </p:cNvSpPr>
              <p:nvPr/>
            </p:nvSpPr>
            <p:spPr bwMode="auto">
              <a:xfrm>
                <a:off x="3028" y="8597"/>
                <a:ext cx="33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98</a:t>
                </a:r>
                <a:endParaRPr kumimoji="0" lang="en-US" altLang="zh-TW" sz="1800"/>
              </a:p>
            </p:txBody>
          </p:sp>
          <p:sp>
            <p:nvSpPr>
              <p:cNvPr id="21605" name="Rectangle 80"/>
              <p:cNvSpPr>
                <a:spLocks noChangeArrowheads="1"/>
              </p:cNvSpPr>
              <p:nvPr/>
            </p:nvSpPr>
            <p:spPr bwMode="auto">
              <a:xfrm>
                <a:off x="3683" y="8597"/>
                <a:ext cx="343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99</a:t>
                </a:r>
                <a:endParaRPr kumimoji="0" lang="en-US" altLang="zh-TW" sz="1800"/>
              </a:p>
            </p:txBody>
          </p:sp>
          <p:sp>
            <p:nvSpPr>
              <p:cNvPr id="21606" name="Rectangle 81"/>
              <p:cNvSpPr>
                <a:spLocks noChangeArrowheads="1"/>
              </p:cNvSpPr>
              <p:nvPr/>
            </p:nvSpPr>
            <p:spPr bwMode="auto">
              <a:xfrm>
                <a:off x="4290" y="8597"/>
                <a:ext cx="395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100</a:t>
                </a:r>
                <a:endParaRPr kumimoji="0" lang="en-US" altLang="zh-TW" sz="1800"/>
              </a:p>
            </p:txBody>
          </p:sp>
          <p:sp>
            <p:nvSpPr>
              <p:cNvPr id="21607" name="Rectangle 82"/>
              <p:cNvSpPr>
                <a:spLocks noChangeArrowheads="1"/>
              </p:cNvSpPr>
              <p:nvPr/>
            </p:nvSpPr>
            <p:spPr bwMode="auto">
              <a:xfrm>
                <a:off x="4943" y="8597"/>
                <a:ext cx="40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101</a:t>
                </a:r>
                <a:endParaRPr kumimoji="0" lang="en-US" altLang="zh-TW" sz="1800"/>
              </a:p>
            </p:txBody>
          </p:sp>
          <p:sp>
            <p:nvSpPr>
              <p:cNvPr id="21608" name="Rectangle 83"/>
              <p:cNvSpPr>
                <a:spLocks noChangeArrowheads="1"/>
              </p:cNvSpPr>
              <p:nvPr/>
            </p:nvSpPr>
            <p:spPr bwMode="auto">
              <a:xfrm>
                <a:off x="5596" y="8597"/>
                <a:ext cx="40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102</a:t>
                </a:r>
                <a:endParaRPr kumimoji="0" lang="en-US" altLang="zh-TW" sz="1800"/>
              </a:p>
            </p:txBody>
          </p:sp>
          <p:sp>
            <p:nvSpPr>
              <p:cNvPr id="21609" name="Rectangle 84"/>
              <p:cNvSpPr>
                <a:spLocks noChangeArrowheads="1"/>
              </p:cNvSpPr>
              <p:nvPr/>
            </p:nvSpPr>
            <p:spPr bwMode="auto">
              <a:xfrm>
                <a:off x="6248" y="8597"/>
                <a:ext cx="416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103</a:t>
                </a:r>
                <a:endParaRPr kumimoji="0" lang="en-US" altLang="zh-TW" sz="1800"/>
              </a:p>
            </p:txBody>
          </p:sp>
          <p:sp>
            <p:nvSpPr>
              <p:cNvPr id="21610" name="Rectangle 85"/>
              <p:cNvSpPr>
                <a:spLocks noChangeArrowheads="1"/>
              </p:cNvSpPr>
              <p:nvPr/>
            </p:nvSpPr>
            <p:spPr bwMode="auto">
              <a:xfrm>
                <a:off x="6903" y="8597"/>
                <a:ext cx="420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104</a:t>
                </a:r>
                <a:endParaRPr kumimoji="0" lang="en-US" altLang="zh-TW" sz="1800"/>
              </a:p>
            </p:txBody>
          </p:sp>
          <p:sp>
            <p:nvSpPr>
              <p:cNvPr id="21611" name="Rectangle 86"/>
              <p:cNvSpPr>
                <a:spLocks noChangeArrowheads="1"/>
              </p:cNvSpPr>
              <p:nvPr/>
            </p:nvSpPr>
            <p:spPr bwMode="auto">
              <a:xfrm>
                <a:off x="7555" y="8597"/>
                <a:ext cx="42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105</a:t>
                </a:r>
                <a:endParaRPr kumimoji="0" lang="en-US" altLang="zh-TW" sz="1800"/>
              </a:p>
            </p:txBody>
          </p:sp>
          <p:sp>
            <p:nvSpPr>
              <p:cNvPr id="21612" name="Rectangle 87"/>
              <p:cNvSpPr>
                <a:spLocks noChangeArrowheads="1"/>
              </p:cNvSpPr>
              <p:nvPr/>
            </p:nvSpPr>
            <p:spPr bwMode="auto">
              <a:xfrm>
                <a:off x="8210" y="8597"/>
                <a:ext cx="43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106</a:t>
                </a:r>
                <a:endParaRPr kumimoji="0" lang="en-US" altLang="zh-TW" sz="1800"/>
              </a:p>
            </p:txBody>
          </p:sp>
          <p:sp>
            <p:nvSpPr>
              <p:cNvPr id="21613" name="Rectangle 88"/>
              <p:cNvSpPr>
                <a:spLocks noChangeArrowheads="1"/>
              </p:cNvSpPr>
              <p:nvPr/>
            </p:nvSpPr>
            <p:spPr bwMode="auto">
              <a:xfrm>
                <a:off x="8862" y="8597"/>
                <a:ext cx="440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107</a:t>
                </a:r>
                <a:endParaRPr kumimoji="0" lang="en-US" altLang="zh-TW" sz="1800"/>
              </a:p>
            </p:txBody>
          </p:sp>
          <p:sp>
            <p:nvSpPr>
              <p:cNvPr id="21614" name="Rectangle 89"/>
              <p:cNvSpPr>
                <a:spLocks noChangeArrowheads="1"/>
              </p:cNvSpPr>
              <p:nvPr/>
            </p:nvSpPr>
            <p:spPr bwMode="auto">
              <a:xfrm>
                <a:off x="9514" y="8597"/>
                <a:ext cx="447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108</a:t>
                </a:r>
                <a:endParaRPr kumimoji="0" lang="en-US" altLang="zh-TW" sz="1800"/>
              </a:p>
            </p:txBody>
          </p:sp>
          <p:sp>
            <p:nvSpPr>
              <p:cNvPr id="21615" name="Rectangle 90"/>
              <p:cNvSpPr>
                <a:spLocks noChangeArrowheads="1"/>
              </p:cNvSpPr>
              <p:nvPr/>
            </p:nvSpPr>
            <p:spPr bwMode="auto">
              <a:xfrm>
                <a:off x="10237" y="8599"/>
                <a:ext cx="45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109</a:t>
                </a:r>
                <a:endParaRPr kumimoji="0" lang="en-US" altLang="zh-TW" sz="1800"/>
              </a:p>
            </p:txBody>
          </p:sp>
          <p:sp>
            <p:nvSpPr>
              <p:cNvPr id="21616" name="Rectangle 91"/>
              <p:cNvSpPr>
                <a:spLocks noChangeArrowheads="1"/>
              </p:cNvSpPr>
              <p:nvPr/>
            </p:nvSpPr>
            <p:spPr bwMode="auto">
              <a:xfrm>
                <a:off x="1726" y="8599"/>
                <a:ext cx="367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96</a:t>
                </a:r>
                <a:endParaRPr kumimoji="0" lang="en-US" altLang="zh-TW" sz="1800"/>
              </a:p>
            </p:txBody>
          </p:sp>
        </p:grpSp>
        <p:sp>
          <p:nvSpPr>
            <p:cNvPr id="21513" name="Rectangle 4"/>
            <p:cNvSpPr>
              <a:spLocks noChangeArrowheads="1"/>
            </p:cNvSpPr>
            <p:nvPr/>
          </p:nvSpPr>
          <p:spPr bwMode="auto">
            <a:xfrm>
              <a:off x="580" y="3748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190,000</a:t>
              </a:r>
              <a:endParaRPr kumimoji="0" lang="en-US" altLang="zh-TW" sz="1800"/>
            </a:p>
          </p:txBody>
        </p:sp>
        <p:sp>
          <p:nvSpPr>
            <p:cNvPr id="21514" name="Rectangle 5"/>
            <p:cNvSpPr>
              <a:spLocks noChangeArrowheads="1"/>
            </p:cNvSpPr>
            <p:nvPr/>
          </p:nvSpPr>
          <p:spPr bwMode="auto">
            <a:xfrm>
              <a:off x="580" y="3480"/>
              <a:ext cx="5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205,000</a:t>
              </a:r>
              <a:endParaRPr kumimoji="0" lang="en-US" altLang="zh-TW" sz="1800"/>
            </a:p>
          </p:txBody>
        </p:sp>
        <p:sp>
          <p:nvSpPr>
            <p:cNvPr id="21515" name="Rectangle 6"/>
            <p:cNvSpPr>
              <a:spLocks noChangeArrowheads="1"/>
            </p:cNvSpPr>
            <p:nvPr/>
          </p:nvSpPr>
          <p:spPr bwMode="auto">
            <a:xfrm>
              <a:off x="580" y="3213"/>
              <a:ext cx="4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220,000</a:t>
              </a:r>
              <a:endParaRPr kumimoji="0" lang="en-US" altLang="zh-TW" sz="1800"/>
            </a:p>
          </p:txBody>
        </p:sp>
        <p:sp>
          <p:nvSpPr>
            <p:cNvPr id="21516" name="Rectangle 7"/>
            <p:cNvSpPr>
              <a:spLocks noChangeArrowheads="1"/>
            </p:cNvSpPr>
            <p:nvPr/>
          </p:nvSpPr>
          <p:spPr bwMode="auto">
            <a:xfrm>
              <a:off x="580" y="2945"/>
              <a:ext cx="4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235,000</a:t>
              </a:r>
              <a:endParaRPr kumimoji="0" lang="en-US" altLang="zh-TW" sz="1800"/>
            </a:p>
          </p:txBody>
        </p:sp>
        <p:sp>
          <p:nvSpPr>
            <p:cNvPr id="21517" name="Rectangle 8"/>
            <p:cNvSpPr>
              <a:spLocks noChangeArrowheads="1"/>
            </p:cNvSpPr>
            <p:nvPr/>
          </p:nvSpPr>
          <p:spPr bwMode="auto">
            <a:xfrm>
              <a:off x="580" y="2676"/>
              <a:ext cx="5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250,000</a:t>
              </a:r>
              <a:endParaRPr kumimoji="0" lang="en-US" altLang="zh-TW" sz="1800"/>
            </a:p>
          </p:txBody>
        </p:sp>
        <p:sp>
          <p:nvSpPr>
            <p:cNvPr id="21518" name="Rectangle 9"/>
            <p:cNvSpPr>
              <a:spLocks noChangeArrowheads="1"/>
            </p:cNvSpPr>
            <p:nvPr/>
          </p:nvSpPr>
          <p:spPr bwMode="auto">
            <a:xfrm>
              <a:off x="580" y="2409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265,000</a:t>
              </a:r>
              <a:endParaRPr kumimoji="0" lang="en-US" altLang="zh-TW" sz="1800"/>
            </a:p>
          </p:txBody>
        </p:sp>
        <p:sp>
          <p:nvSpPr>
            <p:cNvPr id="21519" name="Rectangle 10"/>
            <p:cNvSpPr>
              <a:spLocks noChangeArrowheads="1"/>
            </p:cNvSpPr>
            <p:nvPr/>
          </p:nvSpPr>
          <p:spPr bwMode="auto">
            <a:xfrm>
              <a:off x="580" y="2141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280,000</a:t>
              </a:r>
              <a:endParaRPr kumimoji="0" lang="en-US" altLang="zh-TW" sz="1800"/>
            </a:p>
          </p:txBody>
        </p:sp>
        <p:sp>
          <p:nvSpPr>
            <p:cNvPr id="21520" name="Rectangle 11"/>
            <p:cNvSpPr>
              <a:spLocks noChangeArrowheads="1"/>
            </p:cNvSpPr>
            <p:nvPr/>
          </p:nvSpPr>
          <p:spPr bwMode="auto">
            <a:xfrm>
              <a:off x="580" y="1872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295,000</a:t>
              </a:r>
              <a:endParaRPr kumimoji="0" lang="en-US" altLang="zh-TW" sz="1800"/>
            </a:p>
          </p:txBody>
        </p:sp>
        <p:sp>
          <p:nvSpPr>
            <p:cNvPr id="21521" name="Rectangle 12"/>
            <p:cNvSpPr>
              <a:spLocks noChangeArrowheads="1"/>
            </p:cNvSpPr>
            <p:nvPr/>
          </p:nvSpPr>
          <p:spPr bwMode="auto">
            <a:xfrm>
              <a:off x="580" y="1605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310,000</a:t>
              </a:r>
              <a:endParaRPr kumimoji="0" lang="en-US" altLang="zh-TW" sz="1800"/>
            </a:p>
          </p:txBody>
        </p:sp>
        <p:sp>
          <p:nvSpPr>
            <p:cNvPr id="21522" name="Rectangle 24"/>
            <p:cNvSpPr>
              <a:spLocks noChangeArrowheads="1"/>
            </p:cNvSpPr>
            <p:nvPr/>
          </p:nvSpPr>
          <p:spPr bwMode="auto">
            <a:xfrm>
              <a:off x="987" y="1434"/>
              <a:ext cx="4152" cy="2408"/>
            </a:xfrm>
            <a:prstGeom prst="rect">
              <a:avLst/>
            </a:prstGeom>
            <a:noFill/>
            <a:ln w="825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kumimoji="0" lang="zh-TW" altLang="en-US" sz="1800"/>
            </a:p>
          </p:txBody>
        </p:sp>
        <p:sp>
          <p:nvSpPr>
            <p:cNvPr id="21523" name="Rectangle 68"/>
            <p:cNvSpPr>
              <a:spLocks noChangeArrowheads="1"/>
            </p:cNvSpPr>
            <p:nvPr/>
          </p:nvSpPr>
          <p:spPr bwMode="auto">
            <a:xfrm>
              <a:off x="1247" y="1701"/>
              <a:ext cx="4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316,080</a:t>
              </a:r>
              <a:endParaRPr kumimoji="0" lang="en-US" altLang="zh-TW" sz="1800"/>
            </a:p>
          </p:txBody>
        </p:sp>
        <p:sp>
          <p:nvSpPr>
            <p:cNvPr id="21524" name="Rectangle 69"/>
            <p:cNvSpPr>
              <a:spLocks noChangeArrowheads="1"/>
            </p:cNvSpPr>
            <p:nvPr/>
          </p:nvSpPr>
          <p:spPr bwMode="auto">
            <a:xfrm>
              <a:off x="1833" y="1700"/>
              <a:ext cx="44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316,009</a:t>
              </a:r>
              <a:endParaRPr kumimoji="0" lang="en-US" altLang="zh-TW" sz="1800"/>
            </a:p>
          </p:txBody>
        </p:sp>
        <p:sp>
          <p:nvSpPr>
            <p:cNvPr id="21525" name="Rectangle 70"/>
            <p:cNvSpPr>
              <a:spLocks noChangeArrowheads="1"/>
            </p:cNvSpPr>
            <p:nvPr/>
          </p:nvSpPr>
          <p:spPr bwMode="auto">
            <a:xfrm>
              <a:off x="2257" y="1565"/>
              <a:ext cx="44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311,640</a:t>
              </a:r>
              <a:endParaRPr kumimoji="0" lang="en-US" altLang="zh-TW" sz="1800"/>
            </a:p>
          </p:txBody>
        </p:sp>
        <p:sp>
          <p:nvSpPr>
            <p:cNvPr id="21526" name="Rectangle 71"/>
            <p:cNvSpPr>
              <a:spLocks noChangeArrowheads="1"/>
            </p:cNvSpPr>
            <p:nvPr/>
          </p:nvSpPr>
          <p:spPr bwMode="auto">
            <a:xfrm>
              <a:off x="3061" y="2042"/>
              <a:ext cx="394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282,314</a:t>
              </a:r>
              <a:endParaRPr kumimoji="0" lang="en-US" altLang="zh-TW" sz="1800"/>
            </a:p>
          </p:txBody>
        </p:sp>
        <p:sp>
          <p:nvSpPr>
            <p:cNvPr id="21527" name="Rectangle 72"/>
            <p:cNvSpPr>
              <a:spLocks noChangeArrowheads="1"/>
            </p:cNvSpPr>
            <p:nvPr/>
          </p:nvSpPr>
          <p:spPr bwMode="auto">
            <a:xfrm>
              <a:off x="4113" y="3072"/>
              <a:ext cx="46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226,783</a:t>
              </a:r>
              <a:endParaRPr kumimoji="0" lang="en-US" altLang="zh-TW" sz="1800"/>
            </a:p>
          </p:txBody>
        </p:sp>
        <p:sp>
          <p:nvSpPr>
            <p:cNvPr id="21528" name="Rectangle 73"/>
            <p:cNvSpPr>
              <a:spLocks noChangeArrowheads="1"/>
            </p:cNvSpPr>
            <p:nvPr/>
          </p:nvSpPr>
          <p:spPr bwMode="auto">
            <a:xfrm>
              <a:off x="4138" y="3388"/>
              <a:ext cx="369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212,725</a:t>
              </a:r>
              <a:endParaRPr kumimoji="0" lang="en-US" altLang="zh-TW" sz="1800"/>
            </a:p>
          </p:txBody>
        </p:sp>
        <p:sp>
          <p:nvSpPr>
            <p:cNvPr id="21529" name="Rectangle 74"/>
            <p:cNvSpPr>
              <a:spLocks noChangeArrowheads="1"/>
            </p:cNvSpPr>
            <p:nvPr/>
          </p:nvSpPr>
          <p:spPr bwMode="auto">
            <a:xfrm>
              <a:off x="4643" y="3311"/>
              <a:ext cx="33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206,874</a:t>
              </a:r>
              <a:endParaRPr kumimoji="0" lang="en-US" altLang="zh-TW" sz="1800"/>
            </a:p>
          </p:txBody>
        </p:sp>
        <p:sp>
          <p:nvSpPr>
            <p:cNvPr id="21530" name="Rectangle 75"/>
            <p:cNvSpPr>
              <a:spLocks noChangeArrowheads="1"/>
            </p:cNvSpPr>
            <p:nvPr/>
          </p:nvSpPr>
          <p:spPr bwMode="auto">
            <a:xfrm>
              <a:off x="4830" y="3656"/>
              <a:ext cx="364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199,770</a:t>
              </a:r>
              <a:endParaRPr kumimoji="0" lang="en-US" altLang="zh-TW" sz="1800"/>
            </a:p>
          </p:txBody>
        </p:sp>
        <p:sp>
          <p:nvSpPr>
            <p:cNvPr id="21531" name="Rectangle 76"/>
            <p:cNvSpPr>
              <a:spLocks noChangeArrowheads="1"/>
            </p:cNvSpPr>
            <p:nvPr/>
          </p:nvSpPr>
          <p:spPr bwMode="auto">
            <a:xfrm>
              <a:off x="3532" y="2263"/>
              <a:ext cx="382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271,686</a:t>
              </a:r>
              <a:endParaRPr kumimoji="0" lang="en-US" altLang="zh-TW" sz="1800"/>
            </a:p>
          </p:txBody>
        </p:sp>
        <p:sp>
          <p:nvSpPr>
            <p:cNvPr id="21532" name="Rectangle 77"/>
            <p:cNvSpPr>
              <a:spLocks noChangeArrowheads="1"/>
            </p:cNvSpPr>
            <p:nvPr/>
          </p:nvSpPr>
          <p:spPr bwMode="auto">
            <a:xfrm>
              <a:off x="975" y="1474"/>
              <a:ext cx="440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317,975</a:t>
              </a:r>
              <a:endParaRPr kumimoji="0" lang="en-US" altLang="zh-TW" sz="1800"/>
            </a:p>
          </p:txBody>
        </p:sp>
        <p:sp>
          <p:nvSpPr>
            <p:cNvPr id="21533" name="Rectangle 92"/>
            <p:cNvSpPr>
              <a:spLocks noChangeArrowheads="1"/>
            </p:cNvSpPr>
            <p:nvPr/>
          </p:nvSpPr>
          <p:spPr bwMode="auto">
            <a:xfrm>
              <a:off x="2217" y="2109"/>
              <a:ext cx="417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285,552</a:t>
              </a:r>
              <a:endParaRPr kumimoji="0" lang="en-US" altLang="zh-TW" sz="1800"/>
            </a:p>
          </p:txBody>
        </p:sp>
        <p:sp>
          <p:nvSpPr>
            <p:cNvPr id="21534" name="Rectangle 93"/>
            <p:cNvSpPr>
              <a:spLocks noChangeArrowheads="1"/>
            </p:cNvSpPr>
            <p:nvPr/>
          </p:nvSpPr>
          <p:spPr bwMode="auto">
            <a:xfrm>
              <a:off x="2698" y="2490"/>
              <a:ext cx="476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 u="sng">
                  <a:solidFill>
                    <a:srgbClr val="000000"/>
                  </a:solidFill>
                  <a:latin typeface="新細明體" pitchFamily="18" charset="-120"/>
                </a:rPr>
                <a:t>268,752</a:t>
              </a:r>
              <a:endParaRPr kumimoji="0" lang="en-US" altLang="zh-TW" sz="1800"/>
            </a:p>
          </p:txBody>
        </p:sp>
        <p:sp>
          <p:nvSpPr>
            <p:cNvPr id="21535" name="Rectangle 94"/>
            <p:cNvSpPr>
              <a:spLocks noChangeArrowheads="1"/>
            </p:cNvSpPr>
            <p:nvPr/>
          </p:nvSpPr>
          <p:spPr bwMode="auto">
            <a:xfrm>
              <a:off x="3424" y="2855"/>
              <a:ext cx="398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239,389</a:t>
              </a:r>
              <a:endParaRPr kumimoji="0" lang="en-US" altLang="zh-TW" sz="1800"/>
            </a:p>
          </p:txBody>
        </p:sp>
        <p:sp>
          <p:nvSpPr>
            <p:cNvPr id="21536" name="Line 23"/>
            <p:cNvSpPr>
              <a:spLocks noChangeShapeType="1"/>
            </p:cNvSpPr>
            <p:nvPr/>
          </p:nvSpPr>
          <p:spPr bwMode="auto">
            <a:xfrm>
              <a:off x="987" y="143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7" name="Freeform 25"/>
            <p:cNvSpPr>
              <a:spLocks/>
            </p:cNvSpPr>
            <p:nvPr/>
          </p:nvSpPr>
          <p:spPr bwMode="auto">
            <a:xfrm>
              <a:off x="987" y="1434"/>
              <a:ext cx="29" cy="2408"/>
            </a:xfrm>
            <a:custGeom>
              <a:avLst/>
              <a:gdLst>
                <a:gd name="T0" fmla="*/ 0 w 33"/>
                <a:gd name="T1" fmla="*/ 0 h 3030"/>
                <a:gd name="T2" fmla="*/ 0 w 33"/>
                <a:gd name="T3" fmla="*/ 358 h 3030"/>
                <a:gd name="T4" fmla="*/ 59 w 33"/>
                <a:gd name="T5" fmla="*/ 358 h 3030"/>
                <a:gd name="T6" fmla="*/ 0 60000 65536"/>
                <a:gd name="T7" fmla="*/ 0 60000 65536"/>
                <a:gd name="T8" fmla="*/ 0 60000 65536"/>
                <a:gd name="T9" fmla="*/ 0 w 33"/>
                <a:gd name="T10" fmla="*/ 0 h 3030"/>
                <a:gd name="T11" fmla="*/ 33 w 33"/>
                <a:gd name="T12" fmla="*/ 3030 h 30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3030">
                  <a:moveTo>
                    <a:pt x="0" y="0"/>
                  </a:moveTo>
                  <a:lnTo>
                    <a:pt x="0" y="3030"/>
                  </a:lnTo>
                  <a:lnTo>
                    <a:pt x="33" y="303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8" name="Line 26"/>
            <p:cNvSpPr>
              <a:spLocks noChangeShapeType="1"/>
            </p:cNvSpPr>
            <p:nvPr/>
          </p:nvSpPr>
          <p:spPr bwMode="auto">
            <a:xfrm>
              <a:off x="987" y="357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9" name="Line 27"/>
            <p:cNvSpPr>
              <a:spLocks noChangeShapeType="1"/>
            </p:cNvSpPr>
            <p:nvPr/>
          </p:nvSpPr>
          <p:spPr bwMode="auto">
            <a:xfrm>
              <a:off x="987" y="330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0" name="Line 28"/>
            <p:cNvSpPr>
              <a:spLocks noChangeShapeType="1"/>
            </p:cNvSpPr>
            <p:nvPr/>
          </p:nvSpPr>
          <p:spPr bwMode="auto">
            <a:xfrm>
              <a:off x="987" y="303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1" name="Line 29"/>
            <p:cNvSpPr>
              <a:spLocks noChangeShapeType="1"/>
            </p:cNvSpPr>
            <p:nvPr/>
          </p:nvSpPr>
          <p:spPr bwMode="auto">
            <a:xfrm>
              <a:off x="987" y="277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2" name="Line 30"/>
            <p:cNvSpPr>
              <a:spLocks noChangeShapeType="1"/>
            </p:cNvSpPr>
            <p:nvPr/>
          </p:nvSpPr>
          <p:spPr bwMode="auto">
            <a:xfrm>
              <a:off x="987" y="250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3" name="Line 31"/>
            <p:cNvSpPr>
              <a:spLocks noChangeShapeType="1"/>
            </p:cNvSpPr>
            <p:nvPr/>
          </p:nvSpPr>
          <p:spPr bwMode="auto">
            <a:xfrm>
              <a:off x="987" y="223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4" name="Line 32"/>
            <p:cNvSpPr>
              <a:spLocks noChangeShapeType="1"/>
            </p:cNvSpPr>
            <p:nvPr/>
          </p:nvSpPr>
          <p:spPr bwMode="auto">
            <a:xfrm>
              <a:off x="987" y="196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5" name="Line 33"/>
            <p:cNvSpPr>
              <a:spLocks noChangeShapeType="1"/>
            </p:cNvSpPr>
            <p:nvPr/>
          </p:nvSpPr>
          <p:spPr bwMode="auto">
            <a:xfrm>
              <a:off x="987" y="170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6" name="Line 34"/>
            <p:cNvSpPr>
              <a:spLocks noChangeShapeType="1"/>
            </p:cNvSpPr>
            <p:nvPr/>
          </p:nvSpPr>
          <p:spPr bwMode="auto">
            <a:xfrm>
              <a:off x="987" y="143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7" name="Line 15"/>
            <p:cNvSpPr>
              <a:spLocks noChangeShapeType="1"/>
            </p:cNvSpPr>
            <p:nvPr/>
          </p:nvSpPr>
          <p:spPr bwMode="auto">
            <a:xfrm>
              <a:off x="987" y="357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8" name="Line 16"/>
            <p:cNvSpPr>
              <a:spLocks noChangeShapeType="1"/>
            </p:cNvSpPr>
            <p:nvPr/>
          </p:nvSpPr>
          <p:spPr bwMode="auto">
            <a:xfrm>
              <a:off x="987" y="330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9" name="Line 17"/>
            <p:cNvSpPr>
              <a:spLocks noChangeShapeType="1"/>
            </p:cNvSpPr>
            <p:nvPr/>
          </p:nvSpPr>
          <p:spPr bwMode="auto">
            <a:xfrm>
              <a:off x="987" y="303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0" name="Line 18"/>
            <p:cNvSpPr>
              <a:spLocks noChangeShapeType="1"/>
            </p:cNvSpPr>
            <p:nvPr/>
          </p:nvSpPr>
          <p:spPr bwMode="auto">
            <a:xfrm>
              <a:off x="987" y="277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1" name="Line 19"/>
            <p:cNvSpPr>
              <a:spLocks noChangeShapeType="1"/>
            </p:cNvSpPr>
            <p:nvPr/>
          </p:nvSpPr>
          <p:spPr bwMode="auto">
            <a:xfrm>
              <a:off x="984" y="2501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2" name="Line 20"/>
            <p:cNvSpPr>
              <a:spLocks noChangeShapeType="1"/>
            </p:cNvSpPr>
            <p:nvPr/>
          </p:nvSpPr>
          <p:spPr bwMode="auto">
            <a:xfrm>
              <a:off x="987" y="223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3" name="Line 21"/>
            <p:cNvSpPr>
              <a:spLocks noChangeShapeType="1"/>
            </p:cNvSpPr>
            <p:nvPr/>
          </p:nvSpPr>
          <p:spPr bwMode="auto">
            <a:xfrm>
              <a:off x="987" y="196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4" name="Line 22"/>
            <p:cNvSpPr>
              <a:spLocks noChangeShapeType="1"/>
            </p:cNvSpPr>
            <p:nvPr/>
          </p:nvSpPr>
          <p:spPr bwMode="auto">
            <a:xfrm>
              <a:off x="987" y="170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5" name="Line 35"/>
            <p:cNvSpPr>
              <a:spLocks noChangeShapeType="1"/>
            </p:cNvSpPr>
            <p:nvPr/>
          </p:nvSpPr>
          <p:spPr bwMode="auto">
            <a:xfrm>
              <a:off x="987" y="384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6" name="Line 36"/>
            <p:cNvSpPr>
              <a:spLocks noChangeShapeType="1"/>
            </p:cNvSpPr>
            <p:nvPr/>
          </p:nvSpPr>
          <p:spPr bwMode="auto">
            <a:xfrm flipV="1">
              <a:off x="987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1557" name="Group 37"/>
            <p:cNvGrpSpPr>
              <a:grpSpLocks/>
            </p:cNvGrpSpPr>
            <p:nvPr/>
          </p:nvGrpSpPr>
          <p:grpSpPr bwMode="auto">
            <a:xfrm>
              <a:off x="1284" y="3816"/>
              <a:ext cx="3559" cy="26"/>
              <a:chOff x="1689" y="4906"/>
              <a:chExt cx="6419" cy="52"/>
            </a:xfrm>
          </p:grpSpPr>
          <p:sp>
            <p:nvSpPr>
              <p:cNvPr id="21589" name="Line 38"/>
              <p:cNvSpPr>
                <a:spLocks noChangeShapeType="1"/>
              </p:cNvSpPr>
              <p:nvPr/>
            </p:nvSpPr>
            <p:spPr bwMode="auto">
              <a:xfrm flipV="1">
                <a:off x="168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0" name="Line 39"/>
              <p:cNvSpPr>
                <a:spLocks noChangeShapeType="1"/>
              </p:cNvSpPr>
              <p:nvPr/>
            </p:nvSpPr>
            <p:spPr bwMode="auto">
              <a:xfrm flipV="1">
                <a:off x="222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1" name="Line 40"/>
              <p:cNvSpPr>
                <a:spLocks noChangeShapeType="1"/>
              </p:cNvSpPr>
              <p:nvPr/>
            </p:nvSpPr>
            <p:spPr bwMode="auto">
              <a:xfrm flipV="1">
                <a:off x="275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2" name="Line 41"/>
              <p:cNvSpPr>
                <a:spLocks noChangeShapeType="1"/>
              </p:cNvSpPr>
              <p:nvPr/>
            </p:nvSpPr>
            <p:spPr bwMode="auto">
              <a:xfrm flipV="1">
                <a:off x="329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3" name="Line 42"/>
              <p:cNvSpPr>
                <a:spLocks noChangeShapeType="1"/>
              </p:cNvSpPr>
              <p:nvPr/>
            </p:nvSpPr>
            <p:spPr bwMode="auto">
              <a:xfrm flipV="1">
                <a:off x="382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4" name="Line 43"/>
              <p:cNvSpPr>
                <a:spLocks noChangeShapeType="1"/>
              </p:cNvSpPr>
              <p:nvPr/>
            </p:nvSpPr>
            <p:spPr bwMode="auto">
              <a:xfrm flipV="1">
                <a:off x="4364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5" name="Line 44"/>
              <p:cNvSpPr>
                <a:spLocks noChangeShapeType="1"/>
              </p:cNvSpPr>
              <p:nvPr/>
            </p:nvSpPr>
            <p:spPr bwMode="auto">
              <a:xfrm flipV="1">
                <a:off x="489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6" name="Line 45"/>
              <p:cNvSpPr>
                <a:spLocks noChangeShapeType="1"/>
              </p:cNvSpPr>
              <p:nvPr/>
            </p:nvSpPr>
            <p:spPr bwMode="auto">
              <a:xfrm flipV="1">
                <a:off x="543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7" name="Line 46"/>
              <p:cNvSpPr>
                <a:spLocks noChangeShapeType="1"/>
              </p:cNvSpPr>
              <p:nvPr/>
            </p:nvSpPr>
            <p:spPr bwMode="auto">
              <a:xfrm flipV="1">
                <a:off x="596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8" name="Line 47"/>
              <p:cNvSpPr>
                <a:spLocks noChangeShapeType="1"/>
              </p:cNvSpPr>
              <p:nvPr/>
            </p:nvSpPr>
            <p:spPr bwMode="auto">
              <a:xfrm flipV="1">
                <a:off x="650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9" name="Line 48"/>
              <p:cNvSpPr>
                <a:spLocks noChangeShapeType="1"/>
              </p:cNvSpPr>
              <p:nvPr/>
            </p:nvSpPr>
            <p:spPr bwMode="auto">
              <a:xfrm flipV="1">
                <a:off x="703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600" name="Line 49"/>
              <p:cNvSpPr>
                <a:spLocks noChangeShapeType="1"/>
              </p:cNvSpPr>
              <p:nvPr/>
            </p:nvSpPr>
            <p:spPr bwMode="auto">
              <a:xfrm flipV="1">
                <a:off x="7572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601" name="Line 50"/>
              <p:cNvSpPr>
                <a:spLocks noChangeShapeType="1"/>
              </p:cNvSpPr>
              <p:nvPr/>
            </p:nvSpPr>
            <p:spPr bwMode="auto">
              <a:xfrm flipV="1">
                <a:off x="810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1558" name="Line 51"/>
            <p:cNvSpPr>
              <a:spLocks noChangeShapeType="1"/>
            </p:cNvSpPr>
            <p:nvPr/>
          </p:nvSpPr>
          <p:spPr bwMode="auto">
            <a:xfrm flipV="1">
              <a:off x="5139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1559" name="Group 81"/>
            <p:cNvGrpSpPr>
              <a:grpSpLocks noChangeAspect="1"/>
            </p:cNvGrpSpPr>
            <p:nvPr/>
          </p:nvGrpSpPr>
          <p:grpSpPr bwMode="auto">
            <a:xfrm>
              <a:off x="1156" y="1565"/>
              <a:ext cx="3901" cy="2046"/>
              <a:chOff x="1500" y="630"/>
              <a:chExt cx="5155" cy="4445"/>
            </a:xfrm>
          </p:grpSpPr>
          <p:grpSp>
            <p:nvGrpSpPr>
              <p:cNvPr id="21561" name="Group 82"/>
              <p:cNvGrpSpPr>
                <a:grpSpLocks noChangeAspect="1"/>
              </p:cNvGrpSpPr>
              <p:nvPr/>
            </p:nvGrpSpPr>
            <p:grpSpPr bwMode="auto">
              <a:xfrm>
                <a:off x="1536" y="666"/>
                <a:ext cx="5083" cy="4373"/>
                <a:chOff x="1536" y="666"/>
                <a:chExt cx="5083" cy="4373"/>
              </a:xfrm>
            </p:grpSpPr>
            <p:sp>
              <p:nvSpPr>
                <p:cNvPr id="21576" name="Freeform 83"/>
                <p:cNvSpPr>
                  <a:spLocks noChangeAspect="1"/>
                </p:cNvSpPr>
                <p:nvPr/>
              </p:nvSpPr>
              <p:spPr bwMode="auto">
                <a:xfrm>
                  <a:off x="1536" y="666"/>
                  <a:ext cx="393" cy="71"/>
                </a:xfrm>
                <a:custGeom>
                  <a:avLst/>
                  <a:gdLst>
                    <a:gd name="T0" fmla="*/ 0 w 393"/>
                    <a:gd name="T1" fmla="*/ 0 h 71"/>
                    <a:gd name="T2" fmla="*/ 190 w 393"/>
                    <a:gd name="T3" fmla="*/ 35 h 71"/>
                    <a:gd name="T4" fmla="*/ 393 w 393"/>
                    <a:gd name="T5" fmla="*/ 71 h 7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71"/>
                    <a:gd name="T11" fmla="*/ 393 w 393"/>
                    <a:gd name="T12" fmla="*/ 71 h 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71">
                      <a:moveTo>
                        <a:pt x="0" y="0"/>
                      </a:moveTo>
                      <a:lnTo>
                        <a:pt x="190" y="35"/>
                      </a:lnTo>
                      <a:lnTo>
                        <a:pt x="393" y="7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7" name="Freeform 84"/>
                <p:cNvSpPr>
                  <a:spLocks noChangeAspect="1"/>
                </p:cNvSpPr>
                <p:nvPr/>
              </p:nvSpPr>
              <p:spPr bwMode="auto">
                <a:xfrm>
                  <a:off x="1929" y="737"/>
                  <a:ext cx="393" cy="24"/>
                </a:xfrm>
                <a:custGeom>
                  <a:avLst/>
                  <a:gdLst>
                    <a:gd name="T0" fmla="*/ 0 w 393"/>
                    <a:gd name="T1" fmla="*/ 0 h 24"/>
                    <a:gd name="T2" fmla="*/ 190 w 393"/>
                    <a:gd name="T3" fmla="*/ 12 h 24"/>
                    <a:gd name="T4" fmla="*/ 393 w 393"/>
                    <a:gd name="T5" fmla="*/ 24 h 24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4"/>
                    <a:gd name="T11" fmla="*/ 393 w 393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4">
                      <a:moveTo>
                        <a:pt x="0" y="0"/>
                      </a:moveTo>
                      <a:lnTo>
                        <a:pt x="190" y="12"/>
                      </a:lnTo>
                      <a:lnTo>
                        <a:pt x="393" y="24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8" name="Freeform 85"/>
                <p:cNvSpPr>
                  <a:spLocks noChangeAspect="1"/>
                </p:cNvSpPr>
                <p:nvPr/>
              </p:nvSpPr>
              <p:spPr bwMode="auto">
                <a:xfrm>
                  <a:off x="2322" y="725"/>
                  <a:ext cx="392" cy="36"/>
                </a:xfrm>
                <a:custGeom>
                  <a:avLst/>
                  <a:gdLst>
                    <a:gd name="T0" fmla="*/ 0 w 392"/>
                    <a:gd name="T1" fmla="*/ 36 h 36"/>
                    <a:gd name="T2" fmla="*/ 95 w 392"/>
                    <a:gd name="T3" fmla="*/ 24 h 36"/>
                    <a:gd name="T4" fmla="*/ 190 w 392"/>
                    <a:gd name="T5" fmla="*/ 12 h 36"/>
                    <a:gd name="T6" fmla="*/ 297 w 392"/>
                    <a:gd name="T7" fmla="*/ 0 h 36"/>
                    <a:gd name="T8" fmla="*/ 392 w 392"/>
                    <a:gd name="T9" fmla="*/ 12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2"/>
                    <a:gd name="T16" fmla="*/ 0 h 36"/>
                    <a:gd name="T17" fmla="*/ 392 w 39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2" h="36">
                      <a:moveTo>
                        <a:pt x="0" y="36"/>
                      </a:moveTo>
                      <a:lnTo>
                        <a:pt x="95" y="24"/>
                      </a:lnTo>
                      <a:lnTo>
                        <a:pt x="190" y="12"/>
                      </a:lnTo>
                      <a:lnTo>
                        <a:pt x="297" y="0"/>
                      </a:lnTo>
                      <a:lnTo>
                        <a:pt x="392" y="1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9" name="Freeform 86"/>
                <p:cNvSpPr>
                  <a:spLocks noChangeAspect="1"/>
                </p:cNvSpPr>
                <p:nvPr/>
              </p:nvSpPr>
              <p:spPr bwMode="auto">
                <a:xfrm>
                  <a:off x="2714" y="737"/>
                  <a:ext cx="393" cy="166"/>
                </a:xfrm>
                <a:custGeom>
                  <a:avLst/>
                  <a:gdLst>
                    <a:gd name="T0" fmla="*/ 0 w 393"/>
                    <a:gd name="T1" fmla="*/ 0 h 166"/>
                    <a:gd name="T2" fmla="*/ 96 w 393"/>
                    <a:gd name="T3" fmla="*/ 12 h 166"/>
                    <a:gd name="T4" fmla="*/ 203 w 393"/>
                    <a:gd name="T5" fmla="*/ 24 h 166"/>
                    <a:gd name="T6" fmla="*/ 250 w 393"/>
                    <a:gd name="T7" fmla="*/ 47 h 166"/>
                    <a:gd name="T8" fmla="*/ 298 w 393"/>
                    <a:gd name="T9" fmla="*/ 71 h 166"/>
                    <a:gd name="T10" fmla="*/ 346 w 393"/>
                    <a:gd name="T11" fmla="*/ 107 h 166"/>
                    <a:gd name="T12" fmla="*/ 393 w 393"/>
                    <a:gd name="T13" fmla="*/ 166 h 16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3"/>
                    <a:gd name="T22" fmla="*/ 0 h 166"/>
                    <a:gd name="T23" fmla="*/ 393 w 393"/>
                    <a:gd name="T24" fmla="*/ 166 h 16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3" h="166">
                      <a:moveTo>
                        <a:pt x="0" y="0"/>
                      </a:moveTo>
                      <a:lnTo>
                        <a:pt x="96" y="12"/>
                      </a:lnTo>
                      <a:lnTo>
                        <a:pt x="203" y="24"/>
                      </a:lnTo>
                      <a:lnTo>
                        <a:pt x="250" y="47"/>
                      </a:lnTo>
                      <a:lnTo>
                        <a:pt x="298" y="71"/>
                      </a:lnTo>
                      <a:lnTo>
                        <a:pt x="346" y="107"/>
                      </a:lnTo>
                      <a:lnTo>
                        <a:pt x="393" y="16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0" name="Freeform 87"/>
                <p:cNvSpPr>
                  <a:spLocks noChangeAspect="1"/>
                </p:cNvSpPr>
                <p:nvPr/>
              </p:nvSpPr>
              <p:spPr bwMode="auto">
                <a:xfrm>
                  <a:off x="3107" y="903"/>
                  <a:ext cx="381" cy="963"/>
                </a:xfrm>
                <a:custGeom>
                  <a:avLst/>
                  <a:gdLst>
                    <a:gd name="T0" fmla="*/ 0 w 381"/>
                    <a:gd name="T1" fmla="*/ 0 h 963"/>
                    <a:gd name="T2" fmla="*/ 48 w 381"/>
                    <a:gd name="T3" fmla="*/ 83 h 963"/>
                    <a:gd name="T4" fmla="*/ 95 w 381"/>
                    <a:gd name="T5" fmla="*/ 190 h 963"/>
                    <a:gd name="T6" fmla="*/ 143 w 381"/>
                    <a:gd name="T7" fmla="*/ 321 h 963"/>
                    <a:gd name="T8" fmla="*/ 191 w 381"/>
                    <a:gd name="T9" fmla="*/ 452 h 963"/>
                    <a:gd name="T10" fmla="*/ 238 w 381"/>
                    <a:gd name="T11" fmla="*/ 595 h 963"/>
                    <a:gd name="T12" fmla="*/ 286 w 381"/>
                    <a:gd name="T13" fmla="*/ 725 h 963"/>
                    <a:gd name="T14" fmla="*/ 334 w 381"/>
                    <a:gd name="T15" fmla="*/ 856 h 963"/>
                    <a:gd name="T16" fmla="*/ 381 w 381"/>
                    <a:gd name="T17" fmla="*/ 963 h 96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1"/>
                    <a:gd name="T28" fmla="*/ 0 h 963"/>
                    <a:gd name="T29" fmla="*/ 381 w 381"/>
                    <a:gd name="T30" fmla="*/ 963 h 96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1" h="963">
                      <a:moveTo>
                        <a:pt x="0" y="0"/>
                      </a:moveTo>
                      <a:lnTo>
                        <a:pt x="48" y="83"/>
                      </a:lnTo>
                      <a:lnTo>
                        <a:pt x="95" y="190"/>
                      </a:lnTo>
                      <a:lnTo>
                        <a:pt x="143" y="321"/>
                      </a:lnTo>
                      <a:lnTo>
                        <a:pt x="191" y="452"/>
                      </a:lnTo>
                      <a:lnTo>
                        <a:pt x="238" y="595"/>
                      </a:lnTo>
                      <a:lnTo>
                        <a:pt x="286" y="725"/>
                      </a:lnTo>
                      <a:lnTo>
                        <a:pt x="334" y="856"/>
                      </a:lnTo>
                      <a:lnTo>
                        <a:pt x="381" y="963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1" name="Freeform 88"/>
                <p:cNvSpPr>
                  <a:spLocks noChangeAspect="1"/>
                </p:cNvSpPr>
                <p:nvPr/>
              </p:nvSpPr>
              <p:spPr bwMode="auto">
                <a:xfrm>
                  <a:off x="3488" y="1866"/>
                  <a:ext cx="393" cy="618"/>
                </a:xfrm>
                <a:custGeom>
                  <a:avLst/>
                  <a:gdLst>
                    <a:gd name="T0" fmla="*/ 0 w 393"/>
                    <a:gd name="T1" fmla="*/ 0 h 618"/>
                    <a:gd name="T2" fmla="*/ 95 w 393"/>
                    <a:gd name="T3" fmla="*/ 202 h 618"/>
                    <a:gd name="T4" fmla="*/ 143 w 393"/>
                    <a:gd name="T5" fmla="*/ 309 h 618"/>
                    <a:gd name="T6" fmla="*/ 191 w 393"/>
                    <a:gd name="T7" fmla="*/ 404 h 618"/>
                    <a:gd name="T8" fmla="*/ 250 w 393"/>
                    <a:gd name="T9" fmla="*/ 487 h 618"/>
                    <a:gd name="T10" fmla="*/ 298 w 393"/>
                    <a:gd name="T11" fmla="*/ 547 h 618"/>
                    <a:gd name="T12" fmla="*/ 345 w 393"/>
                    <a:gd name="T13" fmla="*/ 594 h 618"/>
                    <a:gd name="T14" fmla="*/ 393 w 393"/>
                    <a:gd name="T15" fmla="*/ 618 h 6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618"/>
                    <a:gd name="T26" fmla="*/ 393 w 393"/>
                    <a:gd name="T27" fmla="*/ 618 h 61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618">
                      <a:moveTo>
                        <a:pt x="0" y="0"/>
                      </a:moveTo>
                      <a:lnTo>
                        <a:pt x="95" y="202"/>
                      </a:lnTo>
                      <a:lnTo>
                        <a:pt x="143" y="309"/>
                      </a:lnTo>
                      <a:lnTo>
                        <a:pt x="191" y="404"/>
                      </a:lnTo>
                      <a:lnTo>
                        <a:pt x="250" y="487"/>
                      </a:lnTo>
                      <a:lnTo>
                        <a:pt x="298" y="547"/>
                      </a:lnTo>
                      <a:lnTo>
                        <a:pt x="345" y="594"/>
                      </a:lnTo>
                      <a:lnTo>
                        <a:pt x="393" y="618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2" name="Freeform 89"/>
                <p:cNvSpPr>
                  <a:spLocks noChangeAspect="1"/>
                </p:cNvSpPr>
                <p:nvPr/>
              </p:nvSpPr>
              <p:spPr bwMode="auto">
                <a:xfrm>
                  <a:off x="3881" y="1985"/>
                  <a:ext cx="393" cy="499"/>
                </a:xfrm>
                <a:custGeom>
                  <a:avLst/>
                  <a:gdLst>
                    <a:gd name="T0" fmla="*/ 0 w 393"/>
                    <a:gd name="T1" fmla="*/ 499 h 499"/>
                    <a:gd name="T2" fmla="*/ 24 w 393"/>
                    <a:gd name="T3" fmla="*/ 499 h 499"/>
                    <a:gd name="T4" fmla="*/ 48 w 393"/>
                    <a:gd name="T5" fmla="*/ 487 h 499"/>
                    <a:gd name="T6" fmla="*/ 72 w 393"/>
                    <a:gd name="T7" fmla="*/ 463 h 499"/>
                    <a:gd name="T8" fmla="*/ 95 w 393"/>
                    <a:gd name="T9" fmla="*/ 428 h 499"/>
                    <a:gd name="T10" fmla="*/ 143 w 393"/>
                    <a:gd name="T11" fmla="*/ 356 h 499"/>
                    <a:gd name="T12" fmla="*/ 191 w 393"/>
                    <a:gd name="T13" fmla="*/ 261 h 499"/>
                    <a:gd name="T14" fmla="*/ 250 w 393"/>
                    <a:gd name="T15" fmla="*/ 166 h 499"/>
                    <a:gd name="T16" fmla="*/ 298 w 393"/>
                    <a:gd name="T17" fmla="*/ 83 h 499"/>
                    <a:gd name="T18" fmla="*/ 345 w 393"/>
                    <a:gd name="T19" fmla="*/ 24 h 499"/>
                    <a:gd name="T20" fmla="*/ 369 w 393"/>
                    <a:gd name="T21" fmla="*/ 12 h 499"/>
                    <a:gd name="T22" fmla="*/ 393 w 393"/>
                    <a:gd name="T23" fmla="*/ 0 h 49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93"/>
                    <a:gd name="T37" fmla="*/ 0 h 499"/>
                    <a:gd name="T38" fmla="*/ 393 w 393"/>
                    <a:gd name="T39" fmla="*/ 499 h 49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93" h="499">
                      <a:moveTo>
                        <a:pt x="0" y="499"/>
                      </a:moveTo>
                      <a:lnTo>
                        <a:pt x="24" y="499"/>
                      </a:lnTo>
                      <a:lnTo>
                        <a:pt x="48" y="487"/>
                      </a:lnTo>
                      <a:lnTo>
                        <a:pt x="72" y="463"/>
                      </a:lnTo>
                      <a:lnTo>
                        <a:pt x="95" y="428"/>
                      </a:lnTo>
                      <a:lnTo>
                        <a:pt x="143" y="356"/>
                      </a:lnTo>
                      <a:lnTo>
                        <a:pt x="191" y="261"/>
                      </a:lnTo>
                      <a:lnTo>
                        <a:pt x="250" y="166"/>
                      </a:lnTo>
                      <a:lnTo>
                        <a:pt x="298" y="83"/>
                      </a:lnTo>
                      <a:lnTo>
                        <a:pt x="345" y="24"/>
                      </a:lnTo>
                      <a:lnTo>
                        <a:pt x="369" y="12"/>
                      </a:lnTo>
                      <a:lnTo>
                        <a:pt x="393" y="0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3" name="Freeform 90"/>
                <p:cNvSpPr>
                  <a:spLocks noChangeAspect="1"/>
                </p:cNvSpPr>
                <p:nvPr/>
              </p:nvSpPr>
              <p:spPr bwMode="auto">
                <a:xfrm>
                  <a:off x="4274" y="1985"/>
                  <a:ext cx="393" cy="392"/>
                </a:xfrm>
                <a:custGeom>
                  <a:avLst/>
                  <a:gdLst>
                    <a:gd name="T0" fmla="*/ 0 w 393"/>
                    <a:gd name="T1" fmla="*/ 0 h 392"/>
                    <a:gd name="T2" fmla="*/ 48 w 393"/>
                    <a:gd name="T3" fmla="*/ 0 h 392"/>
                    <a:gd name="T4" fmla="*/ 95 w 393"/>
                    <a:gd name="T5" fmla="*/ 24 h 392"/>
                    <a:gd name="T6" fmla="*/ 143 w 393"/>
                    <a:gd name="T7" fmla="*/ 47 h 392"/>
                    <a:gd name="T8" fmla="*/ 202 w 393"/>
                    <a:gd name="T9" fmla="*/ 95 h 392"/>
                    <a:gd name="T10" fmla="*/ 250 w 393"/>
                    <a:gd name="T11" fmla="*/ 154 h 392"/>
                    <a:gd name="T12" fmla="*/ 298 w 393"/>
                    <a:gd name="T13" fmla="*/ 226 h 392"/>
                    <a:gd name="T14" fmla="*/ 345 w 393"/>
                    <a:gd name="T15" fmla="*/ 309 h 392"/>
                    <a:gd name="T16" fmla="*/ 393 w 393"/>
                    <a:gd name="T17" fmla="*/ 392 h 39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93"/>
                    <a:gd name="T28" fmla="*/ 0 h 392"/>
                    <a:gd name="T29" fmla="*/ 393 w 393"/>
                    <a:gd name="T30" fmla="*/ 392 h 39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93" h="392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95" y="24"/>
                      </a:lnTo>
                      <a:lnTo>
                        <a:pt x="143" y="47"/>
                      </a:lnTo>
                      <a:lnTo>
                        <a:pt x="202" y="95"/>
                      </a:lnTo>
                      <a:lnTo>
                        <a:pt x="250" y="154"/>
                      </a:lnTo>
                      <a:lnTo>
                        <a:pt x="298" y="226"/>
                      </a:lnTo>
                      <a:lnTo>
                        <a:pt x="345" y="309"/>
                      </a:lnTo>
                      <a:lnTo>
                        <a:pt x="393" y="39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4" name="Freeform 91"/>
                <p:cNvSpPr>
                  <a:spLocks noChangeAspect="1"/>
                </p:cNvSpPr>
                <p:nvPr/>
              </p:nvSpPr>
              <p:spPr bwMode="auto">
                <a:xfrm>
                  <a:off x="4667" y="2377"/>
                  <a:ext cx="381" cy="1189"/>
                </a:xfrm>
                <a:custGeom>
                  <a:avLst/>
                  <a:gdLst>
                    <a:gd name="T0" fmla="*/ 0 w 381"/>
                    <a:gd name="T1" fmla="*/ 0 h 1189"/>
                    <a:gd name="T2" fmla="*/ 24 w 381"/>
                    <a:gd name="T3" fmla="*/ 59 h 1189"/>
                    <a:gd name="T4" fmla="*/ 47 w 381"/>
                    <a:gd name="T5" fmla="*/ 119 h 1189"/>
                    <a:gd name="T6" fmla="*/ 95 w 381"/>
                    <a:gd name="T7" fmla="*/ 261 h 1189"/>
                    <a:gd name="T8" fmla="*/ 143 w 381"/>
                    <a:gd name="T9" fmla="*/ 416 h 1189"/>
                    <a:gd name="T10" fmla="*/ 190 w 381"/>
                    <a:gd name="T11" fmla="*/ 594 h 1189"/>
                    <a:gd name="T12" fmla="*/ 238 w 381"/>
                    <a:gd name="T13" fmla="*/ 761 h 1189"/>
                    <a:gd name="T14" fmla="*/ 286 w 381"/>
                    <a:gd name="T15" fmla="*/ 927 h 1189"/>
                    <a:gd name="T16" fmla="*/ 333 w 381"/>
                    <a:gd name="T17" fmla="*/ 1070 h 1189"/>
                    <a:gd name="T18" fmla="*/ 381 w 381"/>
                    <a:gd name="T19" fmla="*/ 1189 h 11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81"/>
                    <a:gd name="T31" fmla="*/ 0 h 1189"/>
                    <a:gd name="T32" fmla="*/ 381 w 381"/>
                    <a:gd name="T33" fmla="*/ 1189 h 118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81" h="1189">
                      <a:moveTo>
                        <a:pt x="0" y="0"/>
                      </a:moveTo>
                      <a:lnTo>
                        <a:pt x="24" y="59"/>
                      </a:lnTo>
                      <a:lnTo>
                        <a:pt x="47" y="119"/>
                      </a:lnTo>
                      <a:lnTo>
                        <a:pt x="95" y="261"/>
                      </a:lnTo>
                      <a:lnTo>
                        <a:pt x="143" y="416"/>
                      </a:lnTo>
                      <a:lnTo>
                        <a:pt x="190" y="594"/>
                      </a:lnTo>
                      <a:lnTo>
                        <a:pt x="238" y="761"/>
                      </a:lnTo>
                      <a:lnTo>
                        <a:pt x="286" y="927"/>
                      </a:lnTo>
                      <a:lnTo>
                        <a:pt x="333" y="1070"/>
                      </a:lnTo>
                      <a:lnTo>
                        <a:pt x="381" y="1189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5" name="Freeform 92"/>
                <p:cNvSpPr>
                  <a:spLocks noChangeAspect="1"/>
                </p:cNvSpPr>
                <p:nvPr/>
              </p:nvSpPr>
              <p:spPr bwMode="auto">
                <a:xfrm>
                  <a:off x="5048" y="3566"/>
                  <a:ext cx="393" cy="475"/>
                </a:xfrm>
                <a:custGeom>
                  <a:avLst/>
                  <a:gdLst>
                    <a:gd name="T0" fmla="*/ 0 w 393"/>
                    <a:gd name="T1" fmla="*/ 0 h 475"/>
                    <a:gd name="T2" fmla="*/ 47 w 393"/>
                    <a:gd name="T3" fmla="*/ 95 h 475"/>
                    <a:gd name="T4" fmla="*/ 95 w 393"/>
                    <a:gd name="T5" fmla="*/ 166 h 475"/>
                    <a:gd name="T6" fmla="*/ 143 w 393"/>
                    <a:gd name="T7" fmla="*/ 225 h 475"/>
                    <a:gd name="T8" fmla="*/ 190 w 393"/>
                    <a:gd name="T9" fmla="*/ 285 h 475"/>
                    <a:gd name="T10" fmla="*/ 297 w 393"/>
                    <a:gd name="T11" fmla="*/ 368 h 475"/>
                    <a:gd name="T12" fmla="*/ 345 w 393"/>
                    <a:gd name="T13" fmla="*/ 416 h 475"/>
                    <a:gd name="T14" fmla="*/ 393 w 393"/>
                    <a:gd name="T15" fmla="*/ 475 h 47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475"/>
                    <a:gd name="T26" fmla="*/ 393 w 393"/>
                    <a:gd name="T27" fmla="*/ 475 h 47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475">
                      <a:moveTo>
                        <a:pt x="0" y="0"/>
                      </a:moveTo>
                      <a:lnTo>
                        <a:pt x="47" y="95"/>
                      </a:lnTo>
                      <a:lnTo>
                        <a:pt x="95" y="166"/>
                      </a:lnTo>
                      <a:lnTo>
                        <a:pt x="143" y="225"/>
                      </a:lnTo>
                      <a:lnTo>
                        <a:pt x="190" y="285"/>
                      </a:lnTo>
                      <a:lnTo>
                        <a:pt x="297" y="368"/>
                      </a:lnTo>
                      <a:lnTo>
                        <a:pt x="345" y="416"/>
                      </a:lnTo>
                      <a:lnTo>
                        <a:pt x="393" y="475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6" name="Freeform 93"/>
                <p:cNvSpPr>
                  <a:spLocks noChangeAspect="1"/>
                </p:cNvSpPr>
                <p:nvPr/>
              </p:nvSpPr>
              <p:spPr bwMode="auto">
                <a:xfrm>
                  <a:off x="5441" y="4041"/>
                  <a:ext cx="393" cy="511"/>
                </a:xfrm>
                <a:custGeom>
                  <a:avLst/>
                  <a:gdLst>
                    <a:gd name="T0" fmla="*/ 0 w 393"/>
                    <a:gd name="T1" fmla="*/ 0 h 511"/>
                    <a:gd name="T2" fmla="*/ 95 w 393"/>
                    <a:gd name="T3" fmla="*/ 131 h 511"/>
                    <a:gd name="T4" fmla="*/ 190 w 393"/>
                    <a:gd name="T5" fmla="*/ 273 h 511"/>
                    <a:gd name="T6" fmla="*/ 297 w 393"/>
                    <a:gd name="T7" fmla="*/ 404 h 511"/>
                    <a:gd name="T8" fmla="*/ 345 w 393"/>
                    <a:gd name="T9" fmla="*/ 463 h 511"/>
                    <a:gd name="T10" fmla="*/ 393 w 393"/>
                    <a:gd name="T11" fmla="*/ 511 h 5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3"/>
                    <a:gd name="T19" fmla="*/ 0 h 511"/>
                    <a:gd name="T20" fmla="*/ 393 w 393"/>
                    <a:gd name="T21" fmla="*/ 511 h 51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3" h="511">
                      <a:moveTo>
                        <a:pt x="0" y="0"/>
                      </a:moveTo>
                      <a:lnTo>
                        <a:pt x="95" y="131"/>
                      </a:lnTo>
                      <a:lnTo>
                        <a:pt x="190" y="273"/>
                      </a:lnTo>
                      <a:lnTo>
                        <a:pt x="297" y="404"/>
                      </a:lnTo>
                      <a:lnTo>
                        <a:pt x="345" y="463"/>
                      </a:lnTo>
                      <a:lnTo>
                        <a:pt x="393" y="51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7" name="Freeform 94"/>
                <p:cNvSpPr>
                  <a:spLocks noChangeAspect="1"/>
                </p:cNvSpPr>
                <p:nvPr/>
              </p:nvSpPr>
              <p:spPr bwMode="auto">
                <a:xfrm>
                  <a:off x="5834" y="4552"/>
                  <a:ext cx="392" cy="226"/>
                </a:xfrm>
                <a:custGeom>
                  <a:avLst/>
                  <a:gdLst>
                    <a:gd name="T0" fmla="*/ 0 w 392"/>
                    <a:gd name="T1" fmla="*/ 0 h 226"/>
                    <a:gd name="T2" fmla="*/ 47 w 392"/>
                    <a:gd name="T3" fmla="*/ 36 h 226"/>
                    <a:gd name="T4" fmla="*/ 95 w 392"/>
                    <a:gd name="T5" fmla="*/ 71 h 226"/>
                    <a:gd name="T6" fmla="*/ 190 w 392"/>
                    <a:gd name="T7" fmla="*/ 131 h 226"/>
                    <a:gd name="T8" fmla="*/ 297 w 392"/>
                    <a:gd name="T9" fmla="*/ 178 h 226"/>
                    <a:gd name="T10" fmla="*/ 392 w 392"/>
                    <a:gd name="T11" fmla="*/ 226 h 2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2"/>
                    <a:gd name="T19" fmla="*/ 0 h 226"/>
                    <a:gd name="T20" fmla="*/ 392 w 392"/>
                    <a:gd name="T21" fmla="*/ 226 h 22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2" h="226">
                      <a:moveTo>
                        <a:pt x="0" y="0"/>
                      </a:moveTo>
                      <a:lnTo>
                        <a:pt x="47" y="36"/>
                      </a:lnTo>
                      <a:lnTo>
                        <a:pt x="95" y="71"/>
                      </a:lnTo>
                      <a:lnTo>
                        <a:pt x="190" y="131"/>
                      </a:lnTo>
                      <a:lnTo>
                        <a:pt x="297" y="178"/>
                      </a:lnTo>
                      <a:lnTo>
                        <a:pt x="392" y="22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8" name="Freeform 95"/>
                <p:cNvSpPr>
                  <a:spLocks noChangeAspect="1"/>
                </p:cNvSpPr>
                <p:nvPr/>
              </p:nvSpPr>
              <p:spPr bwMode="auto">
                <a:xfrm>
                  <a:off x="6226" y="4778"/>
                  <a:ext cx="393" cy="261"/>
                </a:xfrm>
                <a:custGeom>
                  <a:avLst/>
                  <a:gdLst>
                    <a:gd name="T0" fmla="*/ 0 w 393"/>
                    <a:gd name="T1" fmla="*/ 0 h 261"/>
                    <a:gd name="T2" fmla="*/ 191 w 393"/>
                    <a:gd name="T3" fmla="*/ 131 h 261"/>
                    <a:gd name="T4" fmla="*/ 393 w 393"/>
                    <a:gd name="T5" fmla="*/ 261 h 26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61"/>
                    <a:gd name="T11" fmla="*/ 393 w 393"/>
                    <a:gd name="T12" fmla="*/ 261 h 2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61">
                      <a:moveTo>
                        <a:pt x="0" y="0"/>
                      </a:moveTo>
                      <a:lnTo>
                        <a:pt x="191" y="131"/>
                      </a:lnTo>
                      <a:lnTo>
                        <a:pt x="393" y="26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21562" name="Freeform 96"/>
              <p:cNvSpPr>
                <a:spLocks noChangeAspect="1"/>
              </p:cNvSpPr>
              <p:nvPr/>
            </p:nvSpPr>
            <p:spPr bwMode="auto">
              <a:xfrm>
                <a:off x="1500" y="630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3" name="Freeform 97"/>
              <p:cNvSpPr>
                <a:spLocks noChangeAspect="1"/>
              </p:cNvSpPr>
              <p:nvPr/>
            </p:nvSpPr>
            <p:spPr bwMode="auto">
              <a:xfrm>
                <a:off x="1893" y="701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4" name="Freeform 98"/>
              <p:cNvSpPr>
                <a:spLocks noChangeAspect="1"/>
              </p:cNvSpPr>
              <p:nvPr/>
            </p:nvSpPr>
            <p:spPr bwMode="auto">
              <a:xfrm>
                <a:off x="2286" y="725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5" name="Freeform 99"/>
              <p:cNvSpPr>
                <a:spLocks noChangeAspect="1"/>
              </p:cNvSpPr>
              <p:nvPr/>
            </p:nvSpPr>
            <p:spPr bwMode="auto">
              <a:xfrm>
                <a:off x="2679" y="701"/>
                <a:ext cx="71" cy="72"/>
              </a:xfrm>
              <a:custGeom>
                <a:avLst/>
                <a:gdLst>
                  <a:gd name="T0" fmla="*/ 35 w 71"/>
                  <a:gd name="T1" fmla="*/ 0 h 72"/>
                  <a:gd name="T2" fmla="*/ 71 w 71"/>
                  <a:gd name="T3" fmla="*/ 36 h 72"/>
                  <a:gd name="T4" fmla="*/ 35 w 71"/>
                  <a:gd name="T5" fmla="*/ 72 h 72"/>
                  <a:gd name="T6" fmla="*/ 0 w 71"/>
                  <a:gd name="T7" fmla="*/ 36 h 72"/>
                  <a:gd name="T8" fmla="*/ 35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2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6" name="Freeform 100"/>
              <p:cNvSpPr>
                <a:spLocks noChangeAspect="1"/>
              </p:cNvSpPr>
              <p:nvPr/>
            </p:nvSpPr>
            <p:spPr bwMode="auto">
              <a:xfrm>
                <a:off x="3072" y="868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7" name="Freeform 101"/>
              <p:cNvSpPr>
                <a:spLocks noChangeAspect="1"/>
              </p:cNvSpPr>
              <p:nvPr/>
            </p:nvSpPr>
            <p:spPr bwMode="auto">
              <a:xfrm>
                <a:off x="3452" y="1830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8" name="Freeform 102"/>
              <p:cNvSpPr>
                <a:spLocks noChangeAspect="1"/>
              </p:cNvSpPr>
              <p:nvPr/>
            </p:nvSpPr>
            <p:spPr bwMode="auto">
              <a:xfrm>
                <a:off x="3845" y="2448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9" name="Freeform 103"/>
              <p:cNvSpPr>
                <a:spLocks noChangeAspect="1"/>
              </p:cNvSpPr>
              <p:nvPr/>
            </p:nvSpPr>
            <p:spPr bwMode="auto">
              <a:xfrm>
                <a:off x="4238" y="1949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0" name="Freeform 104"/>
              <p:cNvSpPr>
                <a:spLocks noChangeAspect="1"/>
              </p:cNvSpPr>
              <p:nvPr/>
            </p:nvSpPr>
            <p:spPr bwMode="auto">
              <a:xfrm>
                <a:off x="4631" y="2341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1" name="Freeform 105"/>
              <p:cNvSpPr>
                <a:spLocks noChangeAspect="1"/>
              </p:cNvSpPr>
              <p:nvPr/>
            </p:nvSpPr>
            <p:spPr bwMode="auto">
              <a:xfrm>
                <a:off x="5012" y="3530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2" name="Freeform 106"/>
              <p:cNvSpPr>
                <a:spLocks noChangeAspect="1"/>
              </p:cNvSpPr>
              <p:nvPr/>
            </p:nvSpPr>
            <p:spPr bwMode="auto">
              <a:xfrm>
                <a:off x="5405" y="4005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3" name="Freeform 107"/>
              <p:cNvSpPr>
                <a:spLocks noChangeAspect="1"/>
              </p:cNvSpPr>
              <p:nvPr/>
            </p:nvSpPr>
            <p:spPr bwMode="auto">
              <a:xfrm>
                <a:off x="5798" y="4516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4" name="Freeform 108"/>
              <p:cNvSpPr>
                <a:spLocks noChangeAspect="1"/>
              </p:cNvSpPr>
              <p:nvPr/>
            </p:nvSpPr>
            <p:spPr bwMode="auto">
              <a:xfrm>
                <a:off x="6191" y="4742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6 h 71"/>
                  <a:gd name="T4" fmla="*/ 35 w 71"/>
                  <a:gd name="T5" fmla="*/ 71 h 71"/>
                  <a:gd name="T6" fmla="*/ 0 w 71"/>
                  <a:gd name="T7" fmla="*/ 36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1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5" name="Freeform 109"/>
              <p:cNvSpPr>
                <a:spLocks noChangeAspect="1"/>
              </p:cNvSpPr>
              <p:nvPr/>
            </p:nvSpPr>
            <p:spPr bwMode="auto">
              <a:xfrm>
                <a:off x="6584" y="5004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1560" name="Rectangle 68"/>
            <p:cNvSpPr>
              <a:spLocks noChangeArrowheads="1"/>
            </p:cNvSpPr>
            <p:nvPr/>
          </p:nvSpPr>
          <p:spPr bwMode="auto">
            <a:xfrm>
              <a:off x="1576" y="1519"/>
              <a:ext cx="4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315,274</a:t>
              </a:r>
              <a:endParaRPr kumimoji="0" lang="en-US" altLang="zh-TW" sz="1800"/>
            </a:p>
          </p:txBody>
        </p:sp>
      </p:grpSp>
      <p:sp>
        <p:nvSpPr>
          <p:cNvPr id="21511" name="Rectangle 112"/>
          <p:cNvSpPr>
            <a:spLocks noChangeArrowheads="1"/>
          </p:cNvSpPr>
          <p:nvPr/>
        </p:nvSpPr>
        <p:spPr bwMode="auto">
          <a:xfrm>
            <a:off x="7625111" y="5710238"/>
            <a:ext cx="1008063" cy="6477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66346"/>
              </p:ext>
            </p:extLst>
          </p:nvPr>
        </p:nvGraphicFramePr>
        <p:xfrm>
          <a:off x="304006" y="3567113"/>
          <a:ext cx="8715375" cy="23495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科學班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110/02/22 ~ 03/05</a:t>
                      </a:r>
                      <a:endParaRPr kumimoji="0" lang="zh-TW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科學能力檢定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110/03/13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110/04/01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110/04/09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110/04/12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445639" y="6006813"/>
            <a:ext cx="333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3511385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496046"/>
              </p:ext>
            </p:extLst>
          </p:nvPr>
        </p:nvGraphicFramePr>
        <p:xfrm>
          <a:off x="179388" y="3227388"/>
          <a:ext cx="8715375" cy="2628900"/>
        </p:xfrm>
        <a:graphic>
          <a:graphicData uri="http://schemas.openxmlformats.org/drawingml/2006/table">
            <a:tbl>
              <a:tblPr/>
              <a:tblGrid>
                <a:gridCol w="1747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1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藝才班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110/02/22~ 03/05</a:t>
                      </a:r>
                      <a:endParaRPr kumimoji="0" lang="zh-TW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110/04/10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04/11(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美術、戲劇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110/04/17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04/19(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舞蹈、音樂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分發報名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110/06/07 ~ 06/11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聯合分發學校報到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110/07/07(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音樂、美術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110/07/08(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戲劇、舞蹈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獨招學校分發及報到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110/07/08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445639" y="6006813"/>
            <a:ext cx="333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3412885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215643"/>
              </p:ext>
            </p:extLst>
          </p:nvPr>
        </p:nvGraphicFramePr>
        <p:xfrm>
          <a:off x="304006" y="3567113"/>
          <a:ext cx="8715375" cy="23495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特色招生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專業群科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110/03/15 ~ 03/19</a:t>
                      </a:r>
                      <a:endParaRPr kumimoji="0" lang="zh-TW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110/04/24 ~ 04/25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110/06/09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110/06/10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110/06/11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72956"/>
              </p:ext>
            </p:extLst>
          </p:nvPr>
        </p:nvGraphicFramePr>
        <p:xfrm>
          <a:off x="288925" y="1268413"/>
          <a:ext cx="8424862" cy="46280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1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32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機械科特色班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96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電腦輔助機械設計班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機電整合特色班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320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汽車工程特色班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電動車修護特色班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無人機特色班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維修實務特色班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endParaRPr lang="en-US" altLang="zh-TW" sz="1800" b="0" i="0" u="none" strike="sng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517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en-US" altLang="zh-TW" sz="1800" b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</a:t>
                      </a:r>
                      <a:endParaRPr lang="en-US" altLang="zh-TW" sz="1800" b="0" u="none" strike="sng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08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091251"/>
              </p:ext>
            </p:extLst>
          </p:nvPr>
        </p:nvGraphicFramePr>
        <p:xfrm>
          <a:off x="395288" y="1484313"/>
          <a:ext cx="8424862" cy="4675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894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28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電機電子群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308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智慧機器人班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太陽光電設置班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25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水電技術特色班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96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電信網路技術特色班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88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242164"/>
                  </a:ext>
                </a:extLst>
              </a:tr>
              <a:tr h="1419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735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703622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電子競技特色班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桃園市私立光啟高中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519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37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756585"/>
              </p:ext>
            </p:extLst>
          </p:nvPr>
        </p:nvGraphicFramePr>
        <p:xfrm>
          <a:off x="182563" y="1865313"/>
          <a:ext cx="8726487" cy="4897957"/>
        </p:xfrm>
        <a:graphic>
          <a:graphicData uri="http://schemas.openxmlformats.org/drawingml/2006/table">
            <a:tbl>
              <a:tblPr/>
              <a:tblGrid>
                <a:gridCol w="868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5159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外語群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257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雙外語及程式語特色班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英語國際特色班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2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日語國際特色班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18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日韓國際雙語特色班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09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0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540436"/>
                  </a:ext>
                </a:extLst>
              </a:tr>
              <a:tr h="47018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農場經營組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畜產保健組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1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綜藝表演特色班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015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舞蹈表演特色班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街舞表演組</a:t>
                      </a:r>
                      <a:r>
                        <a:rPr lang="zh-TW" altLang="zh-TW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古典舞蹈組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182563" y="1544638"/>
          <a:ext cx="8723312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93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340877"/>
              </p:ext>
            </p:extLst>
          </p:nvPr>
        </p:nvGraphicFramePr>
        <p:xfrm>
          <a:off x="222250" y="1109663"/>
          <a:ext cx="8723313" cy="5897577"/>
        </p:xfrm>
        <a:graphic>
          <a:graphicData uri="http://schemas.openxmlformats.org/drawingml/2006/table">
            <a:tbl>
              <a:tblPr/>
              <a:tblGrid>
                <a:gridCol w="112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6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0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0804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家政群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時尚造型婚禮設計班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252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整體造型設計特色班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56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照顧服務科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樂活長照特色班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5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034255"/>
                  </a:ext>
                </a:extLst>
              </a:tr>
              <a:tr h="4156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183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10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多媒體互動設計特色班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家具木工科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214313" y="836613"/>
          <a:ext cx="8726487" cy="284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7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4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5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7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41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8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583126"/>
              </p:ext>
            </p:extLst>
          </p:nvPr>
        </p:nvGraphicFramePr>
        <p:xfrm>
          <a:off x="395288" y="1773238"/>
          <a:ext cx="8475662" cy="4462460"/>
        </p:xfrm>
        <a:graphic>
          <a:graphicData uri="http://schemas.openxmlformats.org/drawingml/2006/table">
            <a:tbl>
              <a:tblPr/>
              <a:tblGrid>
                <a:gridCol w="869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4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3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04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3354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餐旅群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557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航空餐飲特色班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6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6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326048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烘焙特色班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鐵板燒料理特色班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18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飲料調製特色班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國際餐飲廚藝特色班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3661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75413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客家料理特色班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異國料理特色班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398463" y="1439863"/>
          <a:ext cx="8469311" cy="333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5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6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2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28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2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592625"/>
              </p:ext>
            </p:extLst>
          </p:nvPr>
        </p:nvGraphicFramePr>
        <p:xfrm>
          <a:off x="428625" y="1924007"/>
          <a:ext cx="8477249" cy="3254958"/>
        </p:xfrm>
        <a:graphic>
          <a:graphicData uri="http://schemas.openxmlformats.org/drawingml/2006/table">
            <a:tbl>
              <a:tblPr/>
              <a:tblGrid>
                <a:gridCol w="844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6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4034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商管群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288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9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3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1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微網行銷特色班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91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18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349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流通管理科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3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桃園市私立至善高中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農產行銷科</a:t>
                      </a:r>
                      <a:endParaRPr lang="en-US" altLang="zh-TW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13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993980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428625" y="1524000"/>
          <a:ext cx="8477249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6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4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7759" name="矩形 4"/>
          <p:cNvSpPr>
            <a:spLocks noChangeArrowheads="1"/>
          </p:cNvSpPr>
          <p:nvPr/>
        </p:nvSpPr>
        <p:spPr bwMode="auto">
          <a:xfrm>
            <a:off x="430213" y="5584825"/>
            <a:ext cx="871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學年度合計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14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76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班 共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2359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名額</a:t>
            </a:r>
          </a:p>
        </p:txBody>
      </p:sp>
    </p:spTree>
    <p:extLst>
      <p:ext uri="{BB962C8B-B14F-4D97-AF65-F5344CB8AC3E}">
        <p14:creationId xmlns:p14="http://schemas.microsoft.com/office/powerpoint/2010/main" val="156869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078719"/>
              </p:ext>
            </p:extLst>
          </p:nvPr>
        </p:nvGraphicFramePr>
        <p:xfrm>
          <a:off x="250825" y="981075"/>
          <a:ext cx="8642350" cy="6123941"/>
        </p:xfrm>
        <a:graphic>
          <a:graphicData uri="http://schemas.openxmlformats.org/drawingml/2006/table">
            <a:tbl>
              <a:tblPr/>
              <a:tblGrid>
                <a:gridCol w="1379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1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7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46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六和應日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育達資訊、育達資處、育達廣設、育達時尚、育達幼保、育達餐管、方曙飛修、方曙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照服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、方曙資訊、方曙餐飲、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啟英動力機械、啟英電商、啟英應日、啟英時尚造型、啟英廣設、啟英表藝、啟英餐飲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客家料理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、永平資處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觀光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飲料調製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）、永平表演藝術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、至善家具木工、至善幼兒保育、至善觀光、至善農產行銷、六和資訊、清華資訊、方曙資訊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、育達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應英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北科附工汽車、清華餐飲管理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設計、新興觀光事業、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、治平資訊、治平資處、治平應英、治平應日、治平電機、治平時尚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76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684213" y="333375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  <p:extLst>
      <p:ext uri="{BB962C8B-B14F-4D97-AF65-F5344CB8AC3E}">
        <p14:creationId xmlns:p14="http://schemas.microsoft.com/office/powerpoint/2010/main" val="254230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16305</TotalTime>
  <Words>10142</Words>
  <Application>Microsoft Office PowerPoint</Application>
  <PresentationFormat>如螢幕大小 (4:3)</PresentationFormat>
  <Paragraphs>1832</Paragraphs>
  <Slides>147</Slides>
  <Notes>51</Notes>
  <HiddenSlides>0</HiddenSlides>
  <MMClips>0</MMClips>
  <ScaleCrop>false</ScaleCrop>
  <HeadingPairs>
    <vt:vector size="8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147</vt:i4>
      </vt:variant>
    </vt:vector>
  </HeadingPairs>
  <TitlesOfParts>
    <vt:vector size="164" baseType="lpstr">
      <vt:lpstr>BiauKai</vt:lpstr>
      <vt:lpstr>Gulim</vt:lpstr>
      <vt:lpstr>華康儷特圓</vt:lpstr>
      <vt:lpstr>微軟正黑體</vt:lpstr>
      <vt:lpstr>新細明體</vt:lpstr>
      <vt:lpstr>標楷體</vt:lpstr>
      <vt:lpstr>Arial</vt:lpstr>
      <vt:lpstr>Calibri</vt:lpstr>
      <vt:lpstr>Candara</vt:lpstr>
      <vt:lpstr>Cataneo BT</vt:lpstr>
      <vt:lpstr>Tahoma</vt:lpstr>
      <vt:lpstr>Times New Roman</vt:lpstr>
      <vt:lpstr>Verdana</vt:lpstr>
      <vt:lpstr>Wingdings</vt:lpstr>
      <vt:lpstr>Wingdings 2</vt:lpstr>
      <vt:lpstr>12年國教簡報</vt:lpstr>
      <vt:lpstr>PhotoImpact</vt:lpstr>
      <vt:lpstr>PowerPoint 簡報</vt:lpstr>
      <vt:lpstr>          目次</vt:lpstr>
      <vt:lpstr>PowerPoint 簡報</vt:lpstr>
      <vt:lpstr>109學年度適性入學成果</vt:lpstr>
      <vt:lpstr>109學年度適性入學成果</vt:lpstr>
      <vt:lpstr>109學年度適性入學成果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普通科升大學-考試與管道</vt:lpstr>
      <vt:lpstr>群科升科大、二專-考試與管道</vt:lpstr>
      <vt:lpstr>桃連區職業類科之群科屬性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桃連區機械群109學年度招生科別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PowerPoint 簡報</vt:lpstr>
      <vt:lpstr>國中教育會考 成績單</vt:lpstr>
      <vt:lpstr>PowerPoint 簡報</vt:lpstr>
      <vt:lpstr>PowerPoint 簡報</vt:lpstr>
      <vt:lpstr>能力等級與加註標示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違規卷</vt:lpstr>
      <vt:lpstr>寫作測驗 評分說明</vt:lpstr>
      <vt:lpstr>PowerPoint 簡報</vt:lpstr>
      <vt:lpstr>PowerPoint 簡報</vt:lpstr>
      <vt:lpstr>PowerPoint 簡報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甄選入學(特色招生)</vt:lpstr>
      <vt:lpstr>甄選入學(特色招生)</vt:lpstr>
      <vt:lpstr>專業群科甄選(特色招生)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術科考試舉隅(一)</vt:lpstr>
      <vt:lpstr>PowerPoint 簡報</vt:lpstr>
      <vt:lpstr>PowerPoint 簡報</vt:lpstr>
      <vt:lpstr>110學年度新設市高-羅浮高中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109年桃連區免試入學-同分超額比序步驟</vt:lpstr>
      <vt:lpstr>PowerPoint 簡報</vt:lpstr>
      <vt:lpstr>PowerPoint 簡報</vt:lpstr>
      <vt:lpstr>PowerPoint 簡報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PowerPoint 簡報</vt:lpstr>
      <vt:lpstr>PowerPoint 簡報</vt:lpstr>
    </vt:vector>
  </TitlesOfParts>
  <Company>Net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User</cp:lastModifiedBy>
  <cp:revision>1291</cp:revision>
  <cp:lastPrinted>2020-10-06T23:42:45Z</cp:lastPrinted>
  <dcterms:created xsi:type="dcterms:W3CDTF">2012-05-12T02:14:41Z</dcterms:created>
  <dcterms:modified xsi:type="dcterms:W3CDTF">2020-11-11T04:22:22Z</dcterms:modified>
</cp:coreProperties>
</file>