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F88-3E80-4525-A261-1B1009AD6B6E}" type="datetimeFigureOut">
              <a:rPr lang="zh-TW" altLang="en-US" smtClean="0"/>
              <a:t>2015/10/19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F88-3E80-4525-A261-1B1009AD6B6E}" type="datetimeFigureOut">
              <a:rPr lang="zh-TW" altLang="en-US" smtClean="0"/>
              <a:t>2015/10/19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F88-3E80-4525-A261-1B1009AD6B6E}" type="datetimeFigureOut">
              <a:rPr lang="zh-TW" altLang="en-US" smtClean="0"/>
              <a:t>2015/10/19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F88-3E80-4525-A261-1B1009AD6B6E}" type="datetimeFigureOut">
              <a:rPr lang="zh-TW" altLang="en-US" smtClean="0"/>
              <a:t>2015/10/19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F88-3E80-4525-A261-1B1009AD6B6E}" type="datetimeFigureOut">
              <a:rPr lang="zh-TW" altLang="en-US" smtClean="0"/>
              <a:t>2015/10/19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F4A5F88-3E80-4525-A261-1B1009AD6B6E}" type="datetimeFigureOut">
              <a:rPr lang="zh-TW" altLang="en-US" smtClean="0"/>
              <a:t>2015/10/19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F88-3E80-4525-A261-1B1009AD6B6E}" type="datetimeFigureOut">
              <a:rPr lang="zh-TW" altLang="en-US" smtClean="0"/>
              <a:t>2015/10/19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F88-3E80-4525-A261-1B1009AD6B6E}" type="datetimeFigureOut">
              <a:rPr lang="zh-TW" altLang="en-US" smtClean="0"/>
              <a:t>2015/10/19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F88-3E80-4525-A261-1B1009AD6B6E}" type="datetimeFigureOut">
              <a:rPr lang="zh-TW" altLang="en-US" smtClean="0"/>
              <a:t>2015/10/19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F88-3E80-4525-A261-1B1009AD6B6E}" type="datetimeFigureOut">
              <a:rPr lang="zh-TW" altLang="en-US" smtClean="0"/>
              <a:t>2015/10/19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F4A5F88-3E80-4525-A261-1B1009AD6B6E}" type="datetimeFigureOut">
              <a:rPr lang="zh-TW" altLang="en-US" smtClean="0"/>
              <a:t>2015/10/19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F4A5F88-3E80-4525-A261-1B1009AD6B6E}" type="datetimeFigureOut">
              <a:rPr lang="zh-TW" altLang="en-US" smtClean="0"/>
              <a:t>2015/10/19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1600" y="2996952"/>
            <a:ext cx="7416824" cy="1752600"/>
          </a:xfrm>
        </p:spPr>
        <p:txBody>
          <a:bodyPr>
            <a:normAutofit fontScale="92500"/>
          </a:bodyPr>
          <a:lstStyle/>
          <a:p>
            <a:r>
              <a:rPr lang="zh-TW" altLang="en-US" sz="7200" dirty="0">
                <a:latin typeface="+mj-ea"/>
                <a:ea typeface="+mj-ea"/>
              </a:rPr>
              <a:t>自治市長選舉流程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7200" b="1" dirty="0" smtClean="0">
                <a:latin typeface="+mj-ea"/>
              </a:rPr>
              <a:t>第</a:t>
            </a:r>
            <a:r>
              <a:rPr lang="en-US" altLang="zh-TW" sz="7200" b="1" dirty="0" smtClean="0">
                <a:latin typeface="+mj-ea"/>
              </a:rPr>
              <a:t>17</a:t>
            </a:r>
            <a:r>
              <a:rPr lang="zh-TW" altLang="en-US" sz="7200" b="1" dirty="0" smtClean="0">
                <a:latin typeface="+mj-ea"/>
              </a:rPr>
              <a:t>屆</a:t>
            </a:r>
            <a:endParaRPr lang="zh-TW" altLang="en-US" sz="72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6094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400" b="1" dirty="0" smtClean="0">
                <a:solidFill>
                  <a:srgbClr val="FF0000"/>
                </a:solidFill>
              </a:rPr>
              <a:t>投票時間</a:t>
            </a:r>
            <a:endParaRPr lang="zh-TW" alt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b="1" dirty="0" smtClean="0">
                <a:latin typeface="+mj-ea"/>
                <a:ea typeface="+mj-ea"/>
              </a:rPr>
              <a:t>11</a:t>
            </a:r>
            <a:r>
              <a:rPr lang="zh-TW" altLang="en-US" b="1" dirty="0" smtClean="0">
                <a:latin typeface="+mj-ea"/>
                <a:ea typeface="+mj-ea"/>
              </a:rPr>
              <a:t>月</a:t>
            </a:r>
            <a:r>
              <a:rPr lang="en-US" altLang="zh-TW" b="1" dirty="0" smtClean="0">
                <a:latin typeface="+mj-ea"/>
                <a:ea typeface="+mj-ea"/>
              </a:rPr>
              <a:t>18</a:t>
            </a:r>
            <a:r>
              <a:rPr lang="zh-TW" altLang="en-US" b="1" dirty="0" smtClean="0">
                <a:latin typeface="+mj-ea"/>
                <a:ea typeface="+mj-ea"/>
              </a:rPr>
              <a:t>日</a:t>
            </a:r>
            <a:r>
              <a:rPr lang="en-US" altLang="zh-TW" b="1" dirty="0" smtClean="0">
                <a:latin typeface="+mj-ea"/>
                <a:ea typeface="+mj-ea"/>
              </a:rPr>
              <a:t>(</a:t>
            </a:r>
            <a:r>
              <a:rPr lang="zh-TW" altLang="en-US" b="1" dirty="0" smtClean="0">
                <a:latin typeface="+mj-ea"/>
                <a:ea typeface="+mj-ea"/>
              </a:rPr>
              <a:t>三</a:t>
            </a:r>
            <a:r>
              <a:rPr lang="en-US" altLang="zh-TW" b="1" dirty="0" smtClean="0">
                <a:latin typeface="+mj-ea"/>
                <a:ea typeface="+mj-ea"/>
              </a:rPr>
              <a:t>)</a:t>
            </a:r>
            <a:r>
              <a:rPr lang="zh-TW" altLang="en-US" b="1" dirty="0" smtClean="0">
                <a:latin typeface="+mj-ea"/>
                <a:ea typeface="+mj-ea"/>
              </a:rPr>
              <a:t> </a:t>
            </a:r>
            <a:endParaRPr lang="en-US" altLang="zh-TW" b="1" dirty="0" smtClean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zh-TW" altLang="en-US" b="1" dirty="0">
                <a:latin typeface="+mj-ea"/>
                <a:ea typeface="+mj-ea"/>
              </a:rPr>
              <a:t>依表訂</a:t>
            </a:r>
            <a:r>
              <a:rPr lang="zh-TW" altLang="en-US" b="1" dirty="0" smtClean="0">
                <a:latin typeface="+mj-ea"/>
                <a:ea typeface="+mj-ea"/>
              </a:rPr>
              <a:t>時間提早</a:t>
            </a:r>
            <a:r>
              <a:rPr lang="en-US" altLang="zh-TW" b="1" dirty="0" smtClean="0">
                <a:latin typeface="+mj-ea"/>
                <a:ea typeface="+mj-ea"/>
              </a:rPr>
              <a:t>5</a:t>
            </a:r>
            <a:r>
              <a:rPr lang="zh-TW" altLang="en-US" b="1" dirty="0" smtClean="0">
                <a:latin typeface="+mj-ea"/>
                <a:ea typeface="+mj-ea"/>
              </a:rPr>
              <a:t>分鐘到操場集合</a:t>
            </a:r>
            <a:endParaRPr lang="en-US" altLang="zh-TW" b="1" dirty="0" smtClean="0">
              <a:latin typeface="+mj-ea"/>
              <a:ea typeface="+mj-ea"/>
            </a:endParaRPr>
          </a:p>
          <a:p>
            <a:pPr marL="0" indent="0" algn="ctr">
              <a:buNone/>
            </a:pPr>
            <a:endParaRPr lang="zh-TW" altLang="en-US" b="1" dirty="0">
              <a:latin typeface="+mj-ea"/>
              <a:ea typeface="+mj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815172"/>
              </p:ext>
            </p:extLst>
          </p:nvPr>
        </p:nvGraphicFramePr>
        <p:xfrm>
          <a:off x="611560" y="2492896"/>
          <a:ext cx="8064892" cy="3672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3820"/>
                <a:gridCol w="853884"/>
                <a:gridCol w="853884"/>
                <a:gridCol w="853884"/>
                <a:gridCol w="853884"/>
                <a:gridCol w="853884"/>
                <a:gridCol w="853884"/>
                <a:gridCol w="853884"/>
                <a:gridCol w="853884"/>
              </a:tblGrid>
              <a:tr h="71569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100">
                          <a:effectLst/>
                        </a:rPr>
                        <a:t>時間</a:t>
                      </a:r>
                      <a:r>
                        <a:rPr lang="en-US" sz="1300" kern="100">
                          <a:effectLst/>
                        </a:rPr>
                        <a:t>/</a:t>
                      </a:r>
                      <a:r>
                        <a:rPr lang="zh-TW" sz="1300" kern="100">
                          <a:effectLst/>
                        </a:rPr>
                        <a:t>領票口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100">
                          <a:effectLst/>
                        </a:rPr>
                        <a:t>領票口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100">
                          <a:effectLst/>
                        </a:rPr>
                        <a:t>領票口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100">
                          <a:effectLst/>
                        </a:rPr>
                        <a:t>領票口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3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100">
                          <a:effectLst/>
                        </a:rPr>
                        <a:t>領票口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4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100">
                          <a:effectLst/>
                        </a:rPr>
                        <a:t>領票口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100">
                          <a:effectLst/>
                        </a:rPr>
                        <a:t>領票口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6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100">
                          <a:effectLst/>
                        </a:rPr>
                        <a:t>領票口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7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100">
                          <a:effectLst/>
                        </a:rPr>
                        <a:t>領票口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8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</a:tr>
              <a:tr h="4062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100">
                          <a:effectLst/>
                        </a:rPr>
                        <a:t>班級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100">
                          <a:effectLst/>
                        </a:rPr>
                        <a:t>班級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100">
                          <a:effectLst/>
                        </a:rPr>
                        <a:t>班級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100">
                          <a:effectLst/>
                        </a:rPr>
                        <a:t>班級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100">
                          <a:effectLst/>
                        </a:rPr>
                        <a:t>班級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100">
                          <a:effectLst/>
                        </a:rPr>
                        <a:t>班級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100">
                          <a:effectLst/>
                        </a:rPr>
                        <a:t>班級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100">
                          <a:effectLst/>
                        </a:rPr>
                        <a:t>班級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</a:tr>
              <a:tr h="364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12</a:t>
                      </a:r>
                      <a:r>
                        <a:rPr lang="zh-TW" sz="1300" kern="100">
                          <a:effectLst/>
                        </a:rPr>
                        <a:t>：</a:t>
                      </a:r>
                      <a:r>
                        <a:rPr lang="en-US" sz="1300" kern="100">
                          <a:effectLst/>
                        </a:rPr>
                        <a:t>40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919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901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902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903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904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905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906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907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</a:tr>
              <a:tr h="364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12</a:t>
                      </a:r>
                      <a:r>
                        <a:rPr lang="zh-TW" sz="1300" kern="100">
                          <a:effectLst/>
                        </a:rPr>
                        <a:t>：</a:t>
                      </a:r>
                      <a:r>
                        <a:rPr lang="en-US" sz="1300" kern="100">
                          <a:effectLst/>
                        </a:rPr>
                        <a:t>50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908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909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910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911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912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913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914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915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</a:tr>
              <a:tr h="364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13</a:t>
                      </a:r>
                      <a:r>
                        <a:rPr lang="zh-TW" sz="1300" kern="100">
                          <a:effectLst/>
                        </a:rPr>
                        <a:t>：</a:t>
                      </a:r>
                      <a:r>
                        <a:rPr lang="en-US" sz="1300" kern="100">
                          <a:effectLst/>
                        </a:rPr>
                        <a:t>00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916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917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918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801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802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803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804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805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</a:tr>
              <a:tr h="364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13</a:t>
                      </a:r>
                      <a:r>
                        <a:rPr lang="zh-TW" sz="1300" kern="100">
                          <a:effectLst/>
                        </a:rPr>
                        <a:t>：</a:t>
                      </a:r>
                      <a:r>
                        <a:rPr lang="en-US" sz="1300" kern="100">
                          <a:effectLst/>
                        </a:rPr>
                        <a:t>10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806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807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808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809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810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811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812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813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</a:tr>
              <a:tr h="364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13</a:t>
                      </a:r>
                      <a:r>
                        <a:rPr lang="zh-TW" sz="1300" kern="100">
                          <a:effectLst/>
                        </a:rPr>
                        <a:t>：</a:t>
                      </a:r>
                      <a:r>
                        <a:rPr lang="en-US" sz="1300" kern="100">
                          <a:effectLst/>
                        </a:rPr>
                        <a:t>20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814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815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816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701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702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703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704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705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</a:tr>
              <a:tr h="364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13</a:t>
                      </a:r>
                      <a:r>
                        <a:rPr lang="zh-TW" sz="1300" kern="100">
                          <a:effectLst/>
                        </a:rPr>
                        <a:t>：</a:t>
                      </a:r>
                      <a:r>
                        <a:rPr lang="en-US" sz="1300" kern="100">
                          <a:effectLst/>
                        </a:rPr>
                        <a:t>30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706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707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708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709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710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711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712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713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</a:tr>
              <a:tr h="364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13</a:t>
                      </a:r>
                      <a:r>
                        <a:rPr lang="zh-TW" sz="1300" kern="100">
                          <a:effectLst/>
                        </a:rPr>
                        <a:t>：</a:t>
                      </a:r>
                      <a:r>
                        <a:rPr lang="en-US" sz="1300" kern="100">
                          <a:effectLst/>
                        </a:rPr>
                        <a:t>40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714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715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4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zh-TW" altLang="en-US" sz="3100" b="1" dirty="0" smtClean="0">
                <a:solidFill>
                  <a:srgbClr val="FF0000"/>
                </a:solidFill>
                <a:latin typeface="+mj-ea"/>
              </a:rPr>
              <a:t>一</a:t>
            </a:r>
            <a:r>
              <a:rPr lang="zh-TW" altLang="en-US" sz="3100" b="1" dirty="0">
                <a:solidFill>
                  <a:srgbClr val="FF0000"/>
                </a:solidFill>
                <a:latin typeface="+mj-ea"/>
              </a:rPr>
              <a:t>、請同學依性別、座號成二列排好之後再上樓梯 </a:t>
            </a:r>
            <a:r>
              <a:rPr lang="zh-TW" altLang="en-US" sz="2800" dirty="0">
                <a:solidFill>
                  <a:srgbClr val="FF0000"/>
                </a:solidFill>
                <a:latin typeface="+mj-ea"/>
              </a:rPr>
              <a:t/>
            </a:r>
            <a:br>
              <a:rPr lang="zh-TW" altLang="en-US" sz="2800" dirty="0">
                <a:solidFill>
                  <a:srgbClr val="FF0000"/>
                </a:solidFill>
                <a:latin typeface="+mj-ea"/>
              </a:rPr>
            </a:br>
            <a:r>
              <a:rPr lang="zh-TW" altLang="en-US" sz="1800" dirty="0">
                <a:latin typeface="新細明體"/>
                <a:ea typeface="新細明體"/>
              </a:rPr>
              <a:t>       </a:t>
            </a:r>
            <a:endParaRPr lang="zh-TW" altLang="en-US" sz="1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050" name="Picture 2" descr="D:\訓育\103訓育資料夾\15.【自治市選舉】\決選\照片\SAM_63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76875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0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1296144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二：人數清點完畢，班長依實際人數至指定票口領票並發票</a:t>
            </a:r>
            <a:r>
              <a:rPr lang="zh-TW" altLang="en-US" b="1" dirty="0" smtClean="0">
                <a:solidFill>
                  <a:srgbClr val="FF0000"/>
                </a:solidFill>
              </a:rPr>
              <a:t>， </a:t>
            </a:r>
            <a:r>
              <a:rPr lang="zh-TW" altLang="en-US" b="1" dirty="0">
                <a:solidFill>
                  <a:srgbClr val="FF0000"/>
                </a:solidFill>
              </a:rPr>
              <a:t>每班在等待線後排成二</a:t>
            </a:r>
            <a:r>
              <a:rPr lang="zh-TW" altLang="en-US" b="1" dirty="0" smtClean="0">
                <a:solidFill>
                  <a:srgbClr val="FF0000"/>
                </a:solidFill>
              </a:rPr>
              <a:t>列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訓育\104訓育資料夾\15.【自治市選舉】\決選\照片\SAM_64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522640" cy="489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75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三：在等待線後預備，每次一人進入圈選區圈選</a:t>
            </a:r>
          </a:p>
        </p:txBody>
      </p:sp>
      <p:pic>
        <p:nvPicPr>
          <p:cNvPr id="4098" name="Picture 2" descr="D:\訓育\104訓育資料夾\15.【自治市選舉】\決選\照片\SAM_64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766321" cy="507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574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四：將選票投入票匭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4" name="Picture 4" descr="D:\訓育\104訓育資料夾\15.【自治市選舉】\決選\照片\SAM_64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268760"/>
            <a:ext cx="681675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474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758952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五：投票完成，請由出口離開會場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99552" y="1573626"/>
            <a:ext cx="8503920" cy="45720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D:\訓育\103訓育資料夾\15.【自治市選舉】\決選\照片\SAM_6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82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</a:rPr>
              <a:t>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sz="2200" dirty="0">
                <a:latin typeface="+mj-ea"/>
                <a:ea typeface="+mj-ea"/>
              </a:rPr>
              <a:t>請各班班長攜帶班牌，按照規定時間</a:t>
            </a:r>
            <a:r>
              <a:rPr lang="zh-TW" altLang="zh-TW" sz="2200" b="1" dirty="0">
                <a:solidFill>
                  <a:srgbClr val="FF0000"/>
                </a:solidFill>
                <a:latin typeface="+mj-ea"/>
                <a:ea typeface="+mj-ea"/>
              </a:rPr>
              <a:t>提早五分鐘</a:t>
            </a:r>
            <a:r>
              <a:rPr lang="zh-TW" altLang="zh-TW" sz="2200" dirty="0">
                <a:latin typeface="+mj-ea"/>
                <a:ea typeface="+mj-ea"/>
              </a:rPr>
              <a:t>至操場跑道集合，並依指示進入體育館完成投票，並請導師協助學生依座號排成</a:t>
            </a:r>
            <a:r>
              <a:rPr lang="zh-TW" altLang="zh-TW" sz="2200" b="1" dirty="0">
                <a:latin typeface="+mj-ea"/>
                <a:ea typeface="+mj-ea"/>
              </a:rPr>
              <a:t>二</a:t>
            </a:r>
            <a:r>
              <a:rPr lang="zh-TW" altLang="zh-TW" sz="2200" dirty="0">
                <a:latin typeface="+mj-ea"/>
                <a:ea typeface="+mj-ea"/>
              </a:rPr>
              <a:t>列在等待線後準備投票。</a:t>
            </a:r>
          </a:p>
          <a:p>
            <a:pPr lvl="0"/>
            <a:r>
              <a:rPr lang="zh-TW" altLang="zh-TW" sz="2200" dirty="0">
                <a:latin typeface="+mj-ea"/>
                <a:ea typeface="+mj-ea"/>
              </a:rPr>
              <a:t>請各位同學依行進</a:t>
            </a:r>
            <a:r>
              <a:rPr lang="zh-TW" altLang="zh-TW" sz="2200" dirty="0" smtClean="0">
                <a:latin typeface="+mj-ea"/>
                <a:ea typeface="+mj-ea"/>
              </a:rPr>
              <a:t>路線完成</a:t>
            </a:r>
            <a:r>
              <a:rPr lang="zh-TW" altLang="zh-TW" sz="2200" dirty="0">
                <a:latin typeface="+mj-ea"/>
                <a:ea typeface="+mj-ea"/>
              </a:rPr>
              <a:t>投票，已領選票尚未圈選同學應於等待線後等待。</a:t>
            </a:r>
          </a:p>
          <a:p>
            <a:pPr lvl="0"/>
            <a:r>
              <a:rPr lang="zh-TW" altLang="zh-TW" sz="2200" dirty="0">
                <a:latin typeface="+mj-ea"/>
                <a:ea typeface="+mj-ea"/>
              </a:rPr>
              <a:t>每人只能領取一張選票，不得代領、亮票、 撕毀，亦不得將選票攜出場外，否則將依律懲處。</a:t>
            </a:r>
          </a:p>
          <a:p>
            <a:pPr lvl="0"/>
            <a:r>
              <a:rPr lang="zh-TW" altLang="zh-TW" sz="2200" dirty="0">
                <a:latin typeface="+mj-ea"/>
                <a:ea typeface="+mj-ea"/>
              </a:rPr>
              <a:t>圈選時請用規定的工具圈選，一票只能圈選一人，不得使用其他圈選工具。</a:t>
            </a:r>
          </a:p>
          <a:p>
            <a:pPr lvl="0"/>
            <a:r>
              <a:rPr lang="zh-TW" altLang="zh-TW" sz="2200" dirty="0">
                <a:latin typeface="+mj-ea"/>
                <a:ea typeface="+mj-ea"/>
              </a:rPr>
              <a:t>進入</a:t>
            </a:r>
            <a:r>
              <a:rPr lang="zh-TW" altLang="zh-TW" sz="2200" b="1" dirty="0">
                <a:solidFill>
                  <a:srgbClr val="FF0000"/>
                </a:solidFill>
                <a:latin typeface="+mj-ea"/>
                <a:ea typeface="+mj-ea"/>
              </a:rPr>
              <a:t>投票場所不得交談、喧譁</a:t>
            </a:r>
            <a:r>
              <a:rPr lang="zh-TW" altLang="zh-TW" sz="2200" dirty="0">
                <a:latin typeface="+mj-ea"/>
                <a:ea typeface="+mj-ea"/>
              </a:rPr>
              <a:t>，以維護投票場所秩序。</a:t>
            </a:r>
          </a:p>
          <a:p>
            <a:pPr lvl="0"/>
            <a:r>
              <a:rPr lang="zh-TW" altLang="zh-TW" sz="2200" dirty="0">
                <a:latin typeface="+mj-ea"/>
                <a:ea typeface="+mj-ea"/>
              </a:rPr>
              <a:t>投票完畢請儘速離開會場，不得在會場內外四周逗留，各班級請在</a:t>
            </a:r>
            <a:r>
              <a:rPr lang="zh-TW" altLang="zh-TW" sz="2200" b="1" dirty="0">
                <a:solidFill>
                  <a:srgbClr val="FF0000"/>
                </a:solidFill>
                <a:latin typeface="+mj-ea"/>
                <a:ea typeface="+mj-ea"/>
              </a:rPr>
              <a:t>離開會場後，到操場集合全班到齊之後，由班長帶隊回到教室</a:t>
            </a:r>
            <a:r>
              <a:rPr lang="zh-TW" altLang="zh-TW" sz="2200" dirty="0">
                <a:latin typeface="+mj-ea"/>
                <a:ea typeface="+mj-ea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3078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94</TotalTime>
  <Words>398</Words>
  <Application>Microsoft Office PowerPoint</Application>
  <PresentationFormat>如螢幕大小 (4:3)</PresentationFormat>
  <Paragraphs>105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市鎮</vt:lpstr>
      <vt:lpstr>第17屆</vt:lpstr>
      <vt:lpstr>投票時間</vt:lpstr>
      <vt:lpstr>一、請同學依性別、座號成二列排好之後再上樓梯         </vt:lpstr>
      <vt:lpstr>二：人數清點完畢，班長依實際人數至指定票口領票並發票， 每班在等待線後排成二列</vt:lpstr>
      <vt:lpstr>三：在等待線後預備，每次一人進入圈選區圈選</vt:lpstr>
      <vt:lpstr>四：將選票投入票匭</vt:lpstr>
      <vt:lpstr>五：投票完成，請由出口離開會場</vt:lpstr>
      <vt:lpstr>注意事項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第17屆</dc:title>
  <dc:creator>User</dc:creator>
  <cp:lastModifiedBy>User</cp:lastModifiedBy>
  <cp:revision>10</cp:revision>
  <dcterms:created xsi:type="dcterms:W3CDTF">2015-10-16T06:45:10Z</dcterms:created>
  <dcterms:modified xsi:type="dcterms:W3CDTF">2015-10-19T02:31:35Z</dcterms:modified>
</cp:coreProperties>
</file>