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92" r:id="rId1"/>
    <p:sldMasterId id="2147484797" r:id="rId2"/>
    <p:sldMasterId id="2147484809" r:id="rId3"/>
  </p:sldMasterIdLst>
  <p:notesMasterIdLst>
    <p:notesMasterId r:id="rId39"/>
  </p:notesMasterIdLst>
  <p:handoutMasterIdLst>
    <p:handoutMasterId r:id="rId40"/>
  </p:handoutMasterIdLst>
  <p:sldIdLst>
    <p:sldId id="610" r:id="rId4"/>
    <p:sldId id="652" r:id="rId5"/>
    <p:sldId id="611" r:id="rId6"/>
    <p:sldId id="613" r:id="rId7"/>
    <p:sldId id="614" r:id="rId8"/>
    <p:sldId id="615" r:id="rId9"/>
    <p:sldId id="616" r:id="rId10"/>
    <p:sldId id="617" r:id="rId11"/>
    <p:sldId id="618" r:id="rId12"/>
    <p:sldId id="619" r:id="rId13"/>
    <p:sldId id="620" r:id="rId14"/>
    <p:sldId id="621" r:id="rId15"/>
    <p:sldId id="622" r:id="rId16"/>
    <p:sldId id="641" r:id="rId17"/>
    <p:sldId id="624" r:id="rId18"/>
    <p:sldId id="626" r:id="rId19"/>
    <p:sldId id="373" r:id="rId20"/>
    <p:sldId id="604" r:id="rId21"/>
    <p:sldId id="591" r:id="rId22"/>
    <p:sldId id="597" r:id="rId23"/>
    <p:sldId id="631" r:id="rId24"/>
    <p:sldId id="629" r:id="rId25"/>
    <p:sldId id="630" r:id="rId26"/>
    <p:sldId id="632" r:id="rId27"/>
    <p:sldId id="633" r:id="rId28"/>
    <p:sldId id="592" r:id="rId29"/>
    <p:sldId id="635" r:id="rId30"/>
    <p:sldId id="638" r:id="rId31"/>
    <p:sldId id="605" r:id="rId32"/>
    <p:sldId id="640" r:id="rId33"/>
    <p:sldId id="637" r:id="rId34"/>
    <p:sldId id="647" r:id="rId35"/>
    <p:sldId id="648" r:id="rId36"/>
    <p:sldId id="642" r:id="rId37"/>
    <p:sldId id="650" r:id="rId38"/>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4C4"/>
    <a:srgbClr val="0000FF"/>
    <a:srgbClr val="FF0000"/>
    <a:srgbClr val="492BB5"/>
    <a:srgbClr val="FF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9481" autoAdjust="0"/>
  </p:normalViewPr>
  <p:slideViewPr>
    <p:cSldViewPr>
      <p:cViewPr>
        <p:scale>
          <a:sx n="75" d="100"/>
          <a:sy n="75" d="100"/>
        </p:scale>
        <p:origin x="-1026" y="24"/>
      </p:cViewPr>
      <p:guideLst>
        <p:guide orient="horz" pos="2160"/>
        <p:guide pos="2880"/>
      </p:guideLst>
    </p:cSldViewPr>
  </p:slideViewPr>
  <p:outlineViewPr>
    <p:cViewPr>
      <p:scale>
        <a:sx n="33" d="100"/>
        <a:sy n="33" d="100"/>
      </p:scale>
      <p:origin x="0" y="7642"/>
    </p:cViewPr>
  </p:outlineViewPr>
  <p:notesTextViewPr>
    <p:cViewPr>
      <p:scale>
        <a:sx n="100" d="100"/>
        <a:sy n="100" d="100"/>
      </p:scale>
      <p:origin x="0" y="0"/>
    </p:cViewPr>
  </p:notesTextViewPr>
  <p:sorterViewPr>
    <p:cViewPr>
      <p:scale>
        <a:sx n="100" d="100"/>
        <a:sy n="100" d="100"/>
      </p:scale>
      <p:origin x="0" y="9198"/>
    </p:cViewPr>
  </p:sorterViewPr>
  <p:notesViewPr>
    <p:cSldViewPr>
      <p:cViewPr varScale="1">
        <p:scale>
          <a:sx n="43" d="100"/>
          <a:sy n="43" d="100"/>
        </p:scale>
        <p:origin x="-14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sz="3600" dirty="0"/>
              <a:t>紙</a:t>
            </a:r>
            <a:r>
              <a:rPr lang="zh-TW" altLang="en-US" sz="3600" dirty="0" smtClean="0"/>
              <a:t>筆評量</a:t>
            </a:r>
            <a:endParaRPr lang="en-US" altLang="zh-TW" sz="3600" dirty="0" smtClean="0"/>
          </a:p>
          <a:p>
            <a:pPr>
              <a:defRPr/>
            </a:pPr>
            <a:r>
              <a:rPr lang="zh-TW" altLang="en-US" sz="1800" dirty="0" smtClean="0"/>
              <a:t>最小化</a:t>
            </a:r>
            <a:endParaRPr lang="zh-TW" altLang="en-US" sz="1800" dirty="0"/>
          </a:p>
        </c:rich>
      </c:tx>
      <c:layout/>
      <c:overlay val="0"/>
    </c:title>
    <c:autoTitleDeleted val="0"/>
    <c:plotArea>
      <c:layout/>
      <c:radarChart>
        <c:radarStyle val="filled"/>
        <c:varyColors val="0"/>
        <c:ser>
          <c:idx val="0"/>
          <c:order val="0"/>
          <c:tx>
            <c:strRef>
              <c:f>紙筆!$B$3</c:f>
              <c:strCache>
                <c:ptCount val="1"/>
                <c:pt idx="0">
                  <c:v>紙筆</c:v>
                </c:pt>
              </c:strCache>
            </c:strRef>
          </c:tx>
          <c:cat>
            <c:strRef>
              <c:f>紙筆!$C$2:$E$2</c:f>
              <c:strCache>
                <c:ptCount val="3"/>
                <c:pt idx="0">
                  <c:v>認知</c:v>
                </c:pt>
                <c:pt idx="1">
                  <c:v>技能</c:v>
                </c:pt>
                <c:pt idx="2">
                  <c:v>情意</c:v>
                </c:pt>
              </c:strCache>
            </c:strRef>
          </c:cat>
          <c:val>
            <c:numRef>
              <c:f>紙筆!$C$3:$E$3</c:f>
              <c:numCache>
                <c:formatCode>General</c:formatCode>
                <c:ptCount val="3"/>
                <c:pt idx="0">
                  <c:v>5</c:v>
                </c:pt>
                <c:pt idx="1">
                  <c:v>2</c:v>
                </c:pt>
                <c:pt idx="2">
                  <c:v>2</c:v>
                </c:pt>
              </c:numCache>
            </c:numRef>
          </c:val>
        </c:ser>
        <c:dLbls>
          <c:showLegendKey val="0"/>
          <c:showVal val="0"/>
          <c:showCatName val="0"/>
          <c:showSerName val="0"/>
          <c:showPercent val="0"/>
          <c:showBubbleSize val="0"/>
        </c:dLbls>
        <c:axId val="100598144"/>
        <c:axId val="102053376"/>
      </c:radarChart>
      <c:catAx>
        <c:axId val="100598144"/>
        <c:scaling>
          <c:orientation val="minMax"/>
        </c:scaling>
        <c:delete val="0"/>
        <c:axPos val="b"/>
        <c:majorGridlines/>
        <c:majorTickMark val="none"/>
        <c:minorTickMark val="none"/>
        <c:tickLblPos val="nextTo"/>
        <c:spPr>
          <a:ln w="9525">
            <a:noFill/>
          </a:ln>
        </c:spPr>
        <c:txPr>
          <a:bodyPr/>
          <a:lstStyle/>
          <a:p>
            <a:pPr>
              <a:defRPr sz="1800" b="1">
                <a:solidFill>
                  <a:srgbClr val="0000FF"/>
                </a:solidFill>
              </a:defRPr>
            </a:pPr>
            <a:endParaRPr lang="zh-TW"/>
          </a:p>
        </c:txPr>
        <c:crossAx val="102053376"/>
        <c:crosses val="autoZero"/>
        <c:auto val="1"/>
        <c:lblAlgn val="ctr"/>
        <c:lblOffset val="100"/>
        <c:noMultiLvlLbl val="0"/>
      </c:catAx>
      <c:valAx>
        <c:axId val="102053376"/>
        <c:scaling>
          <c:orientation val="minMax"/>
        </c:scaling>
        <c:delete val="0"/>
        <c:axPos val="l"/>
        <c:majorGridlines/>
        <c:numFmt formatCode="General" sourceLinked="1"/>
        <c:majorTickMark val="none"/>
        <c:minorTickMark val="none"/>
        <c:tickLblPos val="nextTo"/>
        <c:crossAx val="100598144"/>
        <c:crosses val="autoZero"/>
        <c:crossBetween val="between"/>
      </c:valAx>
    </c:plotArea>
    <c:plotVisOnly val="1"/>
    <c:dispBlanksAs val="gap"/>
    <c:showDLblsOverMax val="0"/>
  </c:chart>
  <c:spPr>
    <a:ln w="0"/>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3600"/>
            </a:pPr>
            <a:r>
              <a:rPr lang="zh-TW" altLang="en-US" sz="3600" dirty="0"/>
              <a:t>實</a:t>
            </a:r>
            <a:r>
              <a:rPr lang="zh-TW" altLang="en-US" sz="3600" dirty="0" smtClean="0"/>
              <a:t>作與口語評量</a:t>
            </a:r>
            <a:endParaRPr lang="zh-TW" altLang="en-US" sz="3600" dirty="0"/>
          </a:p>
        </c:rich>
      </c:tx>
      <c:layout>
        <c:manualLayout>
          <c:xMode val="edge"/>
          <c:yMode val="edge"/>
          <c:x val="0.10919308651258033"/>
          <c:y val="1.0666592009854699E-2"/>
        </c:manualLayout>
      </c:layout>
      <c:overlay val="0"/>
    </c:title>
    <c:autoTitleDeleted val="0"/>
    <c:plotArea>
      <c:layout/>
      <c:radarChart>
        <c:radarStyle val="filled"/>
        <c:varyColors val="0"/>
        <c:ser>
          <c:idx val="0"/>
          <c:order val="0"/>
          <c:tx>
            <c:strRef>
              <c:f>實作!$B$3</c:f>
              <c:strCache>
                <c:ptCount val="1"/>
                <c:pt idx="0">
                  <c:v>實作</c:v>
                </c:pt>
              </c:strCache>
            </c:strRef>
          </c:tx>
          <c:cat>
            <c:strRef>
              <c:f>實作!$C$2:$E$2</c:f>
              <c:strCache>
                <c:ptCount val="3"/>
                <c:pt idx="0">
                  <c:v>認知</c:v>
                </c:pt>
                <c:pt idx="1">
                  <c:v>技能</c:v>
                </c:pt>
                <c:pt idx="2">
                  <c:v>情意</c:v>
                </c:pt>
              </c:strCache>
            </c:strRef>
          </c:cat>
          <c:val>
            <c:numRef>
              <c:f>實作!$C$3:$E$3</c:f>
              <c:numCache>
                <c:formatCode>General</c:formatCode>
                <c:ptCount val="3"/>
                <c:pt idx="0">
                  <c:v>2</c:v>
                </c:pt>
                <c:pt idx="1">
                  <c:v>5</c:v>
                </c:pt>
                <c:pt idx="2">
                  <c:v>5</c:v>
                </c:pt>
              </c:numCache>
            </c:numRef>
          </c:val>
        </c:ser>
        <c:dLbls>
          <c:showLegendKey val="0"/>
          <c:showVal val="0"/>
          <c:showCatName val="0"/>
          <c:showSerName val="0"/>
          <c:showPercent val="0"/>
          <c:showBubbleSize val="0"/>
        </c:dLbls>
        <c:axId val="102098048"/>
        <c:axId val="102099584"/>
      </c:radarChart>
      <c:catAx>
        <c:axId val="102098048"/>
        <c:scaling>
          <c:orientation val="minMax"/>
        </c:scaling>
        <c:delete val="0"/>
        <c:axPos val="b"/>
        <c:majorGridlines/>
        <c:majorTickMark val="none"/>
        <c:minorTickMark val="none"/>
        <c:tickLblPos val="nextTo"/>
        <c:spPr>
          <a:ln w="9525">
            <a:noFill/>
          </a:ln>
        </c:spPr>
        <c:txPr>
          <a:bodyPr/>
          <a:lstStyle/>
          <a:p>
            <a:pPr>
              <a:defRPr sz="1800" b="1">
                <a:solidFill>
                  <a:srgbClr val="0000FF"/>
                </a:solidFill>
              </a:defRPr>
            </a:pPr>
            <a:endParaRPr lang="zh-TW"/>
          </a:p>
        </c:txPr>
        <c:crossAx val="102099584"/>
        <c:crosses val="autoZero"/>
        <c:auto val="1"/>
        <c:lblAlgn val="ctr"/>
        <c:lblOffset val="100"/>
        <c:noMultiLvlLbl val="0"/>
      </c:catAx>
      <c:valAx>
        <c:axId val="102099584"/>
        <c:scaling>
          <c:orientation val="minMax"/>
        </c:scaling>
        <c:delete val="0"/>
        <c:axPos val="l"/>
        <c:majorGridlines/>
        <c:numFmt formatCode="General" sourceLinked="1"/>
        <c:majorTickMark val="none"/>
        <c:minorTickMark val="none"/>
        <c:tickLblPos val="nextTo"/>
        <c:crossAx val="10209804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BDCAB-2577-430D-AD30-B34FF72B877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D8163DA1-C717-4193-984F-4696FBD2D3B2}">
      <dgm:prSet phldrT="[文字]"/>
      <dgm:spPr/>
      <dgm:t>
        <a:bodyPr/>
        <a:lstStyle/>
        <a:p>
          <a:r>
            <a:rPr lang="en-US" altLang="zh-TW" dirty="0" smtClean="0"/>
            <a:t>1</a:t>
          </a:r>
          <a:endParaRPr lang="zh-TW" altLang="en-US" dirty="0"/>
        </a:p>
      </dgm:t>
    </dgm:pt>
    <dgm:pt modelId="{D7938C75-C0E7-4C84-9EF0-FFEA674D551B}" type="parTrans" cxnId="{B08B83D5-5F09-4793-A009-4FDF36B0055F}">
      <dgm:prSet/>
      <dgm:spPr/>
      <dgm:t>
        <a:bodyPr/>
        <a:lstStyle/>
        <a:p>
          <a:endParaRPr lang="zh-TW" altLang="en-US"/>
        </a:p>
      </dgm:t>
    </dgm:pt>
    <dgm:pt modelId="{D0CABC21-EF2C-4E50-85E1-4CB4213CD837}" type="sibTrans" cxnId="{B08B83D5-5F09-4793-A009-4FDF36B0055F}">
      <dgm:prSet/>
      <dgm:spPr/>
      <dgm:t>
        <a:bodyPr/>
        <a:lstStyle/>
        <a:p>
          <a:endParaRPr lang="zh-TW" altLang="en-US"/>
        </a:p>
      </dgm:t>
    </dgm:pt>
    <dgm:pt modelId="{24280F59-4585-4F1C-8F66-E8E5DBDA42B9}">
      <dgm:prSet phldrT="[文字]"/>
      <dgm:spPr/>
      <dgm:t>
        <a:bodyPr/>
        <a:lstStyle/>
        <a:p>
          <a:r>
            <a:rPr lang="zh-TW" altLang="en-US" dirty="0" smtClean="0">
              <a:latin typeface="+mj-ea"/>
              <a:ea typeface="+mj-ea"/>
            </a:rPr>
            <a:t>多元評量政策說明</a:t>
          </a:r>
          <a:endParaRPr lang="zh-TW" altLang="en-US" dirty="0">
            <a:latin typeface="+mj-ea"/>
            <a:ea typeface="+mj-ea"/>
          </a:endParaRPr>
        </a:p>
      </dgm:t>
    </dgm:pt>
    <dgm:pt modelId="{F417C098-2A8A-40B4-AD18-E8992247493B}" type="parTrans" cxnId="{AD2A269D-F7FC-45EB-BC6F-05EFF8179B6F}">
      <dgm:prSet/>
      <dgm:spPr/>
      <dgm:t>
        <a:bodyPr/>
        <a:lstStyle/>
        <a:p>
          <a:endParaRPr lang="zh-TW" altLang="en-US"/>
        </a:p>
      </dgm:t>
    </dgm:pt>
    <dgm:pt modelId="{19EDB50F-809B-43B0-8DDF-F4DE7820184B}" type="sibTrans" cxnId="{AD2A269D-F7FC-45EB-BC6F-05EFF8179B6F}">
      <dgm:prSet/>
      <dgm:spPr/>
      <dgm:t>
        <a:bodyPr/>
        <a:lstStyle/>
        <a:p>
          <a:endParaRPr lang="zh-TW" altLang="en-US"/>
        </a:p>
      </dgm:t>
    </dgm:pt>
    <dgm:pt modelId="{C2BB6086-BC7E-4D8C-B2BC-5CF69FE34D69}">
      <dgm:prSet phldrT="[文字]"/>
      <dgm:spPr/>
      <dgm:t>
        <a:bodyPr/>
        <a:lstStyle/>
        <a:p>
          <a:r>
            <a:rPr lang="en-US" altLang="zh-TW" dirty="0" smtClean="0"/>
            <a:t>2</a:t>
          </a:r>
          <a:endParaRPr lang="zh-TW" altLang="en-US" dirty="0"/>
        </a:p>
      </dgm:t>
    </dgm:pt>
    <dgm:pt modelId="{7B4E26B6-1AFD-4065-B904-298054F84EF2}" type="parTrans" cxnId="{83087A91-4B33-4983-BFF0-B77B0F6F78E3}">
      <dgm:prSet/>
      <dgm:spPr/>
      <dgm:t>
        <a:bodyPr/>
        <a:lstStyle/>
        <a:p>
          <a:endParaRPr lang="zh-TW" altLang="en-US"/>
        </a:p>
      </dgm:t>
    </dgm:pt>
    <dgm:pt modelId="{F696BBC0-2E17-4D6E-A394-DFCDD29AC567}" type="sibTrans" cxnId="{83087A91-4B33-4983-BFF0-B77B0F6F78E3}">
      <dgm:prSet/>
      <dgm:spPr/>
      <dgm:t>
        <a:bodyPr/>
        <a:lstStyle/>
        <a:p>
          <a:endParaRPr lang="zh-TW" altLang="en-US"/>
        </a:p>
      </dgm:t>
    </dgm:pt>
    <dgm:pt modelId="{D9E7A2AB-9858-468A-8896-FD7674AF71ED}">
      <dgm:prSet phldrT="[文字]"/>
      <dgm:spPr/>
      <dgm:t>
        <a:bodyPr/>
        <a:lstStyle/>
        <a:p>
          <a:r>
            <a:rPr lang="zh-TW" altLang="en-US" dirty="0" smtClean="0">
              <a:latin typeface="+mj-ea"/>
              <a:ea typeface="+mj-ea"/>
            </a:rPr>
            <a:t>多元評量概念</a:t>
          </a:r>
          <a:endParaRPr lang="zh-TW" altLang="en-US" dirty="0">
            <a:latin typeface="+mj-ea"/>
            <a:ea typeface="+mj-ea"/>
          </a:endParaRPr>
        </a:p>
      </dgm:t>
    </dgm:pt>
    <dgm:pt modelId="{05876154-D0B7-431E-BEA9-72B9A7F5142E}" type="parTrans" cxnId="{986611C0-865F-4545-94DE-DB905B468961}">
      <dgm:prSet/>
      <dgm:spPr/>
      <dgm:t>
        <a:bodyPr/>
        <a:lstStyle/>
        <a:p>
          <a:endParaRPr lang="zh-TW" altLang="en-US"/>
        </a:p>
      </dgm:t>
    </dgm:pt>
    <dgm:pt modelId="{F6DBBEDD-71BB-4633-9A79-4E51F2874419}" type="sibTrans" cxnId="{986611C0-865F-4545-94DE-DB905B468961}">
      <dgm:prSet/>
      <dgm:spPr/>
      <dgm:t>
        <a:bodyPr/>
        <a:lstStyle/>
        <a:p>
          <a:endParaRPr lang="zh-TW" altLang="en-US"/>
        </a:p>
      </dgm:t>
    </dgm:pt>
    <dgm:pt modelId="{A9FE1DAF-F5B9-4BD1-AA04-EEC91EA1603D}">
      <dgm:prSet phldrT="[文字]"/>
      <dgm:spPr/>
      <dgm:t>
        <a:bodyPr/>
        <a:lstStyle/>
        <a:p>
          <a:r>
            <a:rPr lang="en-US" altLang="zh-TW" dirty="0" smtClean="0"/>
            <a:t>3</a:t>
          </a:r>
          <a:endParaRPr lang="zh-TW" altLang="en-US" dirty="0"/>
        </a:p>
      </dgm:t>
    </dgm:pt>
    <dgm:pt modelId="{06CA9FF7-230C-46AD-9FC7-845AB40A472C}" type="parTrans" cxnId="{3DED68F5-4632-49D0-A89E-991498CDD290}">
      <dgm:prSet/>
      <dgm:spPr/>
      <dgm:t>
        <a:bodyPr/>
        <a:lstStyle/>
        <a:p>
          <a:endParaRPr lang="zh-TW" altLang="en-US"/>
        </a:p>
      </dgm:t>
    </dgm:pt>
    <dgm:pt modelId="{B754A409-DEAC-4B4D-B422-0136D351555F}" type="sibTrans" cxnId="{3DED68F5-4632-49D0-A89E-991498CDD290}">
      <dgm:prSet/>
      <dgm:spPr/>
      <dgm:t>
        <a:bodyPr/>
        <a:lstStyle/>
        <a:p>
          <a:endParaRPr lang="zh-TW" altLang="en-US"/>
        </a:p>
      </dgm:t>
    </dgm:pt>
    <dgm:pt modelId="{25E3B612-9735-4CD6-80CB-47E8E0F5901B}">
      <dgm:prSet phldrT="[文字]"/>
      <dgm:spPr/>
      <dgm:t>
        <a:bodyPr/>
        <a:lstStyle/>
        <a:p>
          <a:r>
            <a:rPr lang="zh-TW" altLang="en-US" dirty="0" smtClean="0">
              <a:latin typeface="+mj-ea"/>
              <a:ea typeface="+mj-ea"/>
            </a:rPr>
            <a:t>多元評量在綜合活動的應用</a:t>
          </a:r>
          <a:endParaRPr lang="zh-TW" altLang="en-US" dirty="0">
            <a:latin typeface="+mj-ea"/>
            <a:ea typeface="+mj-ea"/>
          </a:endParaRPr>
        </a:p>
      </dgm:t>
    </dgm:pt>
    <dgm:pt modelId="{D3A22DF3-579A-43A5-BD1A-DE67AA64C642}" type="parTrans" cxnId="{2B9AC61C-BEC0-4310-BA2B-12F94F477852}">
      <dgm:prSet/>
      <dgm:spPr/>
      <dgm:t>
        <a:bodyPr/>
        <a:lstStyle/>
        <a:p>
          <a:endParaRPr lang="zh-TW" altLang="en-US"/>
        </a:p>
      </dgm:t>
    </dgm:pt>
    <dgm:pt modelId="{DD211086-08FF-4484-93F9-441E55620192}" type="sibTrans" cxnId="{2B9AC61C-BEC0-4310-BA2B-12F94F477852}">
      <dgm:prSet/>
      <dgm:spPr/>
      <dgm:t>
        <a:bodyPr/>
        <a:lstStyle/>
        <a:p>
          <a:endParaRPr lang="zh-TW" altLang="en-US"/>
        </a:p>
      </dgm:t>
    </dgm:pt>
    <dgm:pt modelId="{380E5189-BFEF-4FF8-BCD6-0CB85563E2E4}" type="pres">
      <dgm:prSet presAssocID="{6F2BDCAB-2577-430D-AD30-B34FF72B8772}" presName="linearFlow" presStyleCnt="0">
        <dgm:presLayoutVars>
          <dgm:dir/>
          <dgm:animLvl val="lvl"/>
          <dgm:resizeHandles val="exact"/>
        </dgm:presLayoutVars>
      </dgm:prSet>
      <dgm:spPr/>
      <dgm:t>
        <a:bodyPr/>
        <a:lstStyle/>
        <a:p>
          <a:endParaRPr lang="zh-TW" altLang="en-US"/>
        </a:p>
      </dgm:t>
    </dgm:pt>
    <dgm:pt modelId="{E7E70345-6DFC-4A12-AFAD-21BEC770F6B2}" type="pres">
      <dgm:prSet presAssocID="{D8163DA1-C717-4193-984F-4696FBD2D3B2}" presName="composite" presStyleCnt="0"/>
      <dgm:spPr/>
    </dgm:pt>
    <dgm:pt modelId="{FB1DB48A-B7A9-45E1-A05A-B959D22AC242}" type="pres">
      <dgm:prSet presAssocID="{D8163DA1-C717-4193-984F-4696FBD2D3B2}" presName="parentText" presStyleLbl="alignNode1" presStyleIdx="0" presStyleCnt="3">
        <dgm:presLayoutVars>
          <dgm:chMax val="1"/>
          <dgm:bulletEnabled val="1"/>
        </dgm:presLayoutVars>
      </dgm:prSet>
      <dgm:spPr/>
      <dgm:t>
        <a:bodyPr/>
        <a:lstStyle/>
        <a:p>
          <a:endParaRPr lang="zh-TW" altLang="en-US"/>
        </a:p>
      </dgm:t>
    </dgm:pt>
    <dgm:pt modelId="{5E684310-5E70-4BED-AA93-F5A5F830128C}" type="pres">
      <dgm:prSet presAssocID="{D8163DA1-C717-4193-984F-4696FBD2D3B2}" presName="descendantText" presStyleLbl="alignAcc1" presStyleIdx="0" presStyleCnt="3">
        <dgm:presLayoutVars>
          <dgm:bulletEnabled val="1"/>
        </dgm:presLayoutVars>
      </dgm:prSet>
      <dgm:spPr/>
      <dgm:t>
        <a:bodyPr/>
        <a:lstStyle/>
        <a:p>
          <a:endParaRPr lang="zh-TW" altLang="en-US"/>
        </a:p>
      </dgm:t>
    </dgm:pt>
    <dgm:pt modelId="{0892F1BF-E87F-4783-8093-D69A39D3DF46}" type="pres">
      <dgm:prSet presAssocID="{D0CABC21-EF2C-4E50-85E1-4CB4213CD837}" presName="sp" presStyleCnt="0"/>
      <dgm:spPr/>
    </dgm:pt>
    <dgm:pt modelId="{D7CB5C61-FC9D-419A-AF6E-2BE5E1467DDB}" type="pres">
      <dgm:prSet presAssocID="{C2BB6086-BC7E-4D8C-B2BC-5CF69FE34D69}" presName="composite" presStyleCnt="0"/>
      <dgm:spPr/>
    </dgm:pt>
    <dgm:pt modelId="{A98F11E9-8F9A-47D0-999D-51E16DB3D71E}" type="pres">
      <dgm:prSet presAssocID="{C2BB6086-BC7E-4D8C-B2BC-5CF69FE34D69}" presName="parentText" presStyleLbl="alignNode1" presStyleIdx="1" presStyleCnt="3">
        <dgm:presLayoutVars>
          <dgm:chMax val="1"/>
          <dgm:bulletEnabled val="1"/>
        </dgm:presLayoutVars>
      </dgm:prSet>
      <dgm:spPr/>
      <dgm:t>
        <a:bodyPr/>
        <a:lstStyle/>
        <a:p>
          <a:endParaRPr lang="zh-TW" altLang="en-US"/>
        </a:p>
      </dgm:t>
    </dgm:pt>
    <dgm:pt modelId="{68D3BE51-2D3D-43D2-8167-2A50923ED329}" type="pres">
      <dgm:prSet presAssocID="{C2BB6086-BC7E-4D8C-B2BC-5CF69FE34D69}" presName="descendantText" presStyleLbl="alignAcc1" presStyleIdx="1" presStyleCnt="3">
        <dgm:presLayoutVars>
          <dgm:bulletEnabled val="1"/>
        </dgm:presLayoutVars>
      </dgm:prSet>
      <dgm:spPr/>
      <dgm:t>
        <a:bodyPr/>
        <a:lstStyle/>
        <a:p>
          <a:endParaRPr lang="zh-TW" altLang="en-US"/>
        </a:p>
      </dgm:t>
    </dgm:pt>
    <dgm:pt modelId="{241AB20A-1C8C-4969-88DA-EDD040C00EEE}" type="pres">
      <dgm:prSet presAssocID="{F696BBC0-2E17-4D6E-A394-DFCDD29AC567}" presName="sp" presStyleCnt="0"/>
      <dgm:spPr/>
    </dgm:pt>
    <dgm:pt modelId="{A6C25BCA-760E-4177-A8B8-EBBE999658AD}" type="pres">
      <dgm:prSet presAssocID="{A9FE1DAF-F5B9-4BD1-AA04-EEC91EA1603D}" presName="composite" presStyleCnt="0"/>
      <dgm:spPr/>
    </dgm:pt>
    <dgm:pt modelId="{DF3E423E-4E66-43DE-89F3-34BB2AC7672A}" type="pres">
      <dgm:prSet presAssocID="{A9FE1DAF-F5B9-4BD1-AA04-EEC91EA1603D}" presName="parentText" presStyleLbl="alignNode1" presStyleIdx="2" presStyleCnt="3">
        <dgm:presLayoutVars>
          <dgm:chMax val="1"/>
          <dgm:bulletEnabled val="1"/>
        </dgm:presLayoutVars>
      </dgm:prSet>
      <dgm:spPr/>
      <dgm:t>
        <a:bodyPr/>
        <a:lstStyle/>
        <a:p>
          <a:endParaRPr lang="zh-TW" altLang="en-US"/>
        </a:p>
      </dgm:t>
    </dgm:pt>
    <dgm:pt modelId="{F61E27FE-6833-4608-82AD-21594AA63FC3}" type="pres">
      <dgm:prSet presAssocID="{A9FE1DAF-F5B9-4BD1-AA04-EEC91EA1603D}" presName="descendantText" presStyleLbl="alignAcc1" presStyleIdx="2" presStyleCnt="3">
        <dgm:presLayoutVars>
          <dgm:bulletEnabled val="1"/>
        </dgm:presLayoutVars>
      </dgm:prSet>
      <dgm:spPr/>
      <dgm:t>
        <a:bodyPr/>
        <a:lstStyle/>
        <a:p>
          <a:endParaRPr lang="zh-TW" altLang="en-US"/>
        </a:p>
      </dgm:t>
    </dgm:pt>
  </dgm:ptLst>
  <dgm:cxnLst>
    <dgm:cxn modelId="{229BD275-CEE1-4230-849E-1DF20205A73A}" type="presOf" srcId="{D8163DA1-C717-4193-984F-4696FBD2D3B2}" destId="{FB1DB48A-B7A9-45E1-A05A-B959D22AC242}" srcOrd="0" destOrd="0" presId="urn:microsoft.com/office/officeart/2005/8/layout/chevron2"/>
    <dgm:cxn modelId="{B08B83D5-5F09-4793-A009-4FDF36B0055F}" srcId="{6F2BDCAB-2577-430D-AD30-B34FF72B8772}" destId="{D8163DA1-C717-4193-984F-4696FBD2D3B2}" srcOrd="0" destOrd="0" parTransId="{D7938C75-C0E7-4C84-9EF0-FFEA674D551B}" sibTransId="{D0CABC21-EF2C-4E50-85E1-4CB4213CD837}"/>
    <dgm:cxn modelId="{83087A91-4B33-4983-BFF0-B77B0F6F78E3}" srcId="{6F2BDCAB-2577-430D-AD30-B34FF72B8772}" destId="{C2BB6086-BC7E-4D8C-B2BC-5CF69FE34D69}" srcOrd="1" destOrd="0" parTransId="{7B4E26B6-1AFD-4065-B904-298054F84EF2}" sibTransId="{F696BBC0-2E17-4D6E-A394-DFCDD29AC567}"/>
    <dgm:cxn modelId="{7B7705B7-FA2A-434E-B150-023C5F030D52}" type="presOf" srcId="{25E3B612-9735-4CD6-80CB-47E8E0F5901B}" destId="{F61E27FE-6833-4608-82AD-21594AA63FC3}" srcOrd="0" destOrd="0" presId="urn:microsoft.com/office/officeart/2005/8/layout/chevron2"/>
    <dgm:cxn modelId="{0C0FD0AA-3894-4706-B877-B1B83FAC4BA4}" type="presOf" srcId="{D9E7A2AB-9858-468A-8896-FD7674AF71ED}" destId="{68D3BE51-2D3D-43D2-8167-2A50923ED329}" srcOrd="0" destOrd="0" presId="urn:microsoft.com/office/officeart/2005/8/layout/chevron2"/>
    <dgm:cxn modelId="{5FBA3463-4C79-4ED0-86B6-38C260CA9667}" type="presOf" srcId="{24280F59-4585-4F1C-8F66-E8E5DBDA42B9}" destId="{5E684310-5E70-4BED-AA93-F5A5F830128C}" srcOrd="0" destOrd="0" presId="urn:microsoft.com/office/officeart/2005/8/layout/chevron2"/>
    <dgm:cxn modelId="{3DED68F5-4632-49D0-A89E-991498CDD290}" srcId="{6F2BDCAB-2577-430D-AD30-B34FF72B8772}" destId="{A9FE1DAF-F5B9-4BD1-AA04-EEC91EA1603D}" srcOrd="2" destOrd="0" parTransId="{06CA9FF7-230C-46AD-9FC7-845AB40A472C}" sibTransId="{B754A409-DEAC-4B4D-B422-0136D351555F}"/>
    <dgm:cxn modelId="{AD2A269D-F7FC-45EB-BC6F-05EFF8179B6F}" srcId="{D8163DA1-C717-4193-984F-4696FBD2D3B2}" destId="{24280F59-4585-4F1C-8F66-E8E5DBDA42B9}" srcOrd="0" destOrd="0" parTransId="{F417C098-2A8A-40B4-AD18-E8992247493B}" sibTransId="{19EDB50F-809B-43B0-8DDF-F4DE7820184B}"/>
    <dgm:cxn modelId="{2B9AC61C-BEC0-4310-BA2B-12F94F477852}" srcId="{A9FE1DAF-F5B9-4BD1-AA04-EEC91EA1603D}" destId="{25E3B612-9735-4CD6-80CB-47E8E0F5901B}" srcOrd="0" destOrd="0" parTransId="{D3A22DF3-579A-43A5-BD1A-DE67AA64C642}" sibTransId="{DD211086-08FF-4484-93F9-441E55620192}"/>
    <dgm:cxn modelId="{75AC44A0-AEEE-40D7-BC91-3C9E4E23FAB8}" type="presOf" srcId="{C2BB6086-BC7E-4D8C-B2BC-5CF69FE34D69}" destId="{A98F11E9-8F9A-47D0-999D-51E16DB3D71E}" srcOrd="0" destOrd="0" presId="urn:microsoft.com/office/officeart/2005/8/layout/chevron2"/>
    <dgm:cxn modelId="{A2AF7C94-AE05-4B84-BC48-F99A3ABA50CE}" type="presOf" srcId="{A9FE1DAF-F5B9-4BD1-AA04-EEC91EA1603D}" destId="{DF3E423E-4E66-43DE-89F3-34BB2AC7672A}" srcOrd="0" destOrd="0" presId="urn:microsoft.com/office/officeart/2005/8/layout/chevron2"/>
    <dgm:cxn modelId="{17CB3C2C-F8EF-41F0-80D8-E4556D5754E6}" type="presOf" srcId="{6F2BDCAB-2577-430D-AD30-B34FF72B8772}" destId="{380E5189-BFEF-4FF8-BCD6-0CB85563E2E4}" srcOrd="0" destOrd="0" presId="urn:microsoft.com/office/officeart/2005/8/layout/chevron2"/>
    <dgm:cxn modelId="{986611C0-865F-4545-94DE-DB905B468961}" srcId="{C2BB6086-BC7E-4D8C-B2BC-5CF69FE34D69}" destId="{D9E7A2AB-9858-468A-8896-FD7674AF71ED}" srcOrd="0" destOrd="0" parTransId="{05876154-D0B7-431E-BEA9-72B9A7F5142E}" sibTransId="{F6DBBEDD-71BB-4633-9A79-4E51F2874419}"/>
    <dgm:cxn modelId="{85996F87-643B-41D7-AD6A-DCB4CC42DFD6}" type="presParOf" srcId="{380E5189-BFEF-4FF8-BCD6-0CB85563E2E4}" destId="{E7E70345-6DFC-4A12-AFAD-21BEC770F6B2}" srcOrd="0" destOrd="0" presId="urn:microsoft.com/office/officeart/2005/8/layout/chevron2"/>
    <dgm:cxn modelId="{583935BD-A9CB-4519-B783-8A8F83182903}" type="presParOf" srcId="{E7E70345-6DFC-4A12-AFAD-21BEC770F6B2}" destId="{FB1DB48A-B7A9-45E1-A05A-B959D22AC242}" srcOrd="0" destOrd="0" presId="urn:microsoft.com/office/officeart/2005/8/layout/chevron2"/>
    <dgm:cxn modelId="{9A848A6E-4021-4DB1-9D76-DD192EB6B2F7}" type="presParOf" srcId="{E7E70345-6DFC-4A12-AFAD-21BEC770F6B2}" destId="{5E684310-5E70-4BED-AA93-F5A5F830128C}" srcOrd="1" destOrd="0" presId="urn:microsoft.com/office/officeart/2005/8/layout/chevron2"/>
    <dgm:cxn modelId="{8F803FB5-0A49-43DE-9BEE-DB44B46495DE}" type="presParOf" srcId="{380E5189-BFEF-4FF8-BCD6-0CB85563E2E4}" destId="{0892F1BF-E87F-4783-8093-D69A39D3DF46}" srcOrd="1" destOrd="0" presId="urn:microsoft.com/office/officeart/2005/8/layout/chevron2"/>
    <dgm:cxn modelId="{A794D9DD-D099-469B-BBC3-79338EDA4086}" type="presParOf" srcId="{380E5189-BFEF-4FF8-BCD6-0CB85563E2E4}" destId="{D7CB5C61-FC9D-419A-AF6E-2BE5E1467DDB}" srcOrd="2" destOrd="0" presId="urn:microsoft.com/office/officeart/2005/8/layout/chevron2"/>
    <dgm:cxn modelId="{27C81CF6-ED81-4BFF-B8AF-0FDF33AB1DEF}" type="presParOf" srcId="{D7CB5C61-FC9D-419A-AF6E-2BE5E1467DDB}" destId="{A98F11E9-8F9A-47D0-999D-51E16DB3D71E}" srcOrd="0" destOrd="0" presId="urn:microsoft.com/office/officeart/2005/8/layout/chevron2"/>
    <dgm:cxn modelId="{EE56D801-2661-4946-800A-3C6CF3CA59C6}" type="presParOf" srcId="{D7CB5C61-FC9D-419A-AF6E-2BE5E1467DDB}" destId="{68D3BE51-2D3D-43D2-8167-2A50923ED329}" srcOrd="1" destOrd="0" presId="urn:microsoft.com/office/officeart/2005/8/layout/chevron2"/>
    <dgm:cxn modelId="{C409BBDF-6D42-4194-9395-7DA6D8E9E598}" type="presParOf" srcId="{380E5189-BFEF-4FF8-BCD6-0CB85563E2E4}" destId="{241AB20A-1C8C-4969-88DA-EDD040C00EEE}" srcOrd="3" destOrd="0" presId="urn:microsoft.com/office/officeart/2005/8/layout/chevron2"/>
    <dgm:cxn modelId="{46B8F624-AFE0-4768-B36E-14DC02A001F5}" type="presParOf" srcId="{380E5189-BFEF-4FF8-BCD6-0CB85563E2E4}" destId="{A6C25BCA-760E-4177-A8B8-EBBE999658AD}" srcOrd="4" destOrd="0" presId="urn:microsoft.com/office/officeart/2005/8/layout/chevron2"/>
    <dgm:cxn modelId="{E72B0779-033C-498E-8582-5BC47078F2DC}" type="presParOf" srcId="{A6C25BCA-760E-4177-A8B8-EBBE999658AD}" destId="{DF3E423E-4E66-43DE-89F3-34BB2AC7672A}" srcOrd="0" destOrd="0" presId="urn:microsoft.com/office/officeart/2005/8/layout/chevron2"/>
    <dgm:cxn modelId="{E20F96ED-B565-4A9D-B1FE-463A17A1428F}" type="presParOf" srcId="{A6C25BCA-760E-4177-A8B8-EBBE999658AD}" destId="{F61E27FE-6833-4608-82AD-21594AA63F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077D8-D8D6-49F4-9F39-8E967E386D11}" type="doc">
      <dgm:prSet loTypeId="urn:microsoft.com/office/officeart/2005/8/layout/gear1" loCatId="cycle" qsTypeId="urn:microsoft.com/office/officeart/2005/8/quickstyle/simple1" qsCatId="simple" csTypeId="urn:microsoft.com/office/officeart/2005/8/colors/accent1_2" csCatId="accent1" phldr="1"/>
      <dgm:spPr/>
    </dgm:pt>
    <dgm:pt modelId="{0C03F37F-6D94-4AEE-8D6E-66760B62E45E}">
      <dgm:prSet phldrT="[文字]" custT="1"/>
      <dgm:spPr>
        <a:solidFill>
          <a:srgbClr val="FFFF00"/>
        </a:solidFill>
        <a:ln>
          <a:solidFill>
            <a:schemeClr val="tx1"/>
          </a:solidFill>
        </a:ln>
      </dgm:spPr>
      <dgm:t>
        <a:bodyPr/>
        <a:lstStyle/>
        <a:p>
          <a:r>
            <a:rPr lang="zh-TW" altLang="en-US" sz="1600" b="1" dirty="0" smtClean="0">
              <a:solidFill>
                <a:schemeClr val="tx1"/>
              </a:solidFill>
            </a:rPr>
            <a:t>能力指標教學目標</a:t>
          </a:r>
          <a:endParaRPr lang="zh-TW" altLang="en-US" sz="1200" b="1" dirty="0">
            <a:solidFill>
              <a:schemeClr val="tx1"/>
            </a:solidFill>
          </a:endParaRPr>
        </a:p>
      </dgm:t>
    </dgm:pt>
    <dgm:pt modelId="{C33E954D-D055-4986-8461-77BF42F13BB8}" type="parTrans" cxnId="{71F82B59-32C7-4C2D-AD7E-4984DE4CD1BF}">
      <dgm:prSet/>
      <dgm:spPr/>
      <dgm:t>
        <a:bodyPr/>
        <a:lstStyle/>
        <a:p>
          <a:endParaRPr lang="zh-TW" altLang="en-US"/>
        </a:p>
      </dgm:t>
    </dgm:pt>
    <dgm:pt modelId="{C32DBA62-32FF-47E4-B749-D9C2D93C550A}" type="sibTrans" cxnId="{71F82B59-32C7-4C2D-AD7E-4984DE4CD1BF}">
      <dgm:prSet/>
      <dgm:spPr/>
      <dgm:t>
        <a:bodyPr/>
        <a:lstStyle/>
        <a:p>
          <a:endParaRPr lang="zh-TW" altLang="en-US"/>
        </a:p>
      </dgm:t>
    </dgm:pt>
    <dgm:pt modelId="{205C0936-40BF-4C16-8BEF-91A74746C781}">
      <dgm:prSet phldrT="[文字]" custT="1"/>
      <dgm:spPr>
        <a:solidFill>
          <a:srgbClr val="00B0F0"/>
        </a:solidFill>
        <a:ln>
          <a:solidFill>
            <a:schemeClr val="tx1"/>
          </a:solidFill>
        </a:ln>
      </dgm:spPr>
      <dgm:t>
        <a:bodyPr/>
        <a:lstStyle/>
        <a:p>
          <a:r>
            <a:rPr lang="zh-TW" altLang="en-US" sz="2000" b="1" dirty="0" smtClean="0">
              <a:solidFill>
                <a:schemeClr val="tx1">
                  <a:lumMod val="95000"/>
                  <a:lumOff val="5000"/>
                </a:schemeClr>
              </a:solidFill>
            </a:rPr>
            <a:t>教學內容</a:t>
          </a:r>
          <a:endParaRPr lang="zh-TW" altLang="en-US" sz="2000" b="1" dirty="0">
            <a:solidFill>
              <a:schemeClr val="tx1">
                <a:lumMod val="95000"/>
                <a:lumOff val="5000"/>
              </a:schemeClr>
            </a:solidFill>
          </a:endParaRPr>
        </a:p>
      </dgm:t>
    </dgm:pt>
    <dgm:pt modelId="{CF697799-2FDB-452A-A23A-6E3C7B06167C}" type="parTrans" cxnId="{5D158318-56E0-483F-B882-09C6BCB986BF}">
      <dgm:prSet/>
      <dgm:spPr/>
      <dgm:t>
        <a:bodyPr/>
        <a:lstStyle/>
        <a:p>
          <a:endParaRPr lang="zh-TW" altLang="en-US"/>
        </a:p>
      </dgm:t>
    </dgm:pt>
    <dgm:pt modelId="{E059E1E3-93BA-42DC-BDD6-1A15F3B2DD9F}" type="sibTrans" cxnId="{5D158318-56E0-483F-B882-09C6BCB986BF}">
      <dgm:prSet/>
      <dgm:spPr/>
      <dgm:t>
        <a:bodyPr/>
        <a:lstStyle/>
        <a:p>
          <a:endParaRPr lang="zh-TW" altLang="en-US"/>
        </a:p>
      </dgm:t>
    </dgm:pt>
    <dgm:pt modelId="{7734F2D1-CAEF-4FE8-8086-EF4B9DD18F77}">
      <dgm:prSet phldrT="[文字]" custT="1"/>
      <dgm:spPr>
        <a:solidFill>
          <a:schemeClr val="accent6"/>
        </a:solidFill>
        <a:ln>
          <a:solidFill>
            <a:schemeClr val="tx1"/>
          </a:solidFill>
        </a:ln>
      </dgm:spPr>
      <dgm:t>
        <a:bodyPr/>
        <a:lstStyle/>
        <a:p>
          <a:r>
            <a:rPr lang="zh-TW" altLang="en-US" sz="2400" b="1" dirty="0" smtClean="0">
              <a:solidFill>
                <a:schemeClr val="tx1"/>
              </a:solidFill>
              <a:latin typeface="+mn-ea"/>
              <a:ea typeface="+mn-ea"/>
            </a:rPr>
            <a:t>評量活動</a:t>
          </a:r>
          <a:endParaRPr lang="zh-TW" altLang="en-US" sz="2400" b="1" dirty="0">
            <a:solidFill>
              <a:schemeClr val="tx1"/>
            </a:solidFill>
            <a:latin typeface="+mn-ea"/>
            <a:ea typeface="+mn-ea"/>
          </a:endParaRPr>
        </a:p>
      </dgm:t>
    </dgm:pt>
    <dgm:pt modelId="{020AB34A-0870-401D-A158-202EA4B8CE6A}" type="parTrans" cxnId="{0D1EFE1C-6C99-40D7-B874-C1503D06BB68}">
      <dgm:prSet/>
      <dgm:spPr/>
      <dgm:t>
        <a:bodyPr/>
        <a:lstStyle/>
        <a:p>
          <a:endParaRPr lang="zh-TW" altLang="en-US"/>
        </a:p>
      </dgm:t>
    </dgm:pt>
    <dgm:pt modelId="{86988AE5-D5BF-4955-AB0A-9129DBE240DF}" type="sibTrans" cxnId="{0D1EFE1C-6C99-40D7-B874-C1503D06BB68}">
      <dgm:prSet/>
      <dgm:spPr/>
      <dgm:t>
        <a:bodyPr/>
        <a:lstStyle/>
        <a:p>
          <a:endParaRPr lang="zh-TW" altLang="en-US"/>
        </a:p>
      </dgm:t>
    </dgm:pt>
    <dgm:pt modelId="{047B99CD-BBBA-4B14-8209-F3B13E060945}" type="pres">
      <dgm:prSet presAssocID="{9CF077D8-D8D6-49F4-9F39-8E967E386D11}" presName="composite" presStyleCnt="0">
        <dgm:presLayoutVars>
          <dgm:chMax val="3"/>
          <dgm:animLvl val="lvl"/>
          <dgm:resizeHandles val="exact"/>
        </dgm:presLayoutVars>
      </dgm:prSet>
      <dgm:spPr/>
    </dgm:pt>
    <dgm:pt modelId="{9EA6C067-F66D-4137-ADBB-A868406310ED}" type="pres">
      <dgm:prSet presAssocID="{0C03F37F-6D94-4AEE-8D6E-66760B62E45E}" presName="gear1" presStyleLbl="node1" presStyleIdx="0" presStyleCnt="3" custAng="21378641" custScaleX="98930" custScaleY="100585" custLinFactNeighborX="-2808" custLinFactNeighborY="-5207">
        <dgm:presLayoutVars>
          <dgm:chMax val="1"/>
          <dgm:bulletEnabled val="1"/>
        </dgm:presLayoutVars>
      </dgm:prSet>
      <dgm:spPr/>
      <dgm:t>
        <a:bodyPr/>
        <a:lstStyle/>
        <a:p>
          <a:endParaRPr lang="zh-TW" altLang="en-US"/>
        </a:p>
      </dgm:t>
    </dgm:pt>
    <dgm:pt modelId="{1D965B17-F21C-47E4-A217-F937D840933B}" type="pres">
      <dgm:prSet presAssocID="{0C03F37F-6D94-4AEE-8D6E-66760B62E45E}" presName="gear1srcNode" presStyleLbl="node1" presStyleIdx="0" presStyleCnt="3"/>
      <dgm:spPr/>
      <dgm:t>
        <a:bodyPr/>
        <a:lstStyle/>
        <a:p>
          <a:endParaRPr lang="zh-TW" altLang="en-US"/>
        </a:p>
      </dgm:t>
    </dgm:pt>
    <dgm:pt modelId="{10104EBF-5F7A-47B6-8CFB-49BDF20E1879}" type="pres">
      <dgm:prSet presAssocID="{0C03F37F-6D94-4AEE-8D6E-66760B62E45E}" presName="gear1dstNode" presStyleLbl="node1" presStyleIdx="0" presStyleCnt="3"/>
      <dgm:spPr/>
      <dgm:t>
        <a:bodyPr/>
        <a:lstStyle/>
        <a:p>
          <a:endParaRPr lang="zh-TW" altLang="en-US"/>
        </a:p>
      </dgm:t>
    </dgm:pt>
    <dgm:pt modelId="{5A765120-113C-47BC-93D8-C3796B6742A3}" type="pres">
      <dgm:prSet presAssocID="{205C0936-40BF-4C16-8BEF-91A74746C781}" presName="gear2" presStyleLbl="node1" presStyleIdx="1" presStyleCnt="3" custAng="847560" custScaleX="103577" custScaleY="117968" custLinFactNeighborX="-12631" custLinFactNeighborY="16177">
        <dgm:presLayoutVars>
          <dgm:chMax val="1"/>
          <dgm:bulletEnabled val="1"/>
        </dgm:presLayoutVars>
      </dgm:prSet>
      <dgm:spPr/>
      <dgm:t>
        <a:bodyPr/>
        <a:lstStyle/>
        <a:p>
          <a:endParaRPr lang="zh-TW" altLang="en-US"/>
        </a:p>
      </dgm:t>
    </dgm:pt>
    <dgm:pt modelId="{ACE3B862-5A04-4E85-961B-83C044677EB2}" type="pres">
      <dgm:prSet presAssocID="{205C0936-40BF-4C16-8BEF-91A74746C781}" presName="gear2srcNode" presStyleLbl="node1" presStyleIdx="1" presStyleCnt="3"/>
      <dgm:spPr/>
      <dgm:t>
        <a:bodyPr/>
        <a:lstStyle/>
        <a:p>
          <a:endParaRPr lang="zh-TW" altLang="en-US"/>
        </a:p>
      </dgm:t>
    </dgm:pt>
    <dgm:pt modelId="{8CB597BC-E706-458F-A7BE-73CCC03AB4FE}" type="pres">
      <dgm:prSet presAssocID="{205C0936-40BF-4C16-8BEF-91A74746C781}" presName="gear2dstNode" presStyleLbl="node1" presStyleIdx="1" presStyleCnt="3"/>
      <dgm:spPr/>
      <dgm:t>
        <a:bodyPr/>
        <a:lstStyle/>
        <a:p>
          <a:endParaRPr lang="zh-TW" altLang="en-US"/>
        </a:p>
      </dgm:t>
    </dgm:pt>
    <dgm:pt modelId="{80D1630E-24A1-4B8E-AF83-A68C119395F4}" type="pres">
      <dgm:prSet presAssocID="{7734F2D1-CAEF-4FE8-8086-EF4B9DD18F77}" presName="gear3" presStyleLbl="node1" presStyleIdx="2" presStyleCnt="3" custAng="119265" custScaleX="126897" custScaleY="130843" custLinFactNeighborX="1347" custLinFactNeighborY="-3024"/>
      <dgm:spPr/>
      <dgm:t>
        <a:bodyPr/>
        <a:lstStyle/>
        <a:p>
          <a:endParaRPr lang="zh-TW" altLang="en-US"/>
        </a:p>
      </dgm:t>
    </dgm:pt>
    <dgm:pt modelId="{5D19ABDE-2C1D-4276-803B-6D5A7C12645C}" type="pres">
      <dgm:prSet presAssocID="{7734F2D1-CAEF-4FE8-8086-EF4B9DD18F77}" presName="gear3tx" presStyleLbl="node1" presStyleIdx="2" presStyleCnt="3">
        <dgm:presLayoutVars>
          <dgm:chMax val="1"/>
          <dgm:bulletEnabled val="1"/>
        </dgm:presLayoutVars>
      </dgm:prSet>
      <dgm:spPr/>
      <dgm:t>
        <a:bodyPr/>
        <a:lstStyle/>
        <a:p>
          <a:endParaRPr lang="zh-TW" altLang="en-US"/>
        </a:p>
      </dgm:t>
    </dgm:pt>
    <dgm:pt modelId="{1996C5AE-2AC1-465A-A219-DFAF39C8DE44}" type="pres">
      <dgm:prSet presAssocID="{7734F2D1-CAEF-4FE8-8086-EF4B9DD18F77}" presName="gear3srcNode" presStyleLbl="node1" presStyleIdx="2" presStyleCnt="3"/>
      <dgm:spPr/>
      <dgm:t>
        <a:bodyPr/>
        <a:lstStyle/>
        <a:p>
          <a:endParaRPr lang="zh-TW" altLang="en-US"/>
        </a:p>
      </dgm:t>
    </dgm:pt>
    <dgm:pt modelId="{E0B3D2FD-9BC5-4F6A-B13E-02C34D685049}" type="pres">
      <dgm:prSet presAssocID="{7734F2D1-CAEF-4FE8-8086-EF4B9DD18F77}" presName="gear3dstNode" presStyleLbl="node1" presStyleIdx="2" presStyleCnt="3"/>
      <dgm:spPr/>
      <dgm:t>
        <a:bodyPr/>
        <a:lstStyle/>
        <a:p>
          <a:endParaRPr lang="zh-TW" altLang="en-US"/>
        </a:p>
      </dgm:t>
    </dgm:pt>
    <dgm:pt modelId="{A9686812-CDDE-47A0-89C5-A7990FA0874D}" type="pres">
      <dgm:prSet presAssocID="{C32DBA62-32FF-47E4-B749-D9C2D93C550A}" presName="connector1" presStyleLbl="sibTrans2D1" presStyleIdx="0" presStyleCnt="3" custLinFactNeighborX="-959" custLinFactNeighborY="-5405"/>
      <dgm:spPr/>
      <dgm:t>
        <a:bodyPr/>
        <a:lstStyle/>
        <a:p>
          <a:endParaRPr lang="zh-TW" altLang="en-US"/>
        </a:p>
      </dgm:t>
    </dgm:pt>
    <dgm:pt modelId="{8438F4AF-B36C-4248-B5C8-776E1F96543B}" type="pres">
      <dgm:prSet presAssocID="{E059E1E3-93BA-42DC-BDD6-1A15F3B2DD9F}" presName="connector2" presStyleLbl="sibTrans2D1" presStyleIdx="1" presStyleCnt="3" custLinFactNeighborX="-10727" custLinFactNeighborY="6124"/>
      <dgm:spPr/>
      <dgm:t>
        <a:bodyPr/>
        <a:lstStyle/>
        <a:p>
          <a:endParaRPr lang="zh-TW" altLang="en-US"/>
        </a:p>
      </dgm:t>
    </dgm:pt>
    <dgm:pt modelId="{6965C222-DE99-430F-A696-215359CE15B7}" type="pres">
      <dgm:prSet presAssocID="{86988AE5-D5BF-4955-AB0A-9129DBE240DF}" presName="connector3" presStyleLbl="sibTrans2D1" presStyleIdx="2" presStyleCnt="3" custScaleX="110128"/>
      <dgm:spPr/>
      <dgm:t>
        <a:bodyPr/>
        <a:lstStyle/>
        <a:p>
          <a:endParaRPr lang="zh-TW" altLang="en-US"/>
        </a:p>
      </dgm:t>
    </dgm:pt>
  </dgm:ptLst>
  <dgm:cxnLst>
    <dgm:cxn modelId="{71F82B59-32C7-4C2D-AD7E-4984DE4CD1BF}" srcId="{9CF077D8-D8D6-49F4-9F39-8E967E386D11}" destId="{0C03F37F-6D94-4AEE-8D6E-66760B62E45E}" srcOrd="0" destOrd="0" parTransId="{C33E954D-D055-4986-8461-77BF42F13BB8}" sibTransId="{C32DBA62-32FF-47E4-B749-D9C2D93C550A}"/>
    <dgm:cxn modelId="{5D158318-56E0-483F-B882-09C6BCB986BF}" srcId="{9CF077D8-D8D6-49F4-9F39-8E967E386D11}" destId="{205C0936-40BF-4C16-8BEF-91A74746C781}" srcOrd="1" destOrd="0" parTransId="{CF697799-2FDB-452A-A23A-6E3C7B06167C}" sibTransId="{E059E1E3-93BA-42DC-BDD6-1A15F3B2DD9F}"/>
    <dgm:cxn modelId="{5DEE5EF6-7191-4B36-B7F5-9C190DABC799}" type="presOf" srcId="{205C0936-40BF-4C16-8BEF-91A74746C781}" destId="{5A765120-113C-47BC-93D8-C3796B6742A3}" srcOrd="0" destOrd="0" presId="urn:microsoft.com/office/officeart/2005/8/layout/gear1"/>
    <dgm:cxn modelId="{0D1EFE1C-6C99-40D7-B874-C1503D06BB68}" srcId="{9CF077D8-D8D6-49F4-9F39-8E967E386D11}" destId="{7734F2D1-CAEF-4FE8-8086-EF4B9DD18F77}" srcOrd="2" destOrd="0" parTransId="{020AB34A-0870-401D-A158-202EA4B8CE6A}" sibTransId="{86988AE5-D5BF-4955-AB0A-9129DBE240DF}"/>
    <dgm:cxn modelId="{84F0C4C5-CCCE-4B53-8407-68F3AA872F72}" type="presOf" srcId="{7734F2D1-CAEF-4FE8-8086-EF4B9DD18F77}" destId="{80D1630E-24A1-4B8E-AF83-A68C119395F4}" srcOrd="0" destOrd="0" presId="urn:microsoft.com/office/officeart/2005/8/layout/gear1"/>
    <dgm:cxn modelId="{2E41CD8E-84A6-43EC-A592-29DBF912BD6F}" type="presOf" srcId="{7734F2D1-CAEF-4FE8-8086-EF4B9DD18F77}" destId="{1996C5AE-2AC1-465A-A219-DFAF39C8DE44}" srcOrd="2" destOrd="0" presId="urn:microsoft.com/office/officeart/2005/8/layout/gear1"/>
    <dgm:cxn modelId="{81B34C69-80F2-4F61-A430-F89DDF4B8236}" type="presOf" srcId="{86988AE5-D5BF-4955-AB0A-9129DBE240DF}" destId="{6965C222-DE99-430F-A696-215359CE15B7}" srcOrd="0" destOrd="0" presId="urn:microsoft.com/office/officeart/2005/8/layout/gear1"/>
    <dgm:cxn modelId="{E05D5BD1-8D9C-48CC-9D42-FC28E4251798}" type="presOf" srcId="{0C03F37F-6D94-4AEE-8D6E-66760B62E45E}" destId="{10104EBF-5F7A-47B6-8CFB-49BDF20E1879}" srcOrd="2" destOrd="0" presId="urn:microsoft.com/office/officeart/2005/8/layout/gear1"/>
    <dgm:cxn modelId="{0926608B-D5C6-4785-821B-0F6980BC5F8D}" type="presOf" srcId="{0C03F37F-6D94-4AEE-8D6E-66760B62E45E}" destId="{1D965B17-F21C-47E4-A217-F937D840933B}" srcOrd="1" destOrd="0" presId="urn:microsoft.com/office/officeart/2005/8/layout/gear1"/>
    <dgm:cxn modelId="{49C65BD9-ACBE-4033-BBB5-85CACDA6B9C0}" type="presOf" srcId="{9CF077D8-D8D6-49F4-9F39-8E967E386D11}" destId="{047B99CD-BBBA-4B14-8209-F3B13E060945}" srcOrd="0" destOrd="0" presId="urn:microsoft.com/office/officeart/2005/8/layout/gear1"/>
    <dgm:cxn modelId="{E54856C4-C162-4E01-8DF7-9744097B08F9}" type="presOf" srcId="{0C03F37F-6D94-4AEE-8D6E-66760B62E45E}" destId="{9EA6C067-F66D-4137-ADBB-A868406310ED}" srcOrd="0" destOrd="0" presId="urn:microsoft.com/office/officeart/2005/8/layout/gear1"/>
    <dgm:cxn modelId="{95253AF6-01FC-46F0-A8F8-114F45C69302}" type="presOf" srcId="{205C0936-40BF-4C16-8BEF-91A74746C781}" destId="{8CB597BC-E706-458F-A7BE-73CCC03AB4FE}" srcOrd="2" destOrd="0" presId="urn:microsoft.com/office/officeart/2005/8/layout/gear1"/>
    <dgm:cxn modelId="{20074409-4496-4184-89CC-2098C5786005}" type="presOf" srcId="{7734F2D1-CAEF-4FE8-8086-EF4B9DD18F77}" destId="{E0B3D2FD-9BC5-4F6A-B13E-02C34D685049}" srcOrd="3" destOrd="0" presId="urn:microsoft.com/office/officeart/2005/8/layout/gear1"/>
    <dgm:cxn modelId="{977A9FA9-33C2-4771-B051-F77F5B24D9D0}" type="presOf" srcId="{205C0936-40BF-4C16-8BEF-91A74746C781}" destId="{ACE3B862-5A04-4E85-961B-83C044677EB2}" srcOrd="1" destOrd="0" presId="urn:microsoft.com/office/officeart/2005/8/layout/gear1"/>
    <dgm:cxn modelId="{8C6C10C4-5ACE-4CBB-B2FA-76A0D30CCB35}" type="presOf" srcId="{7734F2D1-CAEF-4FE8-8086-EF4B9DD18F77}" destId="{5D19ABDE-2C1D-4276-803B-6D5A7C12645C}" srcOrd="1" destOrd="0" presId="urn:microsoft.com/office/officeart/2005/8/layout/gear1"/>
    <dgm:cxn modelId="{6555EB46-A3C6-4F77-8005-1078BE9111E8}" type="presOf" srcId="{C32DBA62-32FF-47E4-B749-D9C2D93C550A}" destId="{A9686812-CDDE-47A0-89C5-A7990FA0874D}" srcOrd="0" destOrd="0" presId="urn:microsoft.com/office/officeart/2005/8/layout/gear1"/>
    <dgm:cxn modelId="{EC324F7A-A3BB-4420-A7BA-CDBB3354AF55}" type="presOf" srcId="{E059E1E3-93BA-42DC-BDD6-1A15F3B2DD9F}" destId="{8438F4AF-B36C-4248-B5C8-776E1F96543B}" srcOrd="0" destOrd="0" presId="urn:microsoft.com/office/officeart/2005/8/layout/gear1"/>
    <dgm:cxn modelId="{AD686713-C7C4-4BAD-A7AE-4DD31EB08D43}" type="presParOf" srcId="{047B99CD-BBBA-4B14-8209-F3B13E060945}" destId="{9EA6C067-F66D-4137-ADBB-A868406310ED}" srcOrd="0" destOrd="0" presId="urn:microsoft.com/office/officeart/2005/8/layout/gear1"/>
    <dgm:cxn modelId="{8882294F-C253-4033-9D5D-2B52221C38BA}" type="presParOf" srcId="{047B99CD-BBBA-4B14-8209-F3B13E060945}" destId="{1D965B17-F21C-47E4-A217-F937D840933B}" srcOrd="1" destOrd="0" presId="urn:microsoft.com/office/officeart/2005/8/layout/gear1"/>
    <dgm:cxn modelId="{304AE14B-1501-40F6-8706-3A8DACCDA5BF}" type="presParOf" srcId="{047B99CD-BBBA-4B14-8209-F3B13E060945}" destId="{10104EBF-5F7A-47B6-8CFB-49BDF20E1879}" srcOrd="2" destOrd="0" presId="urn:microsoft.com/office/officeart/2005/8/layout/gear1"/>
    <dgm:cxn modelId="{2A8B4EA8-40B3-4320-AEFF-A04505D3FF5C}" type="presParOf" srcId="{047B99CD-BBBA-4B14-8209-F3B13E060945}" destId="{5A765120-113C-47BC-93D8-C3796B6742A3}" srcOrd="3" destOrd="0" presId="urn:microsoft.com/office/officeart/2005/8/layout/gear1"/>
    <dgm:cxn modelId="{E44D587D-D88B-4D15-9093-62F86D42A475}" type="presParOf" srcId="{047B99CD-BBBA-4B14-8209-F3B13E060945}" destId="{ACE3B862-5A04-4E85-961B-83C044677EB2}" srcOrd="4" destOrd="0" presId="urn:microsoft.com/office/officeart/2005/8/layout/gear1"/>
    <dgm:cxn modelId="{273D0388-A8F2-448B-8171-95C5BDF11718}" type="presParOf" srcId="{047B99CD-BBBA-4B14-8209-F3B13E060945}" destId="{8CB597BC-E706-458F-A7BE-73CCC03AB4FE}" srcOrd="5" destOrd="0" presId="urn:microsoft.com/office/officeart/2005/8/layout/gear1"/>
    <dgm:cxn modelId="{C5E514F5-599F-49F1-BB66-4119D4BC3F63}" type="presParOf" srcId="{047B99CD-BBBA-4B14-8209-F3B13E060945}" destId="{80D1630E-24A1-4B8E-AF83-A68C119395F4}" srcOrd="6" destOrd="0" presId="urn:microsoft.com/office/officeart/2005/8/layout/gear1"/>
    <dgm:cxn modelId="{C189ADBC-1EB3-46A2-9B8F-1CD2D11F7F7D}" type="presParOf" srcId="{047B99CD-BBBA-4B14-8209-F3B13E060945}" destId="{5D19ABDE-2C1D-4276-803B-6D5A7C12645C}" srcOrd="7" destOrd="0" presId="urn:microsoft.com/office/officeart/2005/8/layout/gear1"/>
    <dgm:cxn modelId="{E0AFA2EE-55A2-4343-AC3A-075FFA24F6B2}" type="presParOf" srcId="{047B99CD-BBBA-4B14-8209-F3B13E060945}" destId="{1996C5AE-2AC1-465A-A219-DFAF39C8DE44}" srcOrd="8" destOrd="0" presId="urn:microsoft.com/office/officeart/2005/8/layout/gear1"/>
    <dgm:cxn modelId="{5A20808A-CC0C-4D44-8941-24CB6C51A016}" type="presParOf" srcId="{047B99CD-BBBA-4B14-8209-F3B13E060945}" destId="{E0B3D2FD-9BC5-4F6A-B13E-02C34D685049}" srcOrd="9" destOrd="0" presId="urn:microsoft.com/office/officeart/2005/8/layout/gear1"/>
    <dgm:cxn modelId="{14C78D11-297F-4E27-8B03-D2B54BB10AA2}" type="presParOf" srcId="{047B99CD-BBBA-4B14-8209-F3B13E060945}" destId="{A9686812-CDDE-47A0-89C5-A7990FA0874D}" srcOrd="10" destOrd="0" presId="urn:microsoft.com/office/officeart/2005/8/layout/gear1"/>
    <dgm:cxn modelId="{870504A1-09EE-46E2-9373-484BF62A4A1C}" type="presParOf" srcId="{047B99CD-BBBA-4B14-8209-F3B13E060945}" destId="{8438F4AF-B36C-4248-B5C8-776E1F96543B}" srcOrd="11" destOrd="0" presId="urn:microsoft.com/office/officeart/2005/8/layout/gear1"/>
    <dgm:cxn modelId="{3B99C9AB-DC6E-456E-ACBF-4A71779F2B83}" type="presParOf" srcId="{047B99CD-BBBA-4B14-8209-F3B13E060945}" destId="{6965C222-DE99-430F-A696-215359CE15B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F5476-3D98-4AAF-A229-D4996E102B1E}" type="doc">
      <dgm:prSet loTypeId="urn:microsoft.com/office/officeart/2005/8/layout/vList5" loCatId="list" qsTypeId="urn:microsoft.com/office/officeart/2005/8/quickstyle/3d2" qsCatId="3D" csTypeId="urn:microsoft.com/office/officeart/2005/8/colors/accent0_2" csCatId="mainScheme" phldr="1"/>
      <dgm:spPr/>
      <dgm:t>
        <a:bodyPr/>
        <a:lstStyle/>
        <a:p>
          <a:endParaRPr lang="zh-TW" altLang="en-US"/>
        </a:p>
      </dgm:t>
    </dgm:pt>
    <dgm:pt modelId="{1925D39A-37C5-4C7D-976C-B3D3C34014C5}">
      <dgm:prSet phldrT="[文字]" custT="1"/>
      <dgm:spPr>
        <a:solidFill>
          <a:srgbClr val="59CA46"/>
        </a:solidFill>
      </dgm:spPr>
      <dgm:t>
        <a:bodyPr/>
        <a:lstStyle/>
        <a:p>
          <a:r>
            <a:rPr lang="zh-TW" altLang="en-US" sz="3200" b="1" dirty="0" smtClean="0">
              <a:solidFill>
                <a:schemeClr val="tx1"/>
              </a:solidFill>
              <a:latin typeface="標楷體" pitchFamily="65" charset="-120"/>
              <a:ea typeface="標楷體" pitchFamily="65" charset="-120"/>
            </a:rPr>
            <a:t>實作評量</a:t>
          </a:r>
          <a:endParaRPr lang="zh-TW" altLang="en-US" sz="3200" b="1" dirty="0">
            <a:solidFill>
              <a:schemeClr val="tx1"/>
            </a:solidFill>
            <a:latin typeface="標楷體" pitchFamily="65" charset="-120"/>
            <a:ea typeface="標楷體" pitchFamily="65" charset="-120"/>
          </a:endParaRPr>
        </a:p>
      </dgm:t>
    </dgm:pt>
    <dgm:pt modelId="{29268176-2CFA-4B9A-8F72-1C1096C99445}" type="parTrans" cxnId="{BC39A92D-32B7-4244-9E7F-BD19880A9F0E}">
      <dgm:prSet/>
      <dgm:spPr/>
      <dgm:t>
        <a:bodyPr/>
        <a:lstStyle/>
        <a:p>
          <a:endParaRPr lang="zh-TW" altLang="en-US"/>
        </a:p>
      </dgm:t>
    </dgm:pt>
    <dgm:pt modelId="{2DD4E004-CECE-47C4-9AE6-7D018C266569}" type="sibTrans" cxnId="{BC39A92D-32B7-4244-9E7F-BD19880A9F0E}">
      <dgm:prSet/>
      <dgm:spPr/>
      <dgm:t>
        <a:bodyPr/>
        <a:lstStyle/>
        <a:p>
          <a:endParaRPr lang="zh-TW" altLang="en-US"/>
        </a:p>
      </dgm:t>
    </dgm:pt>
    <dgm:pt modelId="{3EBDC674-8527-4C1B-B9E7-DE0AE8CCAE9F}">
      <dgm:prSet phldrT="[文字]" custT="1"/>
      <dgm:spPr>
        <a:solidFill>
          <a:srgbClr val="59CA46">
            <a:alpha val="90000"/>
          </a:srgbClr>
        </a:solidFill>
      </dgm:spPr>
      <dgm:t>
        <a:bodyPr/>
        <a:lstStyle/>
        <a:p>
          <a:r>
            <a:rPr lang="zh-TW" altLang="en-US" sz="2000" b="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dirty="0">
            <a:solidFill>
              <a:schemeClr val="tx1"/>
            </a:solidFill>
          </a:endParaRPr>
        </a:p>
      </dgm:t>
    </dgm:pt>
    <dgm:pt modelId="{7E46F27B-2B10-4231-B9BE-0C9E81E96320}" type="parTrans" cxnId="{24F20284-4FB5-4E0A-8EF9-B513B12A47C1}">
      <dgm:prSet/>
      <dgm:spPr/>
      <dgm:t>
        <a:bodyPr/>
        <a:lstStyle/>
        <a:p>
          <a:endParaRPr lang="zh-TW" altLang="en-US"/>
        </a:p>
      </dgm:t>
    </dgm:pt>
    <dgm:pt modelId="{4D21CD1B-2993-4550-A36C-B33E2B6FCBAA}" type="sibTrans" cxnId="{24F20284-4FB5-4E0A-8EF9-B513B12A47C1}">
      <dgm:prSet/>
      <dgm:spPr/>
      <dgm:t>
        <a:bodyPr/>
        <a:lstStyle/>
        <a:p>
          <a:endParaRPr lang="zh-TW" altLang="en-US"/>
        </a:p>
      </dgm:t>
    </dgm:pt>
    <dgm:pt modelId="{D247C350-2A64-4980-B34A-4CDA45D02B1C}">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口語評量</a:t>
          </a:r>
          <a:endParaRPr lang="zh-TW" altLang="en-US" sz="3200" dirty="0">
            <a:solidFill>
              <a:schemeClr val="tx1"/>
            </a:solidFill>
          </a:endParaRPr>
        </a:p>
      </dgm:t>
    </dgm:pt>
    <dgm:pt modelId="{8E4DBD4E-0759-4520-8833-5D560AE8C203}" type="parTrans" cxnId="{F3B015BE-D28D-461B-9DAF-E1B715253C9C}">
      <dgm:prSet/>
      <dgm:spPr/>
      <dgm:t>
        <a:bodyPr/>
        <a:lstStyle/>
        <a:p>
          <a:endParaRPr lang="zh-TW" altLang="en-US"/>
        </a:p>
      </dgm:t>
    </dgm:pt>
    <dgm:pt modelId="{5092A159-5133-40ED-8188-C8B882A13743}" type="sibTrans" cxnId="{F3B015BE-D28D-461B-9DAF-E1B715253C9C}">
      <dgm:prSet/>
      <dgm:spPr/>
      <dgm:t>
        <a:bodyPr/>
        <a:lstStyle/>
        <a:p>
          <a:endParaRPr lang="zh-TW" altLang="en-US"/>
        </a:p>
      </dgm:t>
    </dgm:pt>
    <dgm:pt modelId="{E428DC5E-934A-48C7-86A1-A5FB96631A19}">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口試、口頭報告、晤談</a:t>
          </a:r>
          <a:endParaRPr lang="zh-TW" altLang="en-US" sz="2000" b="0" dirty="0">
            <a:solidFill>
              <a:schemeClr val="tx1"/>
            </a:solidFill>
          </a:endParaRPr>
        </a:p>
      </dgm:t>
    </dgm:pt>
    <dgm:pt modelId="{3E9E495C-5358-492B-8526-A7E0D1B25130}" type="parTrans" cxnId="{F1491CC0-E491-4233-9720-A6E671BB9DC4}">
      <dgm:prSet/>
      <dgm:spPr/>
      <dgm:t>
        <a:bodyPr/>
        <a:lstStyle/>
        <a:p>
          <a:endParaRPr lang="zh-TW" altLang="en-US"/>
        </a:p>
      </dgm:t>
    </dgm:pt>
    <dgm:pt modelId="{5D7D3856-DCDA-4309-A2B6-BD3029E678EF}" type="sibTrans" cxnId="{F1491CC0-E491-4233-9720-A6E671BB9DC4}">
      <dgm:prSet/>
      <dgm:spPr/>
      <dgm:t>
        <a:bodyPr/>
        <a:lstStyle/>
        <a:p>
          <a:endParaRPr lang="zh-TW" altLang="en-US"/>
        </a:p>
      </dgm:t>
    </dgm:pt>
    <dgm:pt modelId="{D5022790-A28F-4B93-BE38-449EC81F8069}">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檔案評量</a:t>
          </a:r>
          <a:endParaRPr lang="zh-TW" altLang="en-US" sz="3200" dirty="0">
            <a:solidFill>
              <a:schemeClr val="tx1"/>
            </a:solidFill>
          </a:endParaRPr>
        </a:p>
      </dgm:t>
    </dgm:pt>
    <dgm:pt modelId="{CFE8BD54-70AA-4B03-BB05-71DDB9E5ADB8}" type="parTrans" cxnId="{150180D4-5514-403C-94C3-6208DA01D0E5}">
      <dgm:prSet/>
      <dgm:spPr/>
      <dgm:t>
        <a:bodyPr/>
        <a:lstStyle/>
        <a:p>
          <a:endParaRPr lang="zh-TW" altLang="en-US"/>
        </a:p>
      </dgm:t>
    </dgm:pt>
    <dgm:pt modelId="{0FF7F771-9BBC-41CE-AAB8-EC226D7EB02F}" type="sibTrans" cxnId="{150180D4-5514-403C-94C3-6208DA01D0E5}">
      <dgm:prSet/>
      <dgm:spPr/>
      <dgm:t>
        <a:bodyPr/>
        <a:lstStyle/>
        <a:p>
          <a:endParaRPr lang="zh-TW" altLang="en-US"/>
        </a:p>
      </dgm:t>
    </dgm:pt>
    <dgm:pt modelId="{387286DC-BCB0-4348-83AB-33387AB4E778}">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研究報告、遊記、教學日誌、會議記錄、軼事記錄、或其他資料之評量。</a:t>
          </a:r>
          <a:endParaRPr lang="zh-TW" altLang="en-US" sz="2000" b="0" dirty="0">
            <a:solidFill>
              <a:schemeClr val="tx1"/>
            </a:solidFill>
          </a:endParaRPr>
        </a:p>
      </dgm:t>
    </dgm:pt>
    <dgm:pt modelId="{094999F5-6E5F-47B9-880A-AD121D236B66}" type="parTrans" cxnId="{648F5508-1EEF-4826-A4AB-0132CE1BF0F5}">
      <dgm:prSet/>
      <dgm:spPr/>
      <dgm:t>
        <a:bodyPr/>
        <a:lstStyle/>
        <a:p>
          <a:endParaRPr lang="zh-TW" altLang="en-US"/>
        </a:p>
      </dgm:t>
    </dgm:pt>
    <dgm:pt modelId="{FFB39180-C6ED-4B48-9E08-16DFB461954C}" type="sibTrans" cxnId="{648F5508-1EEF-4826-A4AB-0132CE1BF0F5}">
      <dgm:prSet/>
      <dgm:spPr/>
      <dgm:t>
        <a:bodyPr/>
        <a:lstStyle/>
        <a:p>
          <a:endParaRPr lang="zh-TW" altLang="en-US"/>
        </a:p>
      </dgm:t>
    </dgm:pt>
    <dgm:pt modelId="{FF398243-346B-4DBB-AE6F-8AAC1A35A083}">
      <dgm:prSet phldrT="[文字]"/>
      <dgm:spPr>
        <a:solidFill>
          <a:srgbClr val="59CA46"/>
        </a:solidFill>
      </dgm:spPr>
      <dgm:t>
        <a:bodyPr/>
        <a:lstStyle/>
        <a:p>
          <a:r>
            <a:rPr lang="zh-TW" altLang="en-US" b="1" dirty="0" smtClean="0">
              <a:solidFill>
                <a:schemeClr val="tx1"/>
              </a:solidFill>
              <a:latin typeface="標楷體" pitchFamily="65" charset="-120"/>
              <a:ea typeface="標楷體" pitchFamily="65" charset="-120"/>
            </a:rPr>
            <a:t>高層次紙筆測驗</a:t>
          </a:r>
          <a:endParaRPr lang="zh-TW" altLang="en-US" dirty="0">
            <a:solidFill>
              <a:schemeClr val="tx1"/>
            </a:solidFill>
            <a:latin typeface="標楷體" pitchFamily="65" charset="-120"/>
            <a:ea typeface="標楷體" pitchFamily="65" charset="-120"/>
          </a:endParaRPr>
        </a:p>
      </dgm:t>
    </dgm:pt>
    <dgm:pt modelId="{16F59C5E-A92F-42F5-A214-9FE71033F077}" type="parTrans" cxnId="{10D569C3-4C61-4037-A653-9FFDB7AE7BAB}">
      <dgm:prSet/>
      <dgm:spPr/>
      <dgm:t>
        <a:bodyPr/>
        <a:lstStyle/>
        <a:p>
          <a:endParaRPr lang="zh-TW" altLang="en-US"/>
        </a:p>
      </dgm:t>
    </dgm:pt>
    <dgm:pt modelId="{E897E470-AB94-49E6-A931-B6004B8B2D48}" type="sibTrans" cxnId="{10D569C3-4C61-4037-A653-9FFDB7AE7BAB}">
      <dgm:prSet/>
      <dgm:spPr/>
      <dgm:t>
        <a:bodyPr/>
        <a:lstStyle/>
        <a:p>
          <a:endParaRPr lang="zh-TW" altLang="en-US"/>
        </a:p>
      </dgm:t>
    </dgm:pt>
    <dgm:pt modelId="{F51B43F8-0DDC-4B1A-82FE-1CBEDA3E716C}">
      <dgm:prSet phldrT="[文字]" custT="1"/>
      <dgm:spPr>
        <a:solidFill>
          <a:srgbClr val="59CA46"/>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標楷體" pitchFamily="65" charset="-120"/>
              <a:ea typeface="標楷體" pitchFamily="65" charset="-120"/>
            </a:rPr>
            <a:t>研究報告、遊記、教學日誌、會議記錄、軼事記錄、或其他資料之評量。</a:t>
          </a:r>
        </a:p>
        <a:p>
          <a:pPr marL="114300" indent="0" algn="l" defTabSz="577850">
            <a:lnSpc>
              <a:spcPct val="90000"/>
            </a:lnSpc>
            <a:spcBef>
              <a:spcPct val="0"/>
            </a:spcBef>
            <a:spcAft>
              <a:spcPct val="15000"/>
            </a:spcAft>
            <a:buNone/>
          </a:pPr>
          <a:endParaRPr lang="zh-TW" altLang="en-US" sz="1400" dirty="0"/>
        </a:p>
      </dgm:t>
    </dgm:pt>
    <dgm:pt modelId="{4B9119C7-B3E1-4F33-86E8-36DEC7482FF3}" type="parTrans" cxnId="{6A4BD2F4-6C34-47B8-A810-C7960D4BB4DE}">
      <dgm:prSet/>
      <dgm:spPr/>
      <dgm:t>
        <a:bodyPr/>
        <a:lstStyle/>
        <a:p>
          <a:endParaRPr lang="zh-TW" altLang="en-US"/>
        </a:p>
      </dgm:t>
    </dgm:pt>
    <dgm:pt modelId="{EAE3A52C-E675-4437-8D47-6821F8F55610}" type="sibTrans" cxnId="{6A4BD2F4-6C34-47B8-A810-C7960D4BB4DE}">
      <dgm:prSet/>
      <dgm:spPr/>
      <dgm:t>
        <a:bodyPr/>
        <a:lstStyle/>
        <a:p>
          <a:endParaRPr lang="zh-TW" altLang="en-US"/>
        </a:p>
      </dgm:t>
    </dgm:pt>
    <dgm:pt modelId="{1B35AE49-E105-4D21-9B85-4F7D7DBCC644}" type="pres">
      <dgm:prSet presAssocID="{E5FF5476-3D98-4AAF-A229-D4996E102B1E}" presName="Name0" presStyleCnt="0">
        <dgm:presLayoutVars>
          <dgm:dir/>
          <dgm:animLvl val="lvl"/>
          <dgm:resizeHandles val="exact"/>
        </dgm:presLayoutVars>
      </dgm:prSet>
      <dgm:spPr/>
      <dgm:t>
        <a:bodyPr/>
        <a:lstStyle/>
        <a:p>
          <a:endParaRPr lang="zh-TW" altLang="en-US"/>
        </a:p>
      </dgm:t>
    </dgm:pt>
    <dgm:pt modelId="{3E5F4FC2-3E4F-4ABC-B3BB-F524B15D2961}" type="pres">
      <dgm:prSet presAssocID="{1925D39A-37C5-4C7D-976C-B3D3C34014C5}" presName="linNode" presStyleCnt="0"/>
      <dgm:spPr/>
    </dgm:pt>
    <dgm:pt modelId="{A8BA9F1F-B715-4279-8D83-7AC4A830FAC4}" type="pres">
      <dgm:prSet presAssocID="{1925D39A-37C5-4C7D-976C-B3D3C34014C5}" presName="parentText" presStyleLbl="node1" presStyleIdx="0" presStyleCnt="4" custScaleX="79950" custLinFactNeighborX="-188" custLinFactNeighborY="-6861">
        <dgm:presLayoutVars>
          <dgm:chMax val="1"/>
          <dgm:bulletEnabled val="1"/>
        </dgm:presLayoutVars>
      </dgm:prSet>
      <dgm:spPr/>
      <dgm:t>
        <a:bodyPr/>
        <a:lstStyle/>
        <a:p>
          <a:endParaRPr lang="zh-TW" altLang="en-US"/>
        </a:p>
      </dgm:t>
    </dgm:pt>
    <dgm:pt modelId="{322074FE-BBC9-4FDE-8DD7-2DCBFAC08FB2}" type="pres">
      <dgm:prSet presAssocID="{1925D39A-37C5-4C7D-976C-B3D3C34014C5}" presName="descendantText" presStyleLbl="alignAccFollowNode1" presStyleIdx="0" presStyleCnt="4" custScaleX="105499" custScaleY="97829" custLinFactNeighborX="-2263" custLinFactNeighborY="-3559">
        <dgm:presLayoutVars>
          <dgm:bulletEnabled val="1"/>
        </dgm:presLayoutVars>
      </dgm:prSet>
      <dgm:spPr/>
      <dgm:t>
        <a:bodyPr/>
        <a:lstStyle/>
        <a:p>
          <a:endParaRPr lang="zh-TW" altLang="en-US"/>
        </a:p>
      </dgm:t>
    </dgm:pt>
    <dgm:pt modelId="{D07AEA25-1E2D-4717-AE11-A8BF5EF1BAE7}" type="pres">
      <dgm:prSet presAssocID="{2DD4E004-CECE-47C4-9AE6-7D018C266569}" presName="sp" presStyleCnt="0"/>
      <dgm:spPr/>
    </dgm:pt>
    <dgm:pt modelId="{F14AA608-7A60-4628-A553-CB56424AFC3A}" type="pres">
      <dgm:prSet presAssocID="{D247C350-2A64-4980-B34A-4CDA45D02B1C}" presName="linNode" presStyleCnt="0"/>
      <dgm:spPr/>
    </dgm:pt>
    <dgm:pt modelId="{281C3F0D-C2C4-41AE-820A-E472CC8DB23B}" type="pres">
      <dgm:prSet presAssocID="{D247C350-2A64-4980-B34A-4CDA45D02B1C}" presName="parentText" presStyleLbl="node1" presStyleIdx="1" presStyleCnt="4" custScaleX="81689" custLinFactNeighborX="0" custLinFactNeighborY="-1840">
        <dgm:presLayoutVars>
          <dgm:chMax val="1"/>
          <dgm:bulletEnabled val="1"/>
        </dgm:presLayoutVars>
      </dgm:prSet>
      <dgm:spPr/>
      <dgm:t>
        <a:bodyPr/>
        <a:lstStyle/>
        <a:p>
          <a:endParaRPr lang="zh-TW" altLang="en-US"/>
        </a:p>
      </dgm:t>
    </dgm:pt>
    <dgm:pt modelId="{0EF81B83-4DF1-44D6-ABCD-76B89C431420}" type="pres">
      <dgm:prSet presAssocID="{D247C350-2A64-4980-B34A-4CDA45D02B1C}" presName="descendantText" presStyleLbl="alignAccFollowNode1" presStyleIdx="1" presStyleCnt="4" custScaleX="104373" custLinFactNeighborX="0" custLinFactNeighborY="-2300">
        <dgm:presLayoutVars>
          <dgm:bulletEnabled val="1"/>
        </dgm:presLayoutVars>
      </dgm:prSet>
      <dgm:spPr/>
      <dgm:t>
        <a:bodyPr/>
        <a:lstStyle/>
        <a:p>
          <a:endParaRPr lang="zh-TW" altLang="en-US"/>
        </a:p>
      </dgm:t>
    </dgm:pt>
    <dgm:pt modelId="{712E7695-3E8A-4CD2-B76F-2BBBE34A0BCC}" type="pres">
      <dgm:prSet presAssocID="{5092A159-5133-40ED-8188-C8B882A13743}" presName="sp" presStyleCnt="0"/>
      <dgm:spPr/>
    </dgm:pt>
    <dgm:pt modelId="{DE087342-4024-49D2-9453-39CC6514CE53}" type="pres">
      <dgm:prSet presAssocID="{D5022790-A28F-4B93-BE38-449EC81F8069}" presName="linNode" presStyleCnt="0"/>
      <dgm:spPr/>
    </dgm:pt>
    <dgm:pt modelId="{A4E2B50C-A4A3-4D06-967F-1A64A02AEC4A}" type="pres">
      <dgm:prSet presAssocID="{D5022790-A28F-4B93-BE38-449EC81F8069}" presName="parentText" presStyleLbl="node1" presStyleIdx="2" presStyleCnt="4" custScaleX="84424" custLinFactNeighborX="0" custLinFactNeighborY="-1840">
        <dgm:presLayoutVars>
          <dgm:chMax val="1"/>
          <dgm:bulletEnabled val="1"/>
        </dgm:presLayoutVars>
      </dgm:prSet>
      <dgm:spPr/>
      <dgm:t>
        <a:bodyPr/>
        <a:lstStyle/>
        <a:p>
          <a:endParaRPr lang="zh-TW" altLang="en-US"/>
        </a:p>
      </dgm:t>
    </dgm:pt>
    <dgm:pt modelId="{D4642E86-48AC-4531-AE02-17D2A2809036}" type="pres">
      <dgm:prSet presAssocID="{D5022790-A28F-4B93-BE38-449EC81F8069}" presName="descendantText" presStyleLbl="alignAccFollowNode1" presStyleIdx="2" presStyleCnt="4" custScaleX="103013" custLinFactNeighborX="0" custLinFactNeighborY="-2300">
        <dgm:presLayoutVars>
          <dgm:bulletEnabled val="1"/>
        </dgm:presLayoutVars>
      </dgm:prSet>
      <dgm:spPr/>
      <dgm:t>
        <a:bodyPr/>
        <a:lstStyle/>
        <a:p>
          <a:endParaRPr lang="zh-TW" altLang="en-US"/>
        </a:p>
      </dgm:t>
    </dgm:pt>
    <dgm:pt modelId="{B3FF9177-7A50-4579-8850-262C15BE5176}" type="pres">
      <dgm:prSet presAssocID="{0FF7F771-9BBC-41CE-AAB8-EC226D7EB02F}" presName="sp" presStyleCnt="0"/>
      <dgm:spPr/>
    </dgm:pt>
    <dgm:pt modelId="{D0782F53-D896-455A-8230-B9CD58A65A23}" type="pres">
      <dgm:prSet presAssocID="{FF398243-346B-4DBB-AE6F-8AAC1A35A083}" presName="linNode" presStyleCnt="0"/>
      <dgm:spPr/>
    </dgm:pt>
    <dgm:pt modelId="{5123E59C-9611-4717-BBBE-37D837D8C52A}" type="pres">
      <dgm:prSet presAssocID="{FF398243-346B-4DBB-AE6F-8AAC1A35A083}" presName="parentText" presStyleLbl="node1" presStyleIdx="3" presStyleCnt="4" custScaleX="84534" custLinFactNeighborX="0" custLinFactNeighborY="-2847">
        <dgm:presLayoutVars>
          <dgm:chMax val="1"/>
          <dgm:bulletEnabled val="1"/>
        </dgm:presLayoutVars>
      </dgm:prSet>
      <dgm:spPr/>
      <dgm:t>
        <a:bodyPr/>
        <a:lstStyle/>
        <a:p>
          <a:endParaRPr lang="zh-TW" altLang="en-US"/>
        </a:p>
      </dgm:t>
    </dgm:pt>
    <dgm:pt modelId="{C19C2315-6592-4DC0-9D1C-466188B0505D}" type="pres">
      <dgm:prSet presAssocID="{FF398243-346B-4DBB-AE6F-8AAC1A35A083}" presName="descendantText" presStyleLbl="alignAccFollowNode1" presStyleIdx="3" presStyleCnt="4" custScaleX="105404" custLinFactNeighborX="-2263" custLinFactNeighborY="-3559">
        <dgm:presLayoutVars>
          <dgm:bulletEnabled val="1"/>
        </dgm:presLayoutVars>
      </dgm:prSet>
      <dgm:spPr/>
      <dgm:t>
        <a:bodyPr/>
        <a:lstStyle/>
        <a:p>
          <a:endParaRPr lang="zh-TW" altLang="en-US"/>
        </a:p>
      </dgm:t>
    </dgm:pt>
  </dgm:ptLst>
  <dgm:cxnLst>
    <dgm:cxn modelId="{B6A04FF7-66C5-43DB-87BB-74E9003FE45B}" type="presOf" srcId="{1925D39A-37C5-4C7D-976C-B3D3C34014C5}" destId="{A8BA9F1F-B715-4279-8D83-7AC4A830FAC4}" srcOrd="0" destOrd="0" presId="urn:microsoft.com/office/officeart/2005/8/layout/vList5"/>
    <dgm:cxn modelId="{F1491CC0-E491-4233-9720-A6E671BB9DC4}" srcId="{D247C350-2A64-4980-B34A-4CDA45D02B1C}" destId="{E428DC5E-934A-48C7-86A1-A5FB96631A19}" srcOrd="0" destOrd="0" parTransId="{3E9E495C-5358-492B-8526-A7E0D1B25130}" sibTransId="{5D7D3856-DCDA-4309-A2B6-BD3029E678EF}"/>
    <dgm:cxn modelId="{1D972DC6-C63D-4383-BFD8-86955CDE9F4F}" type="presOf" srcId="{E5FF5476-3D98-4AAF-A229-D4996E102B1E}" destId="{1B35AE49-E105-4D21-9B85-4F7D7DBCC644}" srcOrd="0" destOrd="0" presId="urn:microsoft.com/office/officeart/2005/8/layout/vList5"/>
    <dgm:cxn modelId="{6A4BD2F4-6C34-47B8-A810-C7960D4BB4DE}" srcId="{FF398243-346B-4DBB-AE6F-8AAC1A35A083}" destId="{F51B43F8-0DDC-4B1A-82FE-1CBEDA3E716C}" srcOrd="0" destOrd="0" parTransId="{4B9119C7-B3E1-4F33-86E8-36DEC7482FF3}" sibTransId="{EAE3A52C-E675-4437-8D47-6821F8F55610}"/>
    <dgm:cxn modelId="{150180D4-5514-403C-94C3-6208DA01D0E5}" srcId="{E5FF5476-3D98-4AAF-A229-D4996E102B1E}" destId="{D5022790-A28F-4B93-BE38-449EC81F8069}" srcOrd="2" destOrd="0" parTransId="{CFE8BD54-70AA-4B03-BB05-71DDB9E5ADB8}" sibTransId="{0FF7F771-9BBC-41CE-AAB8-EC226D7EB02F}"/>
    <dgm:cxn modelId="{10D569C3-4C61-4037-A653-9FFDB7AE7BAB}" srcId="{E5FF5476-3D98-4AAF-A229-D4996E102B1E}" destId="{FF398243-346B-4DBB-AE6F-8AAC1A35A083}" srcOrd="3" destOrd="0" parTransId="{16F59C5E-A92F-42F5-A214-9FE71033F077}" sibTransId="{E897E470-AB94-49E6-A931-B6004B8B2D48}"/>
    <dgm:cxn modelId="{BC39A92D-32B7-4244-9E7F-BD19880A9F0E}" srcId="{E5FF5476-3D98-4AAF-A229-D4996E102B1E}" destId="{1925D39A-37C5-4C7D-976C-B3D3C34014C5}" srcOrd="0" destOrd="0" parTransId="{29268176-2CFA-4B9A-8F72-1C1096C99445}" sibTransId="{2DD4E004-CECE-47C4-9AE6-7D018C266569}"/>
    <dgm:cxn modelId="{824A76BA-8E92-4F42-A4E4-488AAC3CB789}" type="presOf" srcId="{E428DC5E-934A-48C7-86A1-A5FB96631A19}" destId="{0EF81B83-4DF1-44D6-ABCD-76B89C431420}" srcOrd="0" destOrd="0" presId="urn:microsoft.com/office/officeart/2005/8/layout/vList5"/>
    <dgm:cxn modelId="{B2BF0129-48AF-4978-8509-756143DD8BA6}" type="presOf" srcId="{D247C350-2A64-4980-B34A-4CDA45D02B1C}" destId="{281C3F0D-C2C4-41AE-820A-E472CC8DB23B}" srcOrd="0" destOrd="0" presId="urn:microsoft.com/office/officeart/2005/8/layout/vList5"/>
    <dgm:cxn modelId="{F3B015BE-D28D-461B-9DAF-E1B715253C9C}" srcId="{E5FF5476-3D98-4AAF-A229-D4996E102B1E}" destId="{D247C350-2A64-4980-B34A-4CDA45D02B1C}" srcOrd="1" destOrd="0" parTransId="{8E4DBD4E-0759-4520-8833-5D560AE8C203}" sibTransId="{5092A159-5133-40ED-8188-C8B882A13743}"/>
    <dgm:cxn modelId="{1766BDB4-92F0-4123-9123-6505C1D5A8D7}" type="presOf" srcId="{D5022790-A28F-4B93-BE38-449EC81F8069}" destId="{A4E2B50C-A4A3-4D06-967F-1A64A02AEC4A}" srcOrd="0" destOrd="0" presId="urn:microsoft.com/office/officeart/2005/8/layout/vList5"/>
    <dgm:cxn modelId="{CF0DB108-E2A5-4C56-9761-07D0E2D2F220}" type="presOf" srcId="{FF398243-346B-4DBB-AE6F-8AAC1A35A083}" destId="{5123E59C-9611-4717-BBBE-37D837D8C52A}" srcOrd="0" destOrd="0" presId="urn:microsoft.com/office/officeart/2005/8/layout/vList5"/>
    <dgm:cxn modelId="{80B33086-764C-4824-AE45-C7E60AC69C9A}" type="presOf" srcId="{F51B43F8-0DDC-4B1A-82FE-1CBEDA3E716C}" destId="{C19C2315-6592-4DC0-9D1C-466188B0505D}" srcOrd="0" destOrd="0" presId="urn:microsoft.com/office/officeart/2005/8/layout/vList5"/>
    <dgm:cxn modelId="{24F20284-4FB5-4E0A-8EF9-B513B12A47C1}" srcId="{1925D39A-37C5-4C7D-976C-B3D3C34014C5}" destId="{3EBDC674-8527-4C1B-B9E7-DE0AE8CCAE9F}" srcOrd="0" destOrd="0" parTransId="{7E46F27B-2B10-4231-B9BE-0C9E81E96320}" sibTransId="{4D21CD1B-2993-4550-A36C-B33E2B6FCBAA}"/>
    <dgm:cxn modelId="{71AA35C6-6C9C-4BE8-A50B-0751CA684F48}" type="presOf" srcId="{387286DC-BCB0-4348-83AB-33387AB4E778}" destId="{D4642E86-48AC-4531-AE02-17D2A2809036}" srcOrd="0" destOrd="0" presId="urn:microsoft.com/office/officeart/2005/8/layout/vList5"/>
    <dgm:cxn modelId="{648F5508-1EEF-4826-A4AB-0132CE1BF0F5}" srcId="{D5022790-A28F-4B93-BE38-449EC81F8069}" destId="{387286DC-BCB0-4348-83AB-33387AB4E778}" srcOrd="0" destOrd="0" parTransId="{094999F5-6E5F-47B9-880A-AD121D236B66}" sibTransId="{FFB39180-C6ED-4B48-9E08-16DFB461954C}"/>
    <dgm:cxn modelId="{A3ADF13C-1202-439C-8B21-C11EF671B2E2}" type="presOf" srcId="{3EBDC674-8527-4C1B-B9E7-DE0AE8CCAE9F}" destId="{322074FE-BBC9-4FDE-8DD7-2DCBFAC08FB2}" srcOrd="0" destOrd="0" presId="urn:microsoft.com/office/officeart/2005/8/layout/vList5"/>
    <dgm:cxn modelId="{8A236111-B98C-4001-8813-6B53BD03A05B}" type="presParOf" srcId="{1B35AE49-E105-4D21-9B85-4F7D7DBCC644}" destId="{3E5F4FC2-3E4F-4ABC-B3BB-F524B15D2961}" srcOrd="0" destOrd="0" presId="urn:microsoft.com/office/officeart/2005/8/layout/vList5"/>
    <dgm:cxn modelId="{E87CD9C9-A43C-4B32-A777-0BB6C75C02B4}" type="presParOf" srcId="{3E5F4FC2-3E4F-4ABC-B3BB-F524B15D2961}" destId="{A8BA9F1F-B715-4279-8D83-7AC4A830FAC4}" srcOrd="0" destOrd="0" presId="urn:microsoft.com/office/officeart/2005/8/layout/vList5"/>
    <dgm:cxn modelId="{32883785-4FCB-4D8E-93E0-69FFDC3D1C7F}" type="presParOf" srcId="{3E5F4FC2-3E4F-4ABC-B3BB-F524B15D2961}" destId="{322074FE-BBC9-4FDE-8DD7-2DCBFAC08FB2}" srcOrd="1" destOrd="0" presId="urn:microsoft.com/office/officeart/2005/8/layout/vList5"/>
    <dgm:cxn modelId="{FFED3562-CFC5-4F07-B0DA-E1BCE406159A}" type="presParOf" srcId="{1B35AE49-E105-4D21-9B85-4F7D7DBCC644}" destId="{D07AEA25-1E2D-4717-AE11-A8BF5EF1BAE7}" srcOrd="1" destOrd="0" presId="urn:microsoft.com/office/officeart/2005/8/layout/vList5"/>
    <dgm:cxn modelId="{D5AE1753-C5D0-4B52-ACD4-D77820BFDFEA}" type="presParOf" srcId="{1B35AE49-E105-4D21-9B85-4F7D7DBCC644}" destId="{F14AA608-7A60-4628-A553-CB56424AFC3A}" srcOrd="2" destOrd="0" presId="urn:microsoft.com/office/officeart/2005/8/layout/vList5"/>
    <dgm:cxn modelId="{B5AA8A8D-4C24-4DEA-9DE7-0DF49C51E027}" type="presParOf" srcId="{F14AA608-7A60-4628-A553-CB56424AFC3A}" destId="{281C3F0D-C2C4-41AE-820A-E472CC8DB23B}" srcOrd="0" destOrd="0" presId="urn:microsoft.com/office/officeart/2005/8/layout/vList5"/>
    <dgm:cxn modelId="{21878D09-2AEC-4377-8B6D-320A5D118DD2}" type="presParOf" srcId="{F14AA608-7A60-4628-A553-CB56424AFC3A}" destId="{0EF81B83-4DF1-44D6-ABCD-76B89C431420}" srcOrd="1" destOrd="0" presId="urn:microsoft.com/office/officeart/2005/8/layout/vList5"/>
    <dgm:cxn modelId="{F862A6A3-02E4-4E12-A10D-DFBCEDE93B56}" type="presParOf" srcId="{1B35AE49-E105-4D21-9B85-4F7D7DBCC644}" destId="{712E7695-3E8A-4CD2-B76F-2BBBE34A0BCC}" srcOrd="3" destOrd="0" presId="urn:microsoft.com/office/officeart/2005/8/layout/vList5"/>
    <dgm:cxn modelId="{BF017956-9B2A-4758-B470-AF392081A300}" type="presParOf" srcId="{1B35AE49-E105-4D21-9B85-4F7D7DBCC644}" destId="{DE087342-4024-49D2-9453-39CC6514CE53}" srcOrd="4" destOrd="0" presId="urn:microsoft.com/office/officeart/2005/8/layout/vList5"/>
    <dgm:cxn modelId="{828F2E8B-A0A6-4E86-AFBA-64775977D423}" type="presParOf" srcId="{DE087342-4024-49D2-9453-39CC6514CE53}" destId="{A4E2B50C-A4A3-4D06-967F-1A64A02AEC4A}" srcOrd="0" destOrd="0" presId="urn:microsoft.com/office/officeart/2005/8/layout/vList5"/>
    <dgm:cxn modelId="{0C8574E6-D753-4A58-9FE1-60CA633C7EBE}" type="presParOf" srcId="{DE087342-4024-49D2-9453-39CC6514CE53}" destId="{D4642E86-48AC-4531-AE02-17D2A2809036}" srcOrd="1" destOrd="0" presId="urn:microsoft.com/office/officeart/2005/8/layout/vList5"/>
    <dgm:cxn modelId="{4746B639-0AE2-4DA2-BC53-356AAF0DE21C}" type="presParOf" srcId="{1B35AE49-E105-4D21-9B85-4F7D7DBCC644}" destId="{B3FF9177-7A50-4579-8850-262C15BE5176}" srcOrd="5" destOrd="0" presId="urn:microsoft.com/office/officeart/2005/8/layout/vList5"/>
    <dgm:cxn modelId="{516174AB-3D96-4081-BABA-2A71758A09A4}" type="presParOf" srcId="{1B35AE49-E105-4D21-9B85-4F7D7DBCC644}" destId="{D0782F53-D896-455A-8230-B9CD58A65A23}" srcOrd="6" destOrd="0" presId="urn:microsoft.com/office/officeart/2005/8/layout/vList5"/>
    <dgm:cxn modelId="{8C4218E2-9639-46AB-83C3-3CC4FBA0D655}" type="presParOf" srcId="{D0782F53-D896-455A-8230-B9CD58A65A23}" destId="{5123E59C-9611-4717-BBBE-37D837D8C52A}" srcOrd="0" destOrd="0" presId="urn:microsoft.com/office/officeart/2005/8/layout/vList5"/>
    <dgm:cxn modelId="{C8DAFFE3-2AF2-4D07-9CDA-2664B877E832}" type="presParOf" srcId="{D0782F53-D896-455A-8230-B9CD58A65A23}" destId="{C19C2315-6592-4DC0-9D1C-466188B050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9980B7-FEA3-4B71-8461-0068BBF05735}" type="doc">
      <dgm:prSet loTypeId="urn:microsoft.com/office/officeart/2005/8/layout/bProcess2" loCatId="process" qsTypeId="urn:microsoft.com/office/officeart/2005/8/quickstyle/3d2" qsCatId="3D" csTypeId="urn:microsoft.com/office/officeart/2005/8/colors/accent2_1" csCatId="accent2" phldr="1"/>
      <dgm:spPr/>
      <dgm:t>
        <a:bodyPr/>
        <a:lstStyle/>
        <a:p>
          <a:endParaRPr lang="zh-TW" altLang="en-US"/>
        </a:p>
      </dgm:t>
    </dgm:pt>
    <dgm:pt modelId="{2244BC3B-D728-4379-9058-9E733E327FC7}">
      <dgm:prSet phldrT="[文字]" custT="1"/>
      <dgm:spPr/>
      <dgm:t>
        <a:bodyPr/>
        <a:lstStyle/>
        <a:p>
          <a:r>
            <a:rPr lang="zh-TW" altLang="en-US" sz="2400" dirty="0" smtClean="0">
              <a:latin typeface="標楷體" pitchFamily="65" charset="-120"/>
              <a:ea typeface="標楷體" pitchFamily="65" charset="-120"/>
            </a:rPr>
            <a:t>教師引導學生回憶影片情境</a:t>
          </a:r>
          <a:endParaRPr lang="en-US" altLang="zh-TW" sz="2400" dirty="0" smtClean="0">
            <a:latin typeface="標楷體" pitchFamily="65" charset="-120"/>
            <a:ea typeface="標楷體" pitchFamily="65" charset="-120"/>
          </a:endParaRPr>
        </a:p>
        <a:p>
          <a:r>
            <a:rPr kumimoji="0" lang="zh-TW" altLang="en-US" sz="2400" b="1" dirty="0" smtClean="0">
              <a:solidFill>
                <a:srgbClr val="FF0000"/>
              </a:solidFill>
              <a:latin typeface="標楷體" pitchFamily="65" charset="-120"/>
              <a:ea typeface="標楷體" pitchFamily="65" charset="-120"/>
            </a:rPr>
            <a:t>口語分享</a:t>
          </a:r>
          <a:r>
            <a:rPr kumimoji="0" lang="en-US" altLang="zh-TW" sz="2400" b="1" dirty="0" smtClean="0">
              <a:solidFill>
                <a:srgbClr val="FF0000"/>
              </a:solidFill>
              <a:latin typeface="標楷體" pitchFamily="65" charset="-120"/>
              <a:ea typeface="標楷體" pitchFamily="65" charset="-120"/>
            </a:rPr>
            <a:t>/</a:t>
          </a:r>
          <a:r>
            <a:rPr kumimoji="0" lang="zh-TW" altLang="en-US" sz="2400" b="1" dirty="0" smtClean="0">
              <a:solidFill>
                <a:srgbClr val="FF0000"/>
              </a:solidFill>
              <a:latin typeface="標楷體" pitchFamily="65" charset="-120"/>
              <a:ea typeface="標楷體" pitchFamily="65" charset="-120"/>
            </a:rPr>
            <a:t>發表</a:t>
          </a:r>
          <a:endParaRPr lang="en-US" altLang="zh-TW" sz="2400" b="1" dirty="0" smtClean="0">
            <a:latin typeface="標楷體" pitchFamily="65" charset="-120"/>
            <a:ea typeface="標楷體" pitchFamily="65" charset="-120"/>
          </a:endParaRPr>
        </a:p>
      </dgm:t>
    </dgm:pt>
    <dgm:pt modelId="{99EB32B1-A4FA-49F9-A96F-07E6748CFAF8}" type="parTrans" cxnId="{F9991C3B-395B-4837-8C8A-82653D219C83}">
      <dgm:prSet/>
      <dgm:spPr/>
      <dgm:t>
        <a:bodyPr/>
        <a:lstStyle/>
        <a:p>
          <a:endParaRPr lang="zh-TW" altLang="en-US" sz="2000">
            <a:latin typeface="標楷體" pitchFamily="65" charset="-120"/>
            <a:ea typeface="標楷體" pitchFamily="65" charset="-120"/>
          </a:endParaRPr>
        </a:p>
      </dgm:t>
    </dgm:pt>
    <dgm:pt modelId="{4318B6B5-CCE6-4EA0-9743-0FCBAD7FB394}" type="sibTrans" cxnId="{F9991C3B-395B-4837-8C8A-82653D219C83}">
      <dgm:prSet/>
      <dgm:spPr/>
      <dgm:t>
        <a:bodyPr/>
        <a:lstStyle/>
        <a:p>
          <a:endParaRPr lang="zh-TW" altLang="en-US" sz="2000">
            <a:latin typeface="標楷體" pitchFamily="65" charset="-120"/>
            <a:ea typeface="標楷體" pitchFamily="65" charset="-120"/>
          </a:endParaRPr>
        </a:p>
      </dgm:t>
    </dgm:pt>
    <dgm:pt modelId="{FA35B967-5B9D-4167-831C-48829701FC96}">
      <dgm:prSet phldrT="[文字]" custT="1"/>
      <dgm:spPr/>
      <dgm:t>
        <a:bodyPr/>
        <a:lstStyle/>
        <a:p>
          <a:r>
            <a:rPr lang="zh-TW" altLang="en-US" sz="2400" dirty="0" smtClean="0">
              <a:latin typeface="標楷體" pitchFamily="65" charset="-120"/>
              <a:ea typeface="標楷體" pitchFamily="65" charset="-120"/>
            </a:rPr>
            <a:t>各隊學生</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搭設</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避難屋</a:t>
          </a:r>
          <a:endParaRPr lang="en-US" altLang="zh-TW" sz="2400" dirty="0" smtClean="0">
            <a:latin typeface="標楷體" pitchFamily="65" charset="-120"/>
            <a:ea typeface="標楷體" pitchFamily="65" charset="-120"/>
          </a:endParaRPr>
        </a:p>
        <a:p>
          <a:r>
            <a:rPr kumimoji="0" lang="zh-TW" altLang="en-US" sz="2400" b="1" dirty="0" smtClean="0">
              <a:solidFill>
                <a:srgbClr val="FF0000"/>
              </a:solidFill>
              <a:latin typeface="標楷體" pitchFamily="65" charset="-120"/>
              <a:ea typeface="標楷體" pitchFamily="65" charset="-120"/>
            </a:rPr>
            <a:t>實作評量</a:t>
          </a:r>
          <a:endParaRPr lang="en-US" altLang="zh-TW" sz="2400" b="1" dirty="0" smtClean="0">
            <a:latin typeface="標楷體" pitchFamily="65" charset="-120"/>
            <a:ea typeface="標楷體" pitchFamily="65" charset="-120"/>
          </a:endParaRPr>
        </a:p>
      </dgm:t>
    </dgm:pt>
    <dgm:pt modelId="{A68EFCB0-A043-4255-A7D1-3C9B66E4B40B}" type="parTrans" cxnId="{46A33AE5-911C-4213-A91F-75C5536C48B5}">
      <dgm:prSet/>
      <dgm:spPr/>
      <dgm:t>
        <a:bodyPr/>
        <a:lstStyle/>
        <a:p>
          <a:endParaRPr lang="zh-TW" altLang="en-US" sz="2000">
            <a:latin typeface="標楷體" pitchFamily="65" charset="-120"/>
            <a:ea typeface="標楷體" pitchFamily="65" charset="-120"/>
          </a:endParaRPr>
        </a:p>
      </dgm:t>
    </dgm:pt>
    <dgm:pt modelId="{5B5852F3-2AB3-435B-8581-58658000317E}" type="sibTrans" cxnId="{46A33AE5-911C-4213-A91F-75C5536C48B5}">
      <dgm:prSet/>
      <dgm:spPr/>
      <dgm:t>
        <a:bodyPr/>
        <a:lstStyle/>
        <a:p>
          <a:endParaRPr lang="zh-TW" altLang="en-US" sz="2000">
            <a:latin typeface="標楷體" pitchFamily="65" charset="-120"/>
            <a:ea typeface="標楷體" pitchFamily="65" charset="-120"/>
          </a:endParaRPr>
        </a:p>
      </dgm:t>
    </dgm:pt>
    <dgm:pt modelId="{AD26BB2C-BA33-41F5-91EA-1A3C5BF9ED1C}">
      <dgm:prSet phldrT="[文字]" custT="1"/>
      <dgm:spPr/>
      <dgm:t>
        <a:bodyPr/>
        <a:lstStyle/>
        <a:p>
          <a:r>
            <a:rPr lang="zh-TW" altLang="en-US" sz="2400" dirty="0" smtClean="0">
              <a:latin typeface="標楷體" pitchFamily="65" charset="-120"/>
              <a:ea typeface="標楷體" pitchFamily="65" charset="-120"/>
            </a:rPr>
            <a:t>小隊學生解說互評</a:t>
          </a:r>
          <a:endParaRPr lang="en-US" altLang="zh-TW" sz="2400" dirty="0" smtClean="0">
            <a:latin typeface="標楷體" pitchFamily="65" charset="-120"/>
            <a:ea typeface="標楷體" pitchFamily="65" charset="-120"/>
          </a:endParaRPr>
        </a:p>
        <a:p>
          <a:r>
            <a:rPr kumimoji="0" lang="zh-TW" altLang="en-US" sz="2400" b="1" dirty="0" smtClean="0">
              <a:solidFill>
                <a:srgbClr val="FF0000"/>
              </a:solidFill>
              <a:latin typeface="標楷體" pitchFamily="65" charset="-120"/>
              <a:ea typeface="標楷體" pitchFamily="65" charset="-120"/>
            </a:rPr>
            <a:t>口語分享</a:t>
          </a:r>
          <a:r>
            <a:rPr kumimoji="0" lang="en-US" altLang="zh-TW" sz="2400" b="1" dirty="0" smtClean="0">
              <a:solidFill>
                <a:srgbClr val="FF0000"/>
              </a:solidFill>
              <a:latin typeface="標楷體" pitchFamily="65" charset="-120"/>
              <a:ea typeface="標楷體" pitchFamily="65" charset="-120"/>
            </a:rPr>
            <a:t>/</a:t>
          </a:r>
          <a:r>
            <a:rPr kumimoji="0" lang="zh-TW" altLang="en-US" sz="2400" b="1" dirty="0" smtClean="0">
              <a:solidFill>
                <a:srgbClr val="FF0000"/>
              </a:solidFill>
              <a:latin typeface="標楷體" pitchFamily="65" charset="-120"/>
              <a:ea typeface="標楷體" pitchFamily="65" charset="-120"/>
            </a:rPr>
            <a:t>發表</a:t>
          </a:r>
          <a:endParaRPr lang="en-US" altLang="zh-TW" sz="2400" b="1" dirty="0" smtClean="0">
            <a:latin typeface="標楷體" pitchFamily="65" charset="-120"/>
            <a:ea typeface="標楷體" pitchFamily="65" charset="-120"/>
          </a:endParaRPr>
        </a:p>
      </dgm:t>
    </dgm:pt>
    <dgm:pt modelId="{CC5EAEF2-D2BE-4E4B-BC06-7BAE66D379DE}" type="parTrans" cxnId="{1224C4CA-8E30-4622-8E07-875F13D301BF}">
      <dgm:prSet/>
      <dgm:spPr/>
      <dgm:t>
        <a:bodyPr/>
        <a:lstStyle/>
        <a:p>
          <a:endParaRPr lang="zh-TW" altLang="en-US" sz="2000">
            <a:latin typeface="標楷體" pitchFamily="65" charset="-120"/>
            <a:ea typeface="標楷體" pitchFamily="65" charset="-120"/>
          </a:endParaRPr>
        </a:p>
      </dgm:t>
    </dgm:pt>
    <dgm:pt modelId="{F40DEC9D-A905-497F-8D97-23D3F5891C45}" type="sibTrans" cxnId="{1224C4CA-8E30-4622-8E07-875F13D301BF}">
      <dgm:prSet/>
      <dgm:spPr/>
      <dgm:t>
        <a:bodyPr/>
        <a:lstStyle/>
        <a:p>
          <a:endParaRPr lang="zh-TW" altLang="en-US" sz="2000">
            <a:latin typeface="標楷體" pitchFamily="65" charset="-120"/>
            <a:ea typeface="標楷體" pitchFamily="65" charset="-120"/>
          </a:endParaRPr>
        </a:p>
      </dgm:t>
    </dgm:pt>
    <dgm:pt modelId="{975C35A6-133E-46FB-BFCB-F7B86E048725}">
      <dgm:prSet phldrT="[文字]" custT="1"/>
      <dgm:spPr/>
      <dgm:t>
        <a:bodyPr/>
        <a:lstStyle/>
        <a:p>
          <a:r>
            <a:rPr lang="zh-TW" altLang="en-US" sz="2400" dirty="0" smtClean="0">
              <a:latin typeface="標楷體" pitchFamily="65" charset="-120"/>
              <a:ea typeface="標楷體" pitchFamily="65" charset="-120"/>
            </a:rPr>
            <a:t>滅跡</a:t>
          </a:r>
          <a:endParaRPr lang="en-US" altLang="zh-TW" sz="2400" dirty="0" smtClean="0">
            <a:latin typeface="標楷體" pitchFamily="65" charset="-120"/>
            <a:ea typeface="標楷體" pitchFamily="65" charset="-120"/>
          </a:endParaRPr>
        </a:p>
      </dgm:t>
    </dgm:pt>
    <dgm:pt modelId="{277CE84D-B20D-479C-A858-44EE719D183D}" type="parTrans" cxnId="{F8A44D48-B968-46A2-B8A4-FEE27FBA75BB}">
      <dgm:prSet/>
      <dgm:spPr/>
      <dgm:t>
        <a:bodyPr/>
        <a:lstStyle/>
        <a:p>
          <a:endParaRPr lang="zh-TW" altLang="en-US" sz="2000">
            <a:latin typeface="標楷體" pitchFamily="65" charset="-120"/>
            <a:ea typeface="標楷體" pitchFamily="65" charset="-120"/>
          </a:endParaRPr>
        </a:p>
      </dgm:t>
    </dgm:pt>
    <dgm:pt modelId="{7C3C8D23-29AF-4998-936C-B90B6203254A}" type="sibTrans" cxnId="{F8A44D48-B968-46A2-B8A4-FEE27FBA75BB}">
      <dgm:prSet/>
      <dgm:spPr/>
      <dgm:t>
        <a:bodyPr/>
        <a:lstStyle/>
        <a:p>
          <a:endParaRPr lang="zh-TW" altLang="en-US" sz="2000">
            <a:latin typeface="標楷體" pitchFamily="65" charset="-120"/>
            <a:ea typeface="標楷體" pitchFamily="65" charset="-120"/>
          </a:endParaRPr>
        </a:p>
      </dgm:t>
    </dgm:pt>
    <dgm:pt modelId="{84C9D4BD-72C8-4265-A302-F041167E2706}">
      <dgm:prSet phldrT="[文字]" custT="1"/>
      <dgm:spPr/>
      <dgm:t>
        <a:bodyPr/>
        <a:lstStyle/>
        <a:p>
          <a:r>
            <a:rPr lang="zh-TW" altLang="en-US" sz="2400" dirty="0" smtClean="0">
              <a:latin typeface="標楷體" pitchFamily="65" charset="-120"/>
              <a:ea typeface="標楷體" pitchFamily="65" charset="-120"/>
            </a:rPr>
            <a:t>動動腦</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kumimoji="0" lang="zh-TW" altLang="en-US" sz="2400" b="1" dirty="0" smtClean="0">
              <a:solidFill>
                <a:srgbClr val="FF0000"/>
              </a:solidFill>
              <a:latin typeface="標楷體" pitchFamily="65" charset="-120"/>
              <a:ea typeface="標楷體" pitchFamily="65" charset="-120"/>
            </a:rPr>
            <a:t>高層次紙筆測驗</a:t>
          </a:r>
          <a:endParaRPr lang="en-US" altLang="zh-TW" sz="2400" b="1" dirty="0" smtClean="0">
            <a:latin typeface="標楷體" pitchFamily="65" charset="-120"/>
            <a:ea typeface="標楷體" pitchFamily="65" charset="-120"/>
          </a:endParaRPr>
        </a:p>
      </dgm:t>
    </dgm:pt>
    <dgm:pt modelId="{252C3C3A-537F-43DB-B523-B4B4B81CAE44}" type="parTrans" cxnId="{A0CB94B9-5B22-4979-8E76-5A0767E54FB3}">
      <dgm:prSet/>
      <dgm:spPr/>
      <dgm:t>
        <a:bodyPr/>
        <a:lstStyle/>
        <a:p>
          <a:endParaRPr lang="zh-TW" altLang="en-US" sz="2000">
            <a:latin typeface="標楷體" pitchFamily="65" charset="-120"/>
            <a:ea typeface="標楷體" pitchFamily="65" charset="-120"/>
          </a:endParaRPr>
        </a:p>
      </dgm:t>
    </dgm:pt>
    <dgm:pt modelId="{20D22F89-B062-4EA6-A8CA-4FAF2AA23702}" type="sibTrans" cxnId="{A0CB94B9-5B22-4979-8E76-5A0767E54FB3}">
      <dgm:prSet/>
      <dgm:spPr/>
      <dgm:t>
        <a:bodyPr/>
        <a:lstStyle/>
        <a:p>
          <a:endParaRPr lang="zh-TW" altLang="en-US" sz="2000">
            <a:latin typeface="標楷體" pitchFamily="65" charset="-120"/>
            <a:ea typeface="標楷體" pitchFamily="65" charset="-120"/>
          </a:endParaRPr>
        </a:p>
      </dgm:t>
    </dgm:pt>
    <dgm:pt modelId="{5103B2BB-3885-478E-895C-ACCB439F8327}" type="pres">
      <dgm:prSet presAssocID="{239980B7-FEA3-4B71-8461-0068BBF05735}" presName="diagram" presStyleCnt="0">
        <dgm:presLayoutVars>
          <dgm:dir/>
          <dgm:resizeHandles/>
        </dgm:presLayoutVars>
      </dgm:prSet>
      <dgm:spPr/>
      <dgm:t>
        <a:bodyPr/>
        <a:lstStyle/>
        <a:p>
          <a:endParaRPr lang="zh-TW" altLang="en-US"/>
        </a:p>
      </dgm:t>
    </dgm:pt>
    <dgm:pt modelId="{5558AC9B-1135-41A6-99BF-059A30A17529}" type="pres">
      <dgm:prSet presAssocID="{2244BC3B-D728-4379-9058-9E733E327FC7}" presName="firstNode" presStyleLbl="node1" presStyleIdx="0" presStyleCnt="5" custScaleX="205950" custScaleY="138689">
        <dgm:presLayoutVars>
          <dgm:bulletEnabled val="1"/>
        </dgm:presLayoutVars>
      </dgm:prSet>
      <dgm:spPr/>
      <dgm:t>
        <a:bodyPr/>
        <a:lstStyle/>
        <a:p>
          <a:endParaRPr lang="zh-TW" altLang="en-US"/>
        </a:p>
      </dgm:t>
    </dgm:pt>
    <dgm:pt modelId="{21777C55-94AB-4677-A84C-8C734B05D4CD}" type="pres">
      <dgm:prSet presAssocID="{4318B6B5-CCE6-4EA0-9743-0FCBAD7FB394}" presName="sibTrans" presStyleLbl="sibTrans2D1" presStyleIdx="0" presStyleCnt="4"/>
      <dgm:spPr/>
      <dgm:t>
        <a:bodyPr/>
        <a:lstStyle/>
        <a:p>
          <a:endParaRPr lang="zh-TW" altLang="en-US"/>
        </a:p>
      </dgm:t>
    </dgm:pt>
    <dgm:pt modelId="{06E7D9C3-EBF7-4FE8-B77E-5E6BF3D52F30}" type="pres">
      <dgm:prSet presAssocID="{FA35B967-5B9D-4167-831C-48829701FC96}" presName="middleNode" presStyleCnt="0"/>
      <dgm:spPr/>
    </dgm:pt>
    <dgm:pt modelId="{5FFBAB5D-021A-4806-8D25-1A8549E537BD}" type="pres">
      <dgm:prSet presAssocID="{FA35B967-5B9D-4167-831C-48829701FC96}" presName="padding" presStyleLbl="node1" presStyleIdx="0" presStyleCnt="5"/>
      <dgm:spPr/>
    </dgm:pt>
    <dgm:pt modelId="{60AA4F0F-5CD7-41ED-AE37-98D87A641352}" type="pres">
      <dgm:prSet presAssocID="{FA35B967-5B9D-4167-831C-48829701FC96}" presName="shape" presStyleLbl="node1" presStyleIdx="1" presStyleCnt="5" custScaleX="275640" custScaleY="175359" custLinFactNeighborX="2942" custLinFactNeighborY="-5031">
        <dgm:presLayoutVars>
          <dgm:bulletEnabled val="1"/>
        </dgm:presLayoutVars>
      </dgm:prSet>
      <dgm:spPr/>
      <dgm:t>
        <a:bodyPr/>
        <a:lstStyle/>
        <a:p>
          <a:endParaRPr lang="zh-TW" altLang="en-US"/>
        </a:p>
      </dgm:t>
    </dgm:pt>
    <dgm:pt modelId="{2BEBFCC9-6820-4BBF-BA5D-7BEE0B3BECCF}" type="pres">
      <dgm:prSet presAssocID="{5B5852F3-2AB3-435B-8581-58658000317E}" presName="sibTrans" presStyleLbl="sibTrans2D1" presStyleIdx="1" presStyleCnt="4" custAng="223578" custLinFactNeighborX="-34457" custLinFactNeighborY="-4450"/>
      <dgm:spPr/>
      <dgm:t>
        <a:bodyPr/>
        <a:lstStyle/>
        <a:p>
          <a:endParaRPr lang="zh-TW" altLang="en-US"/>
        </a:p>
      </dgm:t>
    </dgm:pt>
    <dgm:pt modelId="{CBCAF56A-0221-4571-85C5-795C4FE38479}" type="pres">
      <dgm:prSet presAssocID="{AD26BB2C-BA33-41F5-91EA-1A3C5BF9ED1C}" presName="middleNode" presStyleCnt="0"/>
      <dgm:spPr/>
    </dgm:pt>
    <dgm:pt modelId="{00764888-E5A9-496D-B562-B74F30319819}" type="pres">
      <dgm:prSet presAssocID="{AD26BB2C-BA33-41F5-91EA-1A3C5BF9ED1C}" presName="padding" presStyleLbl="node1" presStyleIdx="1" presStyleCnt="5"/>
      <dgm:spPr/>
    </dgm:pt>
    <dgm:pt modelId="{1B207B08-0228-4987-88EF-B8D0025694F3}" type="pres">
      <dgm:prSet presAssocID="{AD26BB2C-BA33-41F5-91EA-1A3C5BF9ED1C}" presName="shape" presStyleLbl="node1" presStyleIdx="2" presStyleCnt="5" custScaleX="194468" custScaleY="193220" custLinFactNeighborX="20393" custLinFactNeighborY="-17599">
        <dgm:presLayoutVars>
          <dgm:bulletEnabled val="1"/>
        </dgm:presLayoutVars>
      </dgm:prSet>
      <dgm:spPr/>
      <dgm:t>
        <a:bodyPr/>
        <a:lstStyle/>
        <a:p>
          <a:endParaRPr lang="zh-TW" altLang="en-US"/>
        </a:p>
      </dgm:t>
    </dgm:pt>
    <dgm:pt modelId="{2C87A3BB-C35C-4EA6-A6A9-3FAF7D729A82}" type="pres">
      <dgm:prSet presAssocID="{F40DEC9D-A905-497F-8D97-23D3F5891C45}" presName="sibTrans" presStyleLbl="sibTrans2D1" presStyleIdx="2" presStyleCnt="4" custLinFactNeighborX="-10183" custLinFactNeighborY="-712"/>
      <dgm:spPr/>
      <dgm:t>
        <a:bodyPr/>
        <a:lstStyle/>
        <a:p>
          <a:endParaRPr lang="zh-TW" altLang="en-US"/>
        </a:p>
      </dgm:t>
    </dgm:pt>
    <dgm:pt modelId="{44143D99-2017-4BDD-9026-403646F28374}" type="pres">
      <dgm:prSet presAssocID="{975C35A6-133E-46FB-BFCB-F7B86E048725}" presName="middleNode" presStyleCnt="0"/>
      <dgm:spPr/>
    </dgm:pt>
    <dgm:pt modelId="{FB727165-1921-4755-A645-A95847509240}" type="pres">
      <dgm:prSet presAssocID="{975C35A6-133E-46FB-BFCB-F7B86E048725}" presName="padding" presStyleLbl="node1" presStyleIdx="2" presStyleCnt="5"/>
      <dgm:spPr/>
    </dgm:pt>
    <dgm:pt modelId="{961D8EF7-D88C-4E3B-BE3C-930AD20EBB12}" type="pres">
      <dgm:prSet presAssocID="{975C35A6-133E-46FB-BFCB-F7B86E048725}" presName="shape" presStyleLbl="node1" presStyleIdx="3" presStyleCnt="5" custScaleX="166858" custScaleY="141228" custLinFactNeighborX="14300" custLinFactNeighborY="-12328">
        <dgm:presLayoutVars>
          <dgm:bulletEnabled val="1"/>
        </dgm:presLayoutVars>
      </dgm:prSet>
      <dgm:spPr/>
      <dgm:t>
        <a:bodyPr/>
        <a:lstStyle/>
        <a:p>
          <a:endParaRPr lang="zh-TW" altLang="en-US"/>
        </a:p>
      </dgm:t>
    </dgm:pt>
    <dgm:pt modelId="{25B98294-DD58-4258-A3B7-5276F846E611}" type="pres">
      <dgm:prSet presAssocID="{7C3C8D23-29AF-4998-936C-B90B6203254A}" presName="sibTrans" presStyleLbl="sibTrans2D1" presStyleIdx="3" presStyleCnt="4" custLinFactNeighborX="22422" custLinFactNeighborY="-4933"/>
      <dgm:spPr/>
      <dgm:t>
        <a:bodyPr/>
        <a:lstStyle/>
        <a:p>
          <a:endParaRPr lang="zh-TW" altLang="en-US"/>
        </a:p>
      </dgm:t>
    </dgm:pt>
    <dgm:pt modelId="{B9740559-6965-437B-B13C-3AEACCD526F1}" type="pres">
      <dgm:prSet presAssocID="{84C9D4BD-72C8-4265-A302-F041167E2706}" presName="lastNode" presStyleLbl="node1" presStyleIdx="4" presStyleCnt="5" custScaleX="130488" custScaleY="121397" custLinFactNeighborX="-1521" custLinFactNeighborY="-5322">
        <dgm:presLayoutVars>
          <dgm:bulletEnabled val="1"/>
        </dgm:presLayoutVars>
      </dgm:prSet>
      <dgm:spPr/>
      <dgm:t>
        <a:bodyPr/>
        <a:lstStyle/>
        <a:p>
          <a:endParaRPr lang="zh-TW" altLang="en-US"/>
        </a:p>
      </dgm:t>
    </dgm:pt>
  </dgm:ptLst>
  <dgm:cxnLst>
    <dgm:cxn modelId="{62BB4B3B-EF78-4A30-8FA9-ECD31DAD611F}" type="presOf" srcId="{84C9D4BD-72C8-4265-A302-F041167E2706}" destId="{B9740559-6965-437B-B13C-3AEACCD526F1}" srcOrd="0" destOrd="0" presId="urn:microsoft.com/office/officeart/2005/8/layout/bProcess2"/>
    <dgm:cxn modelId="{E70784C3-AC16-4F0B-BA80-30080AC13223}" type="presOf" srcId="{4318B6B5-CCE6-4EA0-9743-0FCBAD7FB394}" destId="{21777C55-94AB-4677-A84C-8C734B05D4CD}" srcOrd="0" destOrd="0" presId="urn:microsoft.com/office/officeart/2005/8/layout/bProcess2"/>
    <dgm:cxn modelId="{F8A44D48-B968-46A2-B8A4-FEE27FBA75BB}" srcId="{239980B7-FEA3-4B71-8461-0068BBF05735}" destId="{975C35A6-133E-46FB-BFCB-F7B86E048725}" srcOrd="3" destOrd="0" parTransId="{277CE84D-B20D-479C-A858-44EE719D183D}" sibTransId="{7C3C8D23-29AF-4998-936C-B90B6203254A}"/>
    <dgm:cxn modelId="{699209F3-9898-4350-A0B1-E87AEB7A917C}" type="presOf" srcId="{F40DEC9D-A905-497F-8D97-23D3F5891C45}" destId="{2C87A3BB-C35C-4EA6-A6A9-3FAF7D729A82}" srcOrd="0" destOrd="0" presId="urn:microsoft.com/office/officeart/2005/8/layout/bProcess2"/>
    <dgm:cxn modelId="{B59A69F0-80BF-42E6-96C5-DA212E87D5DB}" type="presOf" srcId="{2244BC3B-D728-4379-9058-9E733E327FC7}" destId="{5558AC9B-1135-41A6-99BF-059A30A17529}" srcOrd="0" destOrd="0" presId="urn:microsoft.com/office/officeart/2005/8/layout/bProcess2"/>
    <dgm:cxn modelId="{11211C4B-74C7-4DEE-85E0-7ACFB97024C5}" type="presOf" srcId="{239980B7-FEA3-4B71-8461-0068BBF05735}" destId="{5103B2BB-3885-478E-895C-ACCB439F8327}" srcOrd="0" destOrd="0" presId="urn:microsoft.com/office/officeart/2005/8/layout/bProcess2"/>
    <dgm:cxn modelId="{3950B5D8-5654-4078-B81A-A92A3E8B4746}" type="presOf" srcId="{AD26BB2C-BA33-41F5-91EA-1A3C5BF9ED1C}" destId="{1B207B08-0228-4987-88EF-B8D0025694F3}" srcOrd="0" destOrd="0" presId="urn:microsoft.com/office/officeart/2005/8/layout/bProcess2"/>
    <dgm:cxn modelId="{A0CB94B9-5B22-4979-8E76-5A0767E54FB3}" srcId="{239980B7-FEA3-4B71-8461-0068BBF05735}" destId="{84C9D4BD-72C8-4265-A302-F041167E2706}" srcOrd="4" destOrd="0" parTransId="{252C3C3A-537F-43DB-B523-B4B4B81CAE44}" sibTransId="{20D22F89-B062-4EA6-A8CA-4FAF2AA23702}"/>
    <dgm:cxn modelId="{D2AEA3AD-703F-42EC-A07B-E8D392B1AD41}" type="presOf" srcId="{5B5852F3-2AB3-435B-8581-58658000317E}" destId="{2BEBFCC9-6820-4BBF-BA5D-7BEE0B3BECCF}" srcOrd="0" destOrd="0" presId="urn:microsoft.com/office/officeart/2005/8/layout/bProcess2"/>
    <dgm:cxn modelId="{1224C4CA-8E30-4622-8E07-875F13D301BF}" srcId="{239980B7-FEA3-4B71-8461-0068BBF05735}" destId="{AD26BB2C-BA33-41F5-91EA-1A3C5BF9ED1C}" srcOrd="2" destOrd="0" parTransId="{CC5EAEF2-D2BE-4E4B-BC06-7BAE66D379DE}" sibTransId="{F40DEC9D-A905-497F-8D97-23D3F5891C45}"/>
    <dgm:cxn modelId="{05F05202-66AD-4CEF-9D27-BB6AAE26A9E2}" type="presOf" srcId="{975C35A6-133E-46FB-BFCB-F7B86E048725}" destId="{961D8EF7-D88C-4E3B-BE3C-930AD20EBB12}" srcOrd="0" destOrd="0" presId="urn:microsoft.com/office/officeart/2005/8/layout/bProcess2"/>
    <dgm:cxn modelId="{46A33AE5-911C-4213-A91F-75C5536C48B5}" srcId="{239980B7-FEA3-4B71-8461-0068BBF05735}" destId="{FA35B967-5B9D-4167-831C-48829701FC96}" srcOrd="1" destOrd="0" parTransId="{A68EFCB0-A043-4255-A7D1-3C9B66E4B40B}" sibTransId="{5B5852F3-2AB3-435B-8581-58658000317E}"/>
    <dgm:cxn modelId="{0833B555-2D33-4A21-8EE5-2E41F8F3D6A0}" type="presOf" srcId="{FA35B967-5B9D-4167-831C-48829701FC96}" destId="{60AA4F0F-5CD7-41ED-AE37-98D87A641352}" srcOrd="0" destOrd="0" presId="urn:microsoft.com/office/officeart/2005/8/layout/bProcess2"/>
    <dgm:cxn modelId="{BEDDF430-27AE-405F-9A41-8D542EFA7CF9}" type="presOf" srcId="{7C3C8D23-29AF-4998-936C-B90B6203254A}" destId="{25B98294-DD58-4258-A3B7-5276F846E611}" srcOrd="0" destOrd="0" presId="urn:microsoft.com/office/officeart/2005/8/layout/bProcess2"/>
    <dgm:cxn modelId="{F9991C3B-395B-4837-8C8A-82653D219C83}" srcId="{239980B7-FEA3-4B71-8461-0068BBF05735}" destId="{2244BC3B-D728-4379-9058-9E733E327FC7}" srcOrd="0" destOrd="0" parTransId="{99EB32B1-A4FA-49F9-A96F-07E6748CFAF8}" sibTransId="{4318B6B5-CCE6-4EA0-9743-0FCBAD7FB394}"/>
    <dgm:cxn modelId="{CC816E6C-EC02-4E55-8ACD-6F9EEEC84FAF}" type="presParOf" srcId="{5103B2BB-3885-478E-895C-ACCB439F8327}" destId="{5558AC9B-1135-41A6-99BF-059A30A17529}" srcOrd="0" destOrd="0" presId="urn:microsoft.com/office/officeart/2005/8/layout/bProcess2"/>
    <dgm:cxn modelId="{DA636B97-B98B-4ACD-891B-BD95C618C0BE}" type="presParOf" srcId="{5103B2BB-3885-478E-895C-ACCB439F8327}" destId="{21777C55-94AB-4677-A84C-8C734B05D4CD}" srcOrd="1" destOrd="0" presId="urn:microsoft.com/office/officeart/2005/8/layout/bProcess2"/>
    <dgm:cxn modelId="{9CB3B481-0BC6-45F0-BC1C-A422C46C0CE7}" type="presParOf" srcId="{5103B2BB-3885-478E-895C-ACCB439F8327}" destId="{06E7D9C3-EBF7-4FE8-B77E-5E6BF3D52F30}" srcOrd="2" destOrd="0" presId="urn:microsoft.com/office/officeart/2005/8/layout/bProcess2"/>
    <dgm:cxn modelId="{08C578D6-83A3-40F8-8B9A-57170B576B9D}" type="presParOf" srcId="{06E7D9C3-EBF7-4FE8-B77E-5E6BF3D52F30}" destId="{5FFBAB5D-021A-4806-8D25-1A8549E537BD}" srcOrd="0" destOrd="0" presId="urn:microsoft.com/office/officeart/2005/8/layout/bProcess2"/>
    <dgm:cxn modelId="{EB851344-E22C-4FFD-A135-6E30DF5FEBF5}" type="presParOf" srcId="{06E7D9C3-EBF7-4FE8-B77E-5E6BF3D52F30}" destId="{60AA4F0F-5CD7-41ED-AE37-98D87A641352}" srcOrd="1" destOrd="0" presId="urn:microsoft.com/office/officeart/2005/8/layout/bProcess2"/>
    <dgm:cxn modelId="{F43781C9-792C-40CB-A3AE-2F0BDC2BD839}" type="presParOf" srcId="{5103B2BB-3885-478E-895C-ACCB439F8327}" destId="{2BEBFCC9-6820-4BBF-BA5D-7BEE0B3BECCF}" srcOrd="3" destOrd="0" presId="urn:microsoft.com/office/officeart/2005/8/layout/bProcess2"/>
    <dgm:cxn modelId="{9710557A-042E-44E3-A56B-F03EDB36B294}" type="presParOf" srcId="{5103B2BB-3885-478E-895C-ACCB439F8327}" destId="{CBCAF56A-0221-4571-85C5-795C4FE38479}" srcOrd="4" destOrd="0" presId="urn:microsoft.com/office/officeart/2005/8/layout/bProcess2"/>
    <dgm:cxn modelId="{5E0AA92E-430E-4C38-8A58-F209E7EB04AA}" type="presParOf" srcId="{CBCAF56A-0221-4571-85C5-795C4FE38479}" destId="{00764888-E5A9-496D-B562-B74F30319819}" srcOrd="0" destOrd="0" presId="urn:microsoft.com/office/officeart/2005/8/layout/bProcess2"/>
    <dgm:cxn modelId="{BAF9F815-F394-4834-9321-136EAF08F0F3}" type="presParOf" srcId="{CBCAF56A-0221-4571-85C5-795C4FE38479}" destId="{1B207B08-0228-4987-88EF-B8D0025694F3}" srcOrd="1" destOrd="0" presId="urn:microsoft.com/office/officeart/2005/8/layout/bProcess2"/>
    <dgm:cxn modelId="{B7492028-6377-4274-B082-10A139F44DEC}" type="presParOf" srcId="{5103B2BB-3885-478E-895C-ACCB439F8327}" destId="{2C87A3BB-C35C-4EA6-A6A9-3FAF7D729A82}" srcOrd="5" destOrd="0" presId="urn:microsoft.com/office/officeart/2005/8/layout/bProcess2"/>
    <dgm:cxn modelId="{C177CFA6-31C0-4044-87DF-1C32654BB9C2}" type="presParOf" srcId="{5103B2BB-3885-478E-895C-ACCB439F8327}" destId="{44143D99-2017-4BDD-9026-403646F28374}" srcOrd="6" destOrd="0" presId="urn:microsoft.com/office/officeart/2005/8/layout/bProcess2"/>
    <dgm:cxn modelId="{0310FA2D-6DF5-43BC-9A1E-AF51F20929FB}" type="presParOf" srcId="{44143D99-2017-4BDD-9026-403646F28374}" destId="{FB727165-1921-4755-A645-A95847509240}" srcOrd="0" destOrd="0" presId="urn:microsoft.com/office/officeart/2005/8/layout/bProcess2"/>
    <dgm:cxn modelId="{4A18464B-546A-4DEA-8790-D236E14FBFFE}" type="presParOf" srcId="{44143D99-2017-4BDD-9026-403646F28374}" destId="{961D8EF7-D88C-4E3B-BE3C-930AD20EBB12}" srcOrd="1" destOrd="0" presId="urn:microsoft.com/office/officeart/2005/8/layout/bProcess2"/>
    <dgm:cxn modelId="{8CC36AC1-F966-4782-9DC8-97B524E90210}" type="presParOf" srcId="{5103B2BB-3885-478E-895C-ACCB439F8327}" destId="{25B98294-DD58-4258-A3B7-5276F846E611}" srcOrd="7" destOrd="0" presId="urn:microsoft.com/office/officeart/2005/8/layout/bProcess2"/>
    <dgm:cxn modelId="{259C1BAB-7D91-44D6-8305-EAD34CF710D8}" type="presParOf" srcId="{5103B2BB-3885-478E-895C-ACCB439F8327}" destId="{B9740559-6965-437B-B13C-3AEACCD526F1}"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DB48A-B7A9-45E1-A05A-B959D22AC242}">
      <dsp:nvSpPr>
        <dsp:cNvPr id="0" name=""/>
        <dsp:cNvSpPr/>
      </dsp:nvSpPr>
      <dsp:spPr>
        <a:xfrm rot="5400000">
          <a:off x="-222646" y="223826"/>
          <a:ext cx="1484312" cy="1039018"/>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altLang="zh-TW" sz="3100" kern="1200" dirty="0" smtClean="0"/>
            <a:t>1</a:t>
          </a:r>
          <a:endParaRPr lang="zh-TW" altLang="en-US" sz="3100" kern="1200" dirty="0"/>
        </a:p>
      </dsp:txBody>
      <dsp:txXfrm rot="-5400000">
        <a:off x="1" y="520688"/>
        <a:ext cx="1039018" cy="445294"/>
      </dsp:txXfrm>
    </dsp:sp>
    <dsp:sp modelId="{5E684310-5E70-4BED-AA93-F5A5F830128C}">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zh-TW" altLang="en-US" sz="2900" kern="1200" dirty="0" smtClean="0">
              <a:latin typeface="+mj-ea"/>
              <a:ea typeface="+mj-ea"/>
            </a:rPr>
            <a:t>多元評量政策說明</a:t>
          </a:r>
          <a:endParaRPr lang="zh-TW" altLang="en-US" sz="2900" kern="1200" dirty="0">
            <a:latin typeface="+mj-ea"/>
            <a:ea typeface="+mj-ea"/>
          </a:endParaRPr>
        </a:p>
      </dsp:txBody>
      <dsp:txXfrm rot="-5400000">
        <a:off x="1039018" y="48278"/>
        <a:ext cx="5009883" cy="870607"/>
      </dsp:txXfrm>
    </dsp:sp>
    <dsp:sp modelId="{A98F11E9-8F9A-47D0-999D-51E16DB3D71E}">
      <dsp:nvSpPr>
        <dsp:cNvPr id="0" name=""/>
        <dsp:cNvSpPr/>
      </dsp:nvSpPr>
      <dsp:spPr>
        <a:xfrm rot="5400000">
          <a:off x="-222646" y="1512490"/>
          <a:ext cx="1484312" cy="1039018"/>
        </a:xfrm>
        <a:prstGeom prst="chevron">
          <a:avLst/>
        </a:prstGeom>
        <a:solidFill>
          <a:schemeClr val="accent2">
            <a:hueOff val="9504421"/>
            <a:satOff val="-18343"/>
            <a:lumOff val="-2355"/>
            <a:alphaOff val="0"/>
          </a:schemeClr>
        </a:solidFill>
        <a:ln w="11429" cap="flat" cmpd="sng" algn="ctr">
          <a:solidFill>
            <a:schemeClr val="accent2">
              <a:hueOff val="9504421"/>
              <a:satOff val="-18343"/>
              <a:lumOff val="-2355"/>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altLang="zh-TW" sz="3100" kern="1200" dirty="0" smtClean="0"/>
            <a:t>2</a:t>
          </a:r>
          <a:endParaRPr lang="zh-TW" altLang="en-US" sz="3100" kern="1200" dirty="0"/>
        </a:p>
      </dsp:txBody>
      <dsp:txXfrm rot="-5400000">
        <a:off x="1" y="1809352"/>
        <a:ext cx="1039018" cy="445294"/>
      </dsp:txXfrm>
    </dsp:sp>
    <dsp:sp modelId="{68D3BE51-2D3D-43D2-8167-2A50923ED329}">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1429" cap="flat" cmpd="sng" algn="ctr">
          <a:solidFill>
            <a:schemeClr val="accent2">
              <a:hueOff val="9504421"/>
              <a:satOff val="-18343"/>
              <a:lumOff val="-235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zh-TW" altLang="en-US" sz="2900" kern="1200" dirty="0" smtClean="0">
              <a:latin typeface="+mj-ea"/>
              <a:ea typeface="+mj-ea"/>
            </a:rPr>
            <a:t>多元評量概念</a:t>
          </a:r>
          <a:endParaRPr lang="zh-TW" altLang="en-US" sz="2900" kern="1200" dirty="0">
            <a:latin typeface="+mj-ea"/>
            <a:ea typeface="+mj-ea"/>
          </a:endParaRPr>
        </a:p>
      </dsp:txBody>
      <dsp:txXfrm rot="-5400000">
        <a:off x="1039018" y="1336942"/>
        <a:ext cx="5009883" cy="870607"/>
      </dsp:txXfrm>
    </dsp:sp>
    <dsp:sp modelId="{DF3E423E-4E66-43DE-89F3-34BB2AC7672A}">
      <dsp:nvSpPr>
        <dsp:cNvPr id="0" name=""/>
        <dsp:cNvSpPr/>
      </dsp:nvSpPr>
      <dsp:spPr>
        <a:xfrm rot="5400000">
          <a:off x="-222646" y="2801154"/>
          <a:ext cx="1484312" cy="1039018"/>
        </a:xfrm>
        <a:prstGeom prst="chevron">
          <a:avLst/>
        </a:prstGeom>
        <a:solidFill>
          <a:schemeClr val="accent2">
            <a:hueOff val="19008842"/>
            <a:satOff val="-36686"/>
            <a:lumOff val="-4710"/>
            <a:alphaOff val="0"/>
          </a:schemeClr>
        </a:solidFill>
        <a:ln w="11429" cap="flat" cmpd="sng" algn="ctr">
          <a:solidFill>
            <a:schemeClr val="accent2">
              <a:hueOff val="19008842"/>
              <a:satOff val="-36686"/>
              <a:lumOff val="-471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altLang="zh-TW" sz="3100" kern="1200" dirty="0" smtClean="0"/>
            <a:t>3</a:t>
          </a:r>
          <a:endParaRPr lang="zh-TW" altLang="en-US" sz="3100" kern="1200" dirty="0"/>
        </a:p>
      </dsp:txBody>
      <dsp:txXfrm rot="-5400000">
        <a:off x="1" y="3098016"/>
        <a:ext cx="1039018" cy="445294"/>
      </dsp:txXfrm>
    </dsp:sp>
    <dsp:sp modelId="{F61E27FE-6833-4608-82AD-21594AA63FC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1429" cap="flat" cmpd="sng" algn="ctr">
          <a:solidFill>
            <a:schemeClr val="accent2">
              <a:hueOff val="19008842"/>
              <a:satOff val="-36686"/>
              <a:lumOff val="-471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zh-TW" altLang="en-US" sz="2900" kern="1200" dirty="0" smtClean="0">
              <a:latin typeface="+mj-ea"/>
              <a:ea typeface="+mj-ea"/>
            </a:rPr>
            <a:t>多元評量在綜合活動的應用</a:t>
          </a:r>
          <a:endParaRPr lang="zh-TW" altLang="en-US" sz="2900" kern="1200" dirty="0">
            <a:latin typeface="+mj-ea"/>
            <a:ea typeface="+mj-ea"/>
          </a:endParaRPr>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6C067-F66D-4137-ADBB-A868406310ED}">
      <dsp:nvSpPr>
        <dsp:cNvPr id="0" name=""/>
        <dsp:cNvSpPr/>
      </dsp:nvSpPr>
      <dsp:spPr>
        <a:xfrm rot="21378641">
          <a:off x="1726178" y="1420313"/>
          <a:ext cx="1676780" cy="1723270"/>
        </a:xfrm>
        <a:prstGeom prst="gear9">
          <a:avLst/>
        </a:prstGeom>
        <a:solidFill>
          <a:srgbClr val="FFFF00"/>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1"/>
              </a:solidFill>
            </a:rPr>
            <a:t>能力指標教學目標</a:t>
          </a:r>
          <a:endParaRPr lang="zh-TW" altLang="en-US" sz="1200" b="1" kern="1200" dirty="0">
            <a:solidFill>
              <a:schemeClr val="tx1"/>
            </a:solidFill>
          </a:endParaRPr>
        </a:p>
      </dsp:txBody>
      <dsp:txXfrm>
        <a:off x="2062309" y="1820923"/>
        <a:ext cx="1002566" cy="891771"/>
      </dsp:txXfrm>
    </dsp:sp>
    <dsp:sp modelId="{5A765120-113C-47BC-93D8-C3796B6742A3}">
      <dsp:nvSpPr>
        <dsp:cNvPr id="0" name=""/>
        <dsp:cNvSpPr/>
      </dsp:nvSpPr>
      <dsp:spPr>
        <a:xfrm rot="847560">
          <a:off x="588238" y="1199209"/>
          <a:ext cx="1290568" cy="1469879"/>
        </a:xfrm>
        <a:prstGeom prst="gear6">
          <a:avLst/>
        </a:prstGeom>
        <a:solidFill>
          <a:srgbClr val="00B0F0"/>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tx1">
                  <a:lumMod val="95000"/>
                  <a:lumOff val="5000"/>
                </a:schemeClr>
              </a:solidFill>
            </a:rPr>
            <a:t>教學內容</a:t>
          </a:r>
          <a:endParaRPr lang="zh-TW" altLang="en-US" sz="2000" b="1" kern="1200" dirty="0">
            <a:solidFill>
              <a:schemeClr val="tx1">
                <a:lumMod val="95000"/>
                <a:lumOff val="5000"/>
              </a:schemeClr>
            </a:solidFill>
          </a:endParaRPr>
        </a:p>
      </dsp:txBody>
      <dsp:txXfrm>
        <a:off x="913142" y="1552532"/>
        <a:ext cx="640760" cy="763233"/>
      </dsp:txXfrm>
    </dsp:sp>
    <dsp:sp modelId="{80D1630E-24A1-4B8E-AF83-A68C119395F4}">
      <dsp:nvSpPr>
        <dsp:cNvPr id="0" name=""/>
        <dsp:cNvSpPr/>
      </dsp:nvSpPr>
      <dsp:spPr>
        <a:xfrm rot="20819265">
          <a:off x="1330566" y="52886"/>
          <a:ext cx="1531556" cy="1614996"/>
        </a:xfrm>
        <a:prstGeom prst="gear6">
          <a:avLst/>
        </a:prstGeom>
        <a:solidFill>
          <a:schemeClr val="accent6"/>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tx1"/>
              </a:solidFill>
              <a:latin typeface="+mn-ea"/>
              <a:ea typeface="+mn-ea"/>
            </a:rPr>
            <a:t>評量活動</a:t>
          </a:r>
          <a:endParaRPr lang="zh-TW" altLang="en-US" sz="2400" b="1" kern="1200" dirty="0">
            <a:solidFill>
              <a:schemeClr val="tx1"/>
            </a:solidFill>
            <a:latin typeface="+mn-ea"/>
            <a:ea typeface="+mn-ea"/>
          </a:endParaRPr>
        </a:p>
      </dsp:txBody>
      <dsp:txXfrm rot="-20700000">
        <a:off x="1661532" y="412051"/>
        <a:ext cx="869624" cy="896666"/>
      </dsp:txXfrm>
    </dsp:sp>
    <dsp:sp modelId="{A9686812-CDDE-47A0-89C5-A7990FA0874D}">
      <dsp:nvSpPr>
        <dsp:cNvPr id="0" name=""/>
        <dsp:cNvSpPr/>
      </dsp:nvSpPr>
      <dsp:spPr>
        <a:xfrm>
          <a:off x="1600460" y="1143940"/>
          <a:ext cx="2192957" cy="2192957"/>
        </a:xfrm>
        <a:prstGeom prst="circularArrow">
          <a:avLst>
            <a:gd name="adj1" fmla="val 4687"/>
            <a:gd name="adj2" fmla="val 299029"/>
            <a:gd name="adj3" fmla="val 2483396"/>
            <a:gd name="adj4" fmla="val 159337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8F4AF-B36C-4248-B5C8-776E1F96543B}">
      <dsp:nvSpPr>
        <dsp:cNvPr id="0" name=""/>
        <dsp:cNvSpPr/>
      </dsp:nvSpPr>
      <dsp:spPr>
        <a:xfrm>
          <a:off x="376325" y="936098"/>
          <a:ext cx="1593320" cy="159332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5C222-DE99-430F-A696-215359CE15B7}">
      <dsp:nvSpPr>
        <dsp:cNvPr id="0" name=""/>
        <dsp:cNvSpPr/>
      </dsp:nvSpPr>
      <dsp:spPr>
        <a:xfrm>
          <a:off x="1096407" y="-12802"/>
          <a:ext cx="1891911" cy="17179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074FE-BBC9-4FDE-8DD7-2DCBFAC08FB2}">
      <dsp:nvSpPr>
        <dsp:cNvPr id="0" name=""/>
        <dsp:cNvSpPr/>
      </dsp:nvSpPr>
      <dsp:spPr>
        <a:xfrm rot="5400000">
          <a:off x="4413710" y="-2088549"/>
          <a:ext cx="847043" cy="5202269"/>
        </a:xfrm>
        <a:prstGeom prst="round2SameRect">
          <a:avLst/>
        </a:prstGeom>
        <a:solidFill>
          <a:srgbClr val="59CA46">
            <a:alpha val="90000"/>
          </a:srgbClr>
        </a:solidFill>
        <a:ln w="9525" cap="flat" cmpd="sng" algn="ctr">
          <a:solidFill>
            <a:schemeClr val="dk2">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kern="1200" dirty="0">
            <a:solidFill>
              <a:schemeClr val="tx1"/>
            </a:solidFill>
          </a:endParaRPr>
        </a:p>
      </dsp:txBody>
      <dsp:txXfrm rot="-5400000">
        <a:off x="2236098" y="130412"/>
        <a:ext cx="5160920" cy="764345"/>
      </dsp:txXfrm>
    </dsp:sp>
    <dsp:sp modelId="{A8BA9F1F-B715-4279-8D83-7AC4A830FAC4}">
      <dsp:nvSpPr>
        <dsp:cNvPr id="0" name=""/>
        <dsp:cNvSpPr/>
      </dsp:nvSpPr>
      <dsp:spPr>
        <a:xfrm>
          <a:off x="71984" y="0"/>
          <a:ext cx="2217611" cy="1082300"/>
        </a:xfrm>
        <a:prstGeom prst="roundRect">
          <a:avLst/>
        </a:prstGeom>
        <a:solidFill>
          <a:srgbClr val="59CA46"/>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chemeClr val="tx1"/>
              </a:solidFill>
              <a:latin typeface="標楷體" pitchFamily="65" charset="-120"/>
              <a:ea typeface="標楷體" pitchFamily="65" charset="-120"/>
            </a:rPr>
            <a:t>實作評量</a:t>
          </a:r>
          <a:endParaRPr lang="zh-TW" altLang="en-US" sz="3200" b="1" kern="1200" dirty="0">
            <a:solidFill>
              <a:schemeClr val="tx1"/>
            </a:solidFill>
            <a:latin typeface="標楷體" pitchFamily="65" charset="-120"/>
            <a:ea typeface="標楷體" pitchFamily="65" charset="-120"/>
          </a:endParaRPr>
        </a:p>
      </dsp:txBody>
      <dsp:txXfrm>
        <a:off x="124818" y="52834"/>
        <a:ext cx="2111943" cy="976632"/>
      </dsp:txXfrm>
    </dsp:sp>
    <dsp:sp modelId="{0EF81B83-4DF1-44D6-ABCD-76B89C431420}">
      <dsp:nvSpPr>
        <dsp:cNvPr id="0" name=""/>
        <dsp:cNvSpPr/>
      </dsp:nvSpPr>
      <dsp:spPr>
        <a:xfrm rot="5400000">
          <a:off x="4487554" y="-913470"/>
          <a:ext cx="865840" cy="5146745"/>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口試、口頭報告、晤談</a:t>
          </a:r>
          <a:endParaRPr lang="zh-TW" altLang="en-US" sz="2000" b="0" kern="1200" dirty="0">
            <a:solidFill>
              <a:schemeClr val="tx1"/>
            </a:solidFill>
          </a:endParaRPr>
        </a:p>
      </dsp:txBody>
      <dsp:txXfrm rot="-5400000">
        <a:off x="2347102" y="1269249"/>
        <a:ext cx="5104478" cy="781306"/>
      </dsp:txXfrm>
    </dsp:sp>
    <dsp:sp modelId="{281C3F0D-C2C4-41AE-820A-E472CC8DB23B}">
      <dsp:nvSpPr>
        <dsp:cNvPr id="0" name=""/>
        <dsp:cNvSpPr/>
      </dsp:nvSpPr>
      <dsp:spPr>
        <a:xfrm>
          <a:off x="81255" y="1118751"/>
          <a:ext cx="2265847" cy="1082300"/>
        </a:xfrm>
        <a:prstGeom prst="roundRect">
          <a:avLst/>
        </a:prstGeom>
        <a:solidFill>
          <a:srgbClr val="59CA46"/>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口語評量</a:t>
          </a:r>
          <a:endParaRPr lang="zh-TW" altLang="en-US" sz="3200" kern="1200" dirty="0">
            <a:solidFill>
              <a:schemeClr val="tx1"/>
            </a:solidFill>
          </a:endParaRPr>
        </a:p>
      </dsp:txBody>
      <dsp:txXfrm>
        <a:off x="134089" y="1171585"/>
        <a:ext cx="2160179" cy="976632"/>
      </dsp:txXfrm>
    </dsp:sp>
    <dsp:sp modelId="{D4642E86-48AC-4531-AE02-17D2A2809036}">
      <dsp:nvSpPr>
        <dsp:cNvPr id="0" name=""/>
        <dsp:cNvSpPr/>
      </dsp:nvSpPr>
      <dsp:spPr>
        <a:xfrm rot="5400000">
          <a:off x="4529885" y="256476"/>
          <a:ext cx="865840" cy="5079682"/>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研究報告、遊記、教學日誌、會議記錄、軼事記錄、或其他資料之評量。</a:t>
          </a:r>
          <a:endParaRPr lang="zh-TW" altLang="en-US" sz="2000" b="0" kern="1200" dirty="0">
            <a:solidFill>
              <a:schemeClr val="tx1"/>
            </a:solidFill>
          </a:endParaRPr>
        </a:p>
      </dsp:txBody>
      <dsp:txXfrm rot="-5400000">
        <a:off x="2422965" y="2405664"/>
        <a:ext cx="5037415" cy="781306"/>
      </dsp:txXfrm>
    </dsp:sp>
    <dsp:sp modelId="{A4E2B50C-A4A3-4D06-967F-1A64A02AEC4A}">
      <dsp:nvSpPr>
        <dsp:cNvPr id="0" name=""/>
        <dsp:cNvSpPr/>
      </dsp:nvSpPr>
      <dsp:spPr>
        <a:xfrm>
          <a:off x="81255" y="2255167"/>
          <a:ext cx="2341709" cy="1082300"/>
        </a:xfrm>
        <a:prstGeom prst="roundRect">
          <a:avLst/>
        </a:prstGeom>
        <a:solidFill>
          <a:srgbClr val="59CA46"/>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檔案評量</a:t>
          </a:r>
          <a:endParaRPr lang="zh-TW" altLang="en-US" sz="3200" kern="1200" dirty="0">
            <a:solidFill>
              <a:schemeClr val="tx1"/>
            </a:solidFill>
          </a:endParaRPr>
        </a:p>
      </dsp:txBody>
      <dsp:txXfrm>
        <a:off x="134089" y="2308001"/>
        <a:ext cx="2236041" cy="976632"/>
      </dsp:txXfrm>
    </dsp:sp>
    <dsp:sp modelId="{C19C2315-6592-4DC0-9D1C-466188B0505D}">
      <dsp:nvSpPr>
        <dsp:cNvPr id="0" name=""/>
        <dsp:cNvSpPr/>
      </dsp:nvSpPr>
      <dsp:spPr>
        <a:xfrm rot="5400000">
          <a:off x="4529117" y="1323039"/>
          <a:ext cx="865840" cy="5197584"/>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b="0" kern="1200" dirty="0" smtClean="0">
              <a:solidFill>
                <a:schemeClr val="tx1"/>
              </a:solidFill>
              <a:latin typeface="標楷體" pitchFamily="65" charset="-120"/>
              <a:ea typeface="標楷體" pitchFamily="65" charset="-120"/>
            </a:rPr>
            <a:t>研究報告、遊記、教學日誌、會議記錄、軼事記錄、或其他資料之評量。</a:t>
          </a:r>
        </a:p>
        <a:p>
          <a:pPr marL="114300" lvl="1" indent="0" algn="l" defTabSz="577850">
            <a:lnSpc>
              <a:spcPct val="90000"/>
            </a:lnSpc>
            <a:spcBef>
              <a:spcPct val="0"/>
            </a:spcBef>
            <a:spcAft>
              <a:spcPct val="15000"/>
            </a:spcAft>
            <a:buChar char="••"/>
          </a:pPr>
          <a:endParaRPr lang="zh-TW" altLang="en-US" sz="1400" kern="1200" dirty="0"/>
        </a:p>
      </dsp:txBody>
      <dsp:txXfrm rot="-5400000">
        <a:off x="2363246" y="3531178"/>
        <a:ext cx="5155317" cy="781306"/>
      </dsp:txXfrm>
    </dsp:sp>
    <dsp:sp modelId="{5123E59C-9611-4717-BBBE-37D837D8C52A}">
      <dsp:nvSpPr>
        <dsp:cNvPr id="0" name=""/>
        <dsp:cNvSpPr/>
      </dsp:nvSpPr>
      <dsp:spPr>
        <a:xfrm>
          <a:off x="81255" y="3380684"/>
          <a:ext cx="2344760" cy="1082300"/>
        </a:xfrm>
        <a:prstGeom prst="roundRect">
          <a:avLst/>
        </a:prstGeom>
        <a:solidFill>
          <a:srgbClr val="59CA46"/>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高層次紙筆測驗</a:t>
          </a:r>
          <a:endParaRPr lang="zh-TW" altLang="en-US" sz="2800" kern="1200" dirty="0">
            <a:solidFill>
              <a:schemeClr val="tx1"/>
            </a:solidFill>
            <a:latin typeface="標楷體" pitchFamily="65" charset="-120"/>
            <a:ea typeface="標楷體" pitchFamily="65" charset="-120"/>
          </a:endParaRPr>
        </a:p>
      </dsp:txBody>
      <dsp:txXfrm>
        <a:off x="134089" y="3433518"/>
        <a:ext cx="2239092" cy="976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8AC9B-1135-41A6-99BF-059A30A17529}">
      <dsp:nvSpPr>
        <dsp:cNvPr id="0" name=""/>
        <dsp:cNvSpPr/>
      </dsp:nvSpPr>
      <dsp:spPr>
        <a:xfrm>
          <a:off x="2778" y="432049"/>
          <a:ext cx="3010362" cy="2027211"/>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教師引導學生回憶影片情境</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kumimoji="0" lang="zh-TW" altLang="en-US" sz="2400" b="1" kern="1200" dirty="0" smtClean="0">
              <a:solidFill>
                <a:srgbClr val="FF0000"/>
              </a:solidFill>
              <a:latin typeface="標楷體" pitchFamily="65" charset="-120"/>
              <a:ea typeface="標楷體" pitchFamily="65" charset="-120"/>
            </a:rPr>
            <a:t>口語分享</a:t>
          </a:r>
          <a:r>
            <a:rPr kumimoji="0" lang="en-US" altLang="zh-TW" sz="2400" b="1" kern="1200" dirty="0" smtClean="0">
              <a:solidFill>
                <a:srgbClr val="FF0000"/>
              </a:solidFill>
              <a:latin typeface="標楷體" pitchFamily="65" charset="-120"/>
              <a:ea typeface="標楷體" pitchFamily="65" charset="-120"/>
            </a:rPr>
            <a:t>/</a:t>
          </a:r>
          <a:r>
            <a:rPr kumimoji="0" lang="zh-TW" altLang="en-US" sz="2400" b="1" kern="1200" dirty="0" smtClean="0">
              <a:solidFill>
                <a:srgbClr val="FF0000"/>
              </a:solidFill>
              <a:latin typeface="標楷體" pitchFamily="65" charset="-120"/>
              <a:ea typeface="標楷體" pitchFamily="65" charset="-120"/>
            </a:rPr>
            <a:t>發表</a:t>
          </a:r>
          <a:endParaRPr lang="en-US" altLang="zh-TW" sz="2400" b="1" kern="1200" dirty="0" smtClean="0">
            <a:latin typeface="標楷體" pitchFamily="65" charset="-120"/>
            <a:ea typeface="標楷體" pitchFamily="65" charset="-120"/>
          </a:endParaRPr>
        </a:p>
      </dsp:txBody>
      <dsp:txXfrm>
        <a:off x="443635" y="728927"/>
        <a:ext cx="2128648" cy="1433455"/>
      </dsp:txXfrm>
    </dsp:sp>
    <dsp:sp modelId="{21777C55-94AB-4677-A84C-8C734B05D4CD}">
      <dsp:nvSpPr>
        <dsp:cNvPr id="0" name=""/>
        <dsp:cNvSpPr/>
      </dsp:nvSpPr>
      <dsp:spPr>
        <a:xfrm rot="10757700">
          <a:off x="1267566" y="2574867"/>
          <a:ext cx="511593" cy="245199"/>
        </a:xfrm>
        <a:prstGeom prst="triangle">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AA4F0F-5CD7-41ED-AE37-98D87A641352}">
      <dsp:nvSpPr>
        <dsp:cNvPr id="0" name=""/>
        <dsp:cNvSpPr/>
      </dsp:nvSpPr>
      <dsp:spPr>
        <a:xfrm>
          <a:off x="192965" y="2921804"/>
          <a:ext cx="2687354" cy="1709664"/>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各隊學生</a:t>
          </a:r>
          <a:r>
            <a:rPr lang="en-US" altLang="zh-TW" sz="2400" kern="1200" dirty="0" smtClean="0">
              <a:latin typeface="標楷體" pitchFamily="65" charset="-120"/>
              <a:ea typeface="標楷體" pitchFamily="65" charset="-120"/>
            </a:rPr>
            <a:t/>
          </a:r>
          <a:br>
            <a:rPr lang="en-US" altLang="zh-TW" sz="2400" kern="1200" dirty="0" smtClean="0">
              <a:latin typeface="標楷體" pitchFamily="65" charset="-120"/>
              <a:ea typeface="標楷體" pitchFamily="65" charset="-120"/>
            </a:rPr>
          </a:br>
          <a:r>
            <a:rPr lang="zh-TW" altLang="en-US" sz="2400" kern="1200" dirty="0" smtClean="0">
              <a:latin typeface="標楷體" pitchFamily="65" charset="-120"/>
              <a:ea typeface="標楷體" pitchFamily="65" charset="-120"/>
            </a:rPr>
            <a:t>搭設</a:t>
          </a:r>
          <a:r>
            <a:rPr lang="en-US" altLang="zh-TW" sz="2400" kern="1200" dirty="0" smtClean="0">
              <a:latin typeface="標楷體" pitchFamily="65" charset="-120"/>
              <a:ea typeface="標楷體" pitchFamily="65" charset="-120"/>
            </a:rPr>
            <a:t/>
          </a:r>
          <a:br>
            <a:rPr lang="en-US" altLang="zh-TW" sz="2400" kern="1200" dirty="0" smtClean="0">
              <a:latin typeface="標楷體" pitchFamily="65" charset="-120"/>
              <a:ea typeface="標楷體" pitchFamily="65" charset="-120"/>
            </a:rPr>
          </a:br>
          <a:r>
            <a:rPr lang="zh-TW" altLang="en-US" sz="2400" kern="1200" dirty="0" smtClean="0">
              <a:latin typeface="標楷體" pitchFamily="65" charset="-120"/>
              <a:ea typeface="標楷體" pitchFamily="65" charset="-120"/>
            </a:rPr>
            <a:t>避難屋</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kumimoji="0" lang="zh-TW" altLang="en-US" sz="2400" b="1" kern="1200" dirty="0" smtClean="0">
              <a:solidFill>
                <a:srgbClr val="FF0000"/>
              </a:solidFill>
              <a:latin typeface="標楷體" pitchFamily="65" charset="-120"/>
              <a:ea typeface="標楷體" pitchFamily="65" charset="-120"/>
            </a:rPr>
            <a:t>實作評量</a:t>
          </a:r>
          <a:endParaRPr lang="en-US" altLang="zh-TW" sz="2400" b="1" kern="1200" dirty="0" smtClean="0">
            <a:latin typeface="標楷體" pitchFamily="65" charset="-120"/>
            <a:ea typeface="標楷體" pitchFamily="65" charset="-120"/>
          </a:endParaRPr>
        </a:p>
      </dsp:txBody>
      <dsp:txXfrm>
        <a:off x="586519" y="3172178"/>
        <a:ext cx="1900246" cy="1208916"/>
      </dsp:txXfrm>
    </dsp:sp>
    <dsp:sp modelId="{2BEBFCC9-6820-4BBF-BA5D-7BEE0B3BECCF}">
      <dsp:nvSpPr>
        <dsp:cNvPr id="0" name=""/>
        <dsp:cNvSpPr/>
      </dsp:nvSpPr>
      <dsp:spPr>
        <a:xfrm rot="5409033">
          <a:off x="3075923" y="3513817"/>
          <a:ext cx="511593" cy="245199"/>
        </a:xfrm>
        <a:prstGeom prst="triangle">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207B08-0228-4987-88EF-B8D0025694F3}">
      <dsp:nvSpPr>
        <dsp:cNvPr id="0" name=""/>
        <dsp:cNvSpPr/>
      </dsp:nvSpPr>
      <dsp:spPr>
        <a:xfrm>
          <a:off x="3942810" y="2625136"/>
          <a:ext cx="1895967" cy="1883800"/>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小隊學生解說互評</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kumimoji="0" lang="zh-TW" altLang="en-US" sz="2400" b="1" kern="1200" dirty="0" smtClean="0">
              <a:solidFill>
                <a:srgbClr val="FF0000"/>
              </a:solidFill>
              <a:latin typeface="標楷體" pitchFamily="65" charset="-120"/>
              <a:ea typeface="標楷體" pitchFamily="65" charset="-120"/>
            </a:rPr>
            <a:t>口語分享</a:t>
          </a:r>
          <a:r>
            <a:rPr kumimoji="0" lang="en-US" altLang="zh-TW" sz="2400" b="1" kern="1200" dirty="0" smtClean="0">
              <a:solidFill>
                <a:srgbClr val="FF0000"/>
              </a:solidFill>
              <a:latin typeface="標楷體" pitchFamily="65" charset="-120"/>
              <a:ea typeface="標楷體" pitchFamily="65" charset="-120"/>
            </a:rPr>
            <a:t>/</a:t>
          </a:r>
          <a:r>
            <a:rPr kumimoji="0" lang="zh-TW" altLang="en-US" sz="2400" b="1" kern="1200" dirty="0" smtClean="0">
              <a:solidFill>
                <a:srgbClr val="FF0000"/>
              </a:solidFill>
              <a:latin typeface="標楷體" pitchFamily="65" charset="-120"/>
              <a:ea typeface="標楷體" pitchFamily="65" charset="-120"/>
            </a:rPr>
            <a:t>發表</a:t>
          </a:r>
          <a:endParaRPr lang="en-US" altLang="zh-TW" sz="2400" b="1" kern="1200" dirty="0" smtClean="0">
            <a:latin typeface="標楷體" pitchFamily="65" charset="-120"/>
            <a:ea typeface="標楷體" pitchFamily="65" charset="-120"/>
          </a:endParaRPr>
        </a:p>
      </dsp:txBody>
      <dsp:txXfrm>
        <a:off x="4220468" y="2901012"/>
        <a:ext cx="1340651" cy="1332048"/>
      </dsp:txXfrm>
    </dsp:sp>
    <dsp:sp modelId="{2C87A3BB-C35C-4EA6-A6A9-3FAF7D729A82}">
      <dsp:nvSpPr>
        <dsp:cNvPr id="0" name=""/>
        <dsp:cNvSpPr/>
      </dsp:nvSpPr>
      <dsp:spPr>
        <a:xfrm rot="21504282">
          <a:off x="4576606" y="2240742"/>
          <a:ext cx="511593" cy="245199"/>
        </a:xfrm>
        <a:prstGeom prst="triangle">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1D8EF7-D88C-4E3B-BE3C-930AD20EBB12}">
      <dsp:nvSpPr>
        <dsp:cNvPr id="0" name=""/>
        <dsp:cNvSpPr/>
      </dsp:nvSpPr>
      <dsp:spPr>
        <a:xfrm>
          <a:off x="4017998" y="745633"/>
          <a:ext cx="1626783" cy="1376903"/>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滅跡</a:t>
          </a:r>
          <a:endParaRPr lang="en-US" altLang="zh-TW" sz="2400" kern="1200" dirty="0" smtClean="0">
            <a:latin typeface="標楷體" pitchFamily="65" charset="-120"/>
            <a:ea typeface="標楷體" pitchFamily="65" charset="-120"/>
          </a:endParaRPr>
        </a:p>
      </dsp:txBody>
      <dsp:txXfrm>
        <a:off x="4256235" y="947276"/>
        <a:ext cx="1150309" cy="973617"/>
      </dsp:txXfrm>
    </dsp:sp>
    <dsp:sp modelId="{25B98294-DD58-4258-A3B7-5276F846E611}">
      <dsp:nvSpPr>
        <dsp:cNvPr id="0" name=""/>
        <dsp:cNvSpPr/>
      </dsp:nvSpPr>
      <dsp:spPr>
        <a:xfrm rot="5675973">
          <a:off x="5802724" y="1380548"/>
          <a:ext cx="511593" cy="245199"/>
        </a:xfrm>
        <a:prstGeom prst="triangle">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9740559-6965-437B-B13C-3AEACCD526F1}">
      <dsp:nvSpPr>
        <dsp:cNvPr id="0" name=""/>
        <dsp:cNvSpPr/>
      </dsp:nvSpPr>
      <dsp:spPr>
        <a:xfrm>
          <a:off x="6348571" y="745637"/>
          <a:ext cx="1907337" cy="1774454"/>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動動腦</a:t>
          </a:r>
          <a:r>
            <a:rPr lang="en-US" altLang="zh-TW" sz="2400" kern="1200" dirty="0" smtClean="0">
              <a:latin typeface="標楷體" pitchFamily="65" charset="-120"/>
              <a:ea typeface="標楷體" pitchFamily="65" charset="-120"/>
            </a:rPr>
            <a:t/>
          </a:r>
          <a:br>
            <a:rPr lang="en-US" altLang="zh-TW" sz="2400" kern="1200" dirty="0" smtClean="0">
              <a:latin typeface="標楷體" pitchFamily="65" charset="-120"/>
              <a:ea typeface="標楷體" pitchFamily="65" charset="-120"/>
            </a:rPr>
          </a:br>
          <a:r>
            <a:rPr kumimoji="0" lang="zh-TW" altLang="en-US" sz="2400" b="1" kern="1200" dirty="0" smtClean="0">
              <a:solidFill>
                <a:srgbClr val="FF0000"/>
              </a:solidFill>
              <a:latin typeface="標楷體" pitchFamily="65" charset="-120"/>
              <a:ea typeface="標楷體" pitchFamily="65" charset="-120"/>
            </a:rPr>
            <a:t>高層次紙筆測驗</a:t>
          </a:r>
          <a:endParaRPr lang="en-US" altLang="zh-TW" sz="2400" b="1" kern="1200" dirty="0" smtClean="0">
            <a:latin typeface="標楷體" pitchFamily="65" charset="-120"/>
            <a:ea typeface="標楷體" pitchFamily="65" charset="-120"/>
          </a:endParaRPr>
        </a:p>
      </dsp:txBody>
      <dsp:txXfrm>
        <a:off x="6627894" y="1005500"/>
        <a:ext cx="1348691" cy="1254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新細明體" pitchFamily="18" charset="-120"/>
              </a:defRPr>
            </a:lvl1pPr>
          </a:lstStyle>
          <a:p>
            <a:pPr>
              <a:defRPr/>
            </a:pPr>
            <a:endParaRPr lang="en-US" altLang="zh-TW"/>
          </a:p>
        </p:txBody>
      </p:sp>
      <p:sp>
        <p:nvSpPr>
          <p:cNvPr id="59395"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新細明體" pitchFamily="18" charset="-120"/>
              </a:defRPr>
            </a:lvl1pPr>
          </a:lstStyle>
          <a:p>
            <a:pPr>
              <a:defRPr/>
            </a:pPr>
            <a:endParaRPr lang="en-US" altLang="zh-TW"/>
          </a:p>
        </p:txBody>
      </p:sp>
      <p:sp>
        <p:nvSpPr>
          <p:cNvPr id="59396"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新細明體" pitchFamily="18" charset="-120"/>
              </a:defRPr>
            </a:lvl1pPr>
          </a:lstStyle>
          <a:p>
            <a:pPr>
              <a:defRPr/>
            </a:pPr>
            <a:endParaRPr lang="en-US" altLang="zh-TW"/>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atin typeface="Tahoma" pitchFamily="34" charset="0"/>
              </a:defRPr>
            </a:lvl1pPr>
          </a:lstStyle>
          <a:p>
            <a:pPr>
              <a:defRPr/>
            </a:pPr>
            <a:fld id="{68A3F8C7-099A-4309-A10D-973339D01BF3}" type="slidenum">
              <a:rPr lang="en-US" altLang="zh-TW"/>
              <a:pPr>
                <a:defRPr/>
              </a:pPr>
              <a:t>‹#›</a:t>
            </a:fld>
            <a:endParaRPr lang="en-US" altLang="zh-TW"/>
          </a:p>
        </p:txBody>
      </p:sp>
    </p:spTree>
    <p:extLst>
      <p:ext uri="{BB962C8B-B14F-4D97-AF65-F5344CB8AC3E}">
        <p14:creationId xmlns:p14="http://schemas.microsoft.com/office/powerpoint/2010/main" val="271390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pitchFamily="18" charset="0"/>
                <a:ea typeface="標楷體" pitchFamily="65" charset="-120"/>
              </a:defRPr>
            </a:lvl1pPr>
          </a:lstStyle>
          <a:p>
            <a:pPr>
              <a:defRPr/>
            </a:pPr>
            <a:endParaRPr lang="en-US" altLang="zh-TW"/>
          </a:p>
        </p:txBody>
      </p:sp>
      <p:sp>
        <p:nvSpPr>
          <p:cNvPr id="6349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pitchFamily="18" charset="0"/>
                <a:ea typeface="標楷體" pitchFamily="65" charset="-120"/>
              </a:defRPr>
            </a:lvl1pPr>
          </a:lstStyle>
          <a:p>
            <a:pPr>
              <a:defRPr/>
            </a:pPr>
            <a:endParaRPr lang="en-US" altLang="zh-TW"/>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349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pitchFamily="18" charset="0"/>
                <a:ea typeface="標楷體" pitchFamily="65" charset="-120"/>
              </a:defRPr>
            </a:lvl1pPr>
          </a:lstStyle>
          <a:p>
            <a:pPr>
              <a:defRPr/>
            </a:pPr>
            <a:endParaRPr lang="en-US" altLang="zh-TW"/>
          </a:p>
        </p:txBody>
      </p:sp>
      <p:sp>
        <p:nvSpPr>
          <p:cNvPr id="6349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kumimoji="0" sz="1200" smtClean="0">
                <a:latin typeface="Times New Roman" pitchFamily="18" charset="0"/>
                <a:ea typeface="標楷體" pitchFamily="65" charset="-120"/>
              </a:defRPr>
            </a:lvl1pPr>
          </a:lstStyle>
          <a:p>
            <a:pPr>
              <a:defRPr/>
            </a:pPr>
            <a:fld id="{1EC0BF6D-AED3-4B22-90E0-E9C392CDA1BA}" type="slidenum">
              <a:rPr lang="en-US" altLang="zh-TW"/>
              <a:pPr>
                <a:defRPr/>
              </a:pPr>
              <a:t>‹#›</a:t>
            </a:fld>
            <a:endParaRPr lang="en-US" altLang="zh-TW"/>
          </a:p>
        </p:txBody>
      </p:sp>
    </p:spTree>
    <p:extLst>
      <p:ext uri="{BB962C8B-B14F-4D97-AF65-F5344CB8AC3E}">
        <p14:creationId xmlns:p14="http://schemas.microsoft.com/office/powerpoint/2010/main" val="3832031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5" name="矩形 20"/>
          <p:cNvSpPr>
            <a:spLocks noChangeArrowheads="1"/>
          </p:cNvSpPr>
          <p:nvPr/>
        </p:nvSpPr>
        <p:spPr bwMode="white">
          <a:xfrm>
            <a:off x="8991600" y="3175"/>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6" name="矩形 21"/>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7" name="矩形 23"/>
          <p:cNvSpPr>
            <a:spLocks noChangeArrowheads="1"/>
          </p:cNvSpPr>
          <p:nvPr/>
        </p:nvSpPr>
        <p:spPr bwMode="white">
          <a:xfrm>
            <a:off x="0" y="0"/>
            <a:ext cx="9144000" cy="25146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1" name="直線接點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2" name="矩形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zh-TW" altLang="en-US" smtClean="0"/>
              <a:t>按一下以編輯母片標題樣式</a:t>
            </a:r>
            <a:endParaRPr lang="en-US"/>
          </a:p>
        </p:txBody>
      </p:sp>
      <p:sp>
        <p:nvSpPr>
          <p:cNvPr id="15" name="日期版面配置區 27"/>
          <p:cNvSpPr>
            <a:spLocks noGrp="1"/>
          </p:cNvSpPr>
          <p:nvPr>
            <p:ph type="dt" sz="half" idx="10"/>
          </p:nvPr>
        </p:nvSpPr>
        <p:spPr/>
        <p:txBody>
          <a:bodyPr/>
          <a:lstStyle>
            <a:lvl1pPr>
              <a:defRPr/>
            </a:lvl1pPr>
          </a:lstStyle>
          <a:p>
            <a:pPr>
              <a:defRPr/>
            </a:pPr>
            <a:endParaRPr lang="en-US" altLang="zh-TW"/>
          </a:p>
        </p:txBody>
      </p:sp>
      <p:sp>
        <p:nvSpPr>
          <p:cNvPr id="16" name="頁尾版面配置區 16"/>
          <p:cNvSpPr>
            <a:spLocks noGrp="1"/>
          </p:cNvSpPr>
          <p:nvPr>
            <p:ph type="ftr" sz="quarter" idx="11"/>
          </p:nvPr>
        </p:nvSpPr>
        <p:spPr/>
        <p:txBody>
          <a:bodyPr/>
          <a:lstStyle>
            <a:lvl1pPr>
              <a:defRPr/>
            </a:lvl1pPr>
          </a:lstStyle>
          <a:p>
            <a:pPr>
              <a:defRPr/>
            </a:pPr>
            <a:endParaRPr lang="en-US" altLang="zh-TW"/>
          </a:p>
        </p:txBody>
      </p:sp>
      <p:sp>
        <p:nvSpPr>
          <p:cNvPr id="17" name="投影片編號版面配置區 28"/>
          <p:cNvSpPr>
            <a:spLocks noGrp="1"/>
          </p:cNvSpPr>
          <p:nvPr>
            <p:ph type="sldNum" sz="quarter" idx="12"/>
          </p:nvPr>
        </p:nvSpPr>
        <p:spPr>
          <a:xfrm>
            <a:off x="4343400" y="2198688"/>
            <a:ext cx="457200" cy="441325"/>
          </a:xfrm>
        </p:spPr>
        <p:txBody>
          <a:bodyPr/>
          <a:lstStyle>
            <a:lvl1pPr>
              <a:defRPr smtClean="0"/>
            </a:lvl1pPr>
          </a:lstStyle>
          <a:p>
            <a:pPr>
              <a:defRPr/>
            </a:pPr>
            <a:fld id="{E05D9D5C-763B-45E5-80B4-E97406F5F77E}" type="slidenum">
              <a:rPr lang="en-US" altLang="zh-TW"/>
              <a:pPr>
                <a:defRPr/>
              </a:pPr>
              <a:t>‹#›</a:t>
            </a:fld>
            <a:endParaRPr lang="en-US" altLang="zh-TW"/>
          </a:p>
        </p:txBody>
      </p:sp>
    </p:spTree>
    <p:extLst>
      <p:ext uri="{BB962C8B-B14F-4D97-AF65-F5344CB8AC3E}">
        <p14:creationId xmlns:p14="http://schemas.microsoft.com/office/powerpoint/2010/main" val="2665379635"/>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5" name="矩形 20"/>
          <p:cNvSpPr>
            <a:spLocks noChangeArrowheads="1"/>
          </p:cNvSpPr>
          <p:nvPr/>
        </p:nvSpPr>
        <p:spPr bwMode="white">
          <a:xfrm>
            <a:off x="7010400" y="0"/>
            <a:ext cx="21336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6" name="矩形 21"/>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7" name="矩形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8" name="矩形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9" name="矩形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0" name="直線接點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1" name="橢圓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橢圓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直排標題 1"/>
          <p:cNvSpPr>
            <a:spLocks noGrp="1"/>
          </p:cNvSpPr>
          <p:nvPr>
            <p:ph type="title" orient="vert"/>
          </p:nvPr>
        </p:nvSpPr>
        <p:spPr>
          <a:xfrm>
            <a:off x="7391400" y="304801"/>
            <a:ext cx="1447800" cy="5851525"/>
          </a:xfrm>
        </p:spPr>
        <p:txBody>
          <a:bodyPr vert="eaVert"/>
          <a:lstStyle/>
          <a:p>
            <a:r>
              <a:rPr lang="zh-TW" altLang="en-US" smtClean="0"/>
              <a:t>按一下以編輯母片標題樣式</a:t>
            </a:r>
            <a:endParaRPr lang="en-US"/>
          </a:p>
        </p:txBody>
      </p:sp>
      <p:sp>
        <p:nvSpPr>
          <p:cNvPr id="13" name="投影片編號版面配置區 5"/>
          <p:cNvSpPr>
            <a:spLocks noGrp="1"/>
          </p:cNvSpPr>
          <p:nvPr>
            <p:ph type="sldNum" sz="quarter" idx="10"/>
          </p:nvPr>
        </p:nvSpPr>
        <p:spPr>
          <a:xfrm>
            <a:off x="6915150" y="3009900"/>
            <a:ext cx="457200" cy="441325"/>
          </a:xfrm>
        </p:spPr>
        <p:txBody>
          <a:bodyPr/>
          <a:lstStyle>
            <a:lvl1pPr>
              <a:defRPr smtClean="0"/>
            </a:lvl1pPr>
          </a:lstStyle>
          <a:p>
            <a:pPr>
              <a:defRPr/>
            </a:pPr>
            <a:fld id="{32EFFD1B-0C3B-4550-B1FC-CB099BD82AB9}" type="slidenum">
              <a:rPr lang="en-US" altLang="zh-TW"/>
              <a:pPr>
                <a:defRPr/>
              </a:pPr>
              <a:t>‹#›</a:t>
            </a:fld>
            <a:endParaRPr lang="en-US" altLang="zh-TW"/>
          </a:p>
        </p:txBody>
      </p:sp>
      <p:sp>
        <p:nvSpPr>
          <p:cNvPr id="14" name="日期版面配置區 3"/>
          <p:cNvSpPr>
            <a:spLocks noGrp="1"/>
          </p:cNvSpPr>
          <p:nvPr>
            <p:ph type="dt" sz="half" idx="11"/>
          </p:nvPr>
        </p:nvSpPr>
        <p:spPr/>
        <p:txBody>
          <a:bodyPr/>
          <a:lstStyle>
            <a:lvl1pPr>
              <a:defRPr/>
            </a:lvl1pPr>
          </a:lstStyle>
          <a:p>
            <a:pPr>
              <a:defRPr/>
            </a:pPr>
            <a:endParaRPr lang="en-US" altLang="zh-TW"/>
          </a:p>
        </p:txBody>
      </p:sp>
      <p:sp>
        <p:nvSpPr>
          <p:cNvPr id="15" name="頁尾版面配置區 4"/>
          <p:cNvSpPr>
            <a:spLocks noGrp="1"/>
          </p:cNvSpPr>
          <p:nvPr>
            <p:ph type="ftr" sz="quarter"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094117633"/>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E5A8B19-2DF9-46A0-B1CB-7EC51132176A}"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3D9841B8-93F5-4C62-B2D8-E88C36ADC47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72594039"/>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75F11C-ED34-465D-B3F8-D218C0D671F0}"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E72294E-6E08-4531-B854-4A46A1741D6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2688495"/>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D68FAE0-90B6-47B3-8148-AF3F05F842E3}"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B5160BE-94AD-41CA-BC28-F19F899777E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63073246"/>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FB973E24-3DC2-49F0-9CAB-3D380499DA04}"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3259FC41-DF7B-44F2-BB4F-0951D4F06F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76185855"/>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41678C1-FD95-46EC-AF12-B662C27DE58D}"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954DECD9-3721-414A-9533-5AF154501C4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17801824"/>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D839433-4AD7-4D84-BDA4-DF7F705534EE}"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8C9BC574-F980-469C-8534-1BBB1887871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178958029"/>
      </p:ext>
    </p:extLst>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6953CD7-27A5-484E-8501-0A51E5976A62}"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B139B82-9413-4D3B-9FA2-770AE950A72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905782018"/>
      </p:ext>
    </p:extLst>
  </p:cSld>
  <p:clrMapOvr>
    <a:masterClrMapping/>
  </p:clrMapOvr>
  <p:transition spd="slow">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6D0FEAF-1149-4B0D-905B-D8AFD6C014E2}"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5C5ED43A-FF5B-43C8-A7D5-4BEA2339A5B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43035770"/>
      </p:ext>
    </p:extLst>
  </p:cSld>
  <p:clrMapOvr>
    <a:masterClrMapping/>
  </p:clrMapOvr>
  <p:transition spd="slow">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76F884C-FBD3-40D1-87E1-53E71F36336E}"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A9DFD4D-7329-4ABA-AC57-4E8378967C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02168235"/>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19"/>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5" name="矩形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6" name="矩形 21"/>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7" name="矩形 23"/>
          <p:cNvSpPr>
            <a:spLocks noChangeArrowheads="1"/>
          </p:cNvSpPr>
          <p:nvPr/>
        </p:nvSpPr>
        <p:spPr bwMode="white">
          <a:xfrm>
            <a:off x="8991600" y="1905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8" name="矩形 24"/>
          <p:cNvSpPr>
            <a:spLocks noChangeArrowheads="1"/>
          </p:cNvSpPr>
          <p:nvPr/>
        </p:nvSpPr>
        <p:spPr bwMode="white">
          <a:xfrm>
            <a:off x="152400" y="2286000"/>
            <a:ext cx="8832850" cy="3048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9" name="矩形 25"/>
          <p:cNvSpPr>
            <a:spLocks noChangeArrowheads="1"/>
          </p:cNvSpPr>
          <p:nvPr/>
        </p:nvSpPr>
        <p:spPr bwMode="auto">
          <a:xfrm>
            <a:off x="155575" y="142875"/>
            <a:ext cx="8832850" cy="2139950"/>
          </a:xfrm>
          <a:prstGeom prst="rect">
            <a:avLst/>
          </a:prstGeom>
          <a:solidFill>
            <a:schemeClr val="accent1"/>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2" name="直線接點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文字版面配置區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zh-TW" altLang="en-US" smtClean="0"/>
              <a:t>按一下以編輯母片標題樣式</a:t>
            </a:r>
            <a:endParaRPr lang="en-US"/>
          </a:p>
        </p:txBody>
      </p:sp>
      <p:sp>
        <p:nvSpPr>
          <p:cNvPr id="15" name="頁尾版面配置區 4"/>
          <p:cNvSpPr>
            <a:spLocks noGrp="1"/>
          </p:cNvSpPr>
          <p:nvPr>
            <p:ph type="ftr" sz="quarter" idx="10"/>
          </p:nvPr>
        </p:nvSpPr>
        <p:spPr/>
        <p:txBody>
          <a:bodyPr/>
          <a:lstStyle>
            <a:lvl1pPr>
              <a:defRPr/>
            </a:lvl1pPr>
          </a:lstStyle>
          <a:p>
            <a:pPr>
              <a:defRPr/>
            </a:pPr>
            <a:endParaRPr lang="en-US" altLang="zh-TW"/>
          </a:p>
        </p:txBody>
      </p:sp>
      <p:sp>
        <p:nvSpPr>
          <p:cNvPr id="16" name="日期版面配置區 3"/>
          <p:cNvSpPr>
            <a:spLocks noGrp="1"/>
          </p:cNvSpPr>
          <p:nvPr>
            <p:ph type="dt" sz="half" idx="11"/>
          </p:nvPr>
        </p:nvSpPr>
        <p:spPr/>
        <p:txBody>
          <a:bodyPr/>
          <a:lstStyle>
            <a:lvl1pPr>
              <a:defRPr/>
            </a:lvl1pPr>
          </a:lstStyle>
          <a:p>
            <a:pPr>
              <a:defRPr/>
            </a:pPr>
            <a:endParaRPr lang="en-US" altLang="zh-TW"/>
          </a:p>
        </p:txBody>
      </p:sp>
      <p:sp>
        <p:nvSpPr>
          <p:cNvPr id="17" name="投影片編號版面配置區 5"/>
          <p:cNvSpPr>
            <a:spLocks noGrp="1"/>
          </p:cNvSpPr>
          <p:nvPr>
            <p:ph type="sldNum" sz="quarter" idx="12"/>
          </p:nvPr>
        </p:nvSpPr>
        <p:spPr>
          <a:xfrm>
            <a:off x="4343400" y="2198688"/>
            <a:ext cx="457200" cy="441325"/>
          </a:xfrm>
        </p:spPr>
        <p:txBody>
          <a:bodyPr/>
          <a:lstStyle>
            <a:lvl1pPr>
              <a:defRPr smtClean="0"/>
            </a:lvl1pPr>
          </a:lstStyle>
          <a:p>
            <a:pPr>
              <a:defRPr/>
            </a:pPr>
            <a:fld id="{FB02B68E-1B39-4002-A5A4-7B08B29A67F8}" type="slidenum">
              <a:rPr lang="en-US" altLang="zh-TW"/>
              <a:pPr>
                <a:defRPr/>
              </a:pPr>
              <a:t>‹#›</a:t>
            </a:fld>
            <a:endParaRPr lang="en-US" altLang="zh-TW"/>
          </a:p>
        </p:txBody>
      </p:sp>
    </p:spTree>
    <p:extLst>
      <p:ext uri="{BB962C8B-B14F-4D97-AF65-F5344CB8AC3E}">
        <p14:creationId xmlns:p14="http://schemas.microsoft.com/office/powerpoint/2010/main" val="2377110019"/>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517A906-BE1A-497E-977D-6D288DED6352}"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791D357-9D1B-4D55-A254-D70885A56ED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28803806"/>
      </p:ext>
    </p:extLst>
  </p:cSld>
  <p:clrMapOvr>
    <a:masterClrMapping/>
  </p:clrMapOvr>
  <p:transition spd="slow">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4D6FE5-8EB7-4231-9306-D9BC8C226974}"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DA099B3-4198-4DFF-A324-952120A0FB9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32921799"/>
      </p:ext>
    </p:extLst>
  </p:cSld>
  <p:clrMapOvr>
    <a:masterClrMapping/>
  </p:clrMapOvr>
  <p:transition spd="slow">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3D3D880-7FCF-46DA-88A7-73A0F4793C3F}"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4E0A980-8F7D-475B-AFF2-CD9248DA2F9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97182889"/>
      </p:ext>
    </p:extLst>
  </p:cSld>
  <p:clrMapOvr>
    <a:masterClrMapping/>
  </p:clrMapOvr>
  <p:transition spd="slow">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1F67BBC-BF1E-47E9-AE55-FB0CCE1EB3DD}"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51CA868-012A-4199-8775-0CED930A4C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52711051"/>
      </p:ext>
    </p:extLst>
  </p:cSld>
  <p:clrMapOvr>
    <a:masterClrMapping/>
  </p:clrMapOvr>
  <p:transition spd="slow">
    <p:wheel spokes="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708BF4C-A99E-4DD2-BB7C-DDF521326DDB}"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7500B47-81B7-4DFC-ABF1-3520D2317C7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80972192"/>
      </p:ext>
    </p:extLst>
  </p:cSld>
  <p:clrMapOvr>
    <a:masterClrMapping/>
  </p:clrMapOvr>
  <p:transition spd="slow">
    <p:wheel spokes="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E148C93-E5F3-4436-B886-4DDA13924EFF}"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048A97F-4A80-46B1-B36D-C70AC7865C8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12428619"/>
      </p:ext>
    </p:extLst>
  </p:cSld>
  <p:clrMapOvr>
    <a:masterClrMapping/>
  </p:clrMapOvr>
  <p:transition spd="slow">
    <p:wheel spokes="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38B5A35-A9B6-4564-BE3E-3CE5108CDA85}"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9AE87EC2-F503-4EBB-A9C8-AA1D55E1379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61373184"/>
      </p:ext>
    </p:extLst>
  </p:cSld>
  <p:clrMapOvr>
    <a:masterClrMapping/>
  </p:clrMapOvr>
  <p:transition spd="slow">
    <p:wheel spokes="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F01D2A2-F44C-472C-B714-1292EB5F81D3}"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2A642E2D-345C-408F-AC3F-6776EB64827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816228906"/>
      </p:ext>
    </p:extLst>
  </p:cSld>
  <p:clrMapOvr>
    <a:masterClrMapping/>
  </p:clrMapOvr>
  <p:transition spd="slow">
    <p:wheel spokes="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F610ECB-8555-4A26-8142-F7F237120376}"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0CA4A340-0206-4F4E-819F-218C41775F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904557"/>
      </p:ext>
    </p:extLst>
  </p:cSld>
  <p:clrMapOvr>
    <a:masterClrMapping/>
  </p:clrMapOvr>
  <p:transition spd="slow">
    <p:wheel spokes="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E1C89D5-B917-429B-85BA-3789620FC80A}"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A9BD924-F601-4AD6-9FF8-A1F7E43EDCB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4069042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5" name="直線接點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a:defRPr/>
            </a:pPr>
            <a:endParaRPr lang="zh-TW" altLang="en-US"/>
          </a:p>
        </p:txBody>
      </p:sp>
      <p:sp>
        <p:nvSpPr>
          <p:cNvPr id="2" name="標題 1"/>
          <p:cNvSpPr>
            <a:spLocks noGrp="1"/>
          </p:cNvSpPr>
          <p:nvPr>
            <p:ph type="title"/>
          </p:nvPr>
        </p:nvSpPr>
        <p:spPr>
          <a:xfrm>
            <a:off x="301752" y="228600"/>
            <a:ext cx="8534400" cy="758952"/>
          </a:xfrm>
        </p:spPr>
        <p:txBody>
          <a:bodyPr/>
          <a:lstStyle/>
          <a:p>
            <a:r>
              <a:rPr lang="zh-TW" altLang="en-US" smtClean="0"/>
              <a:t>按一下以編輯母片標題樣式</a:t>
            </a:r>
            <a:endParaRPr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a:xfrm>
            <a:off x="5791200" y="6410325"/>
            <a:ext cx="3044825" cy="365125"/>
          </a:xfrm>
        </p:spPr>
        <p:txBody>
          <a:bodyPr/>
          <a:lstStyle>
            <a:lvl1pPr>
              <a:defRPr/>
            </a:lvl1pPr>
          </a:lstStyle>
          <a:p>
            <a:pPr>
              <a:defRPr/>
            </a:pPr>
            <a:endParaRPr lang="en-US" altLang="zh-TW"/>
          </a:p>
        </p:txBody>
      </p:sp>
      <p:sp>
        <p:nvSpPr>
          <p:cNvPr id="7" name="頁尾版面配置區 5"/>
          <p:cNvSpPr>
            <a:spLocks noGrp="1"/>
          </p:cNvSpPr>
          <p:nvPr>
            <p:ph type="ftr" sz="quarter" idx="11"/>
          </p:nvPr>
        </p:nvSpPr>
        <p:spPr/>
        <p:txBody>
          <a:bodyPr/>
          <a:lstStyle>
            <a:lvl1pPr>
              <a:defRPr/>
            </a:lvl1pPr>
          </a:lstStyle>
          <a:p>
            <a:pPr>
              <a:defRPr/>
            </a:pPr>
            <a:endParaRPr lang="en-US" altLang="zh-TW"/>
          </a:p>
        </p:txBody>
      </p:sp>
      <p:sp>
        <p:nvSpPr>
          <p:cNvPr id="8" name="投影片編號版面配置區 6"/>
          <p:cNvSpPr>
            <a:spLocks noGrp="1"/>
          </p:cNvSpPr>
          <p:nvPr>
            <p:ph type="sldNum" sz="quarter" idx="12"/>
          </p:nvPr>
        </p:nvSpPr>
        <p:spPr/>
        <p:txBody>
          <a:bodyPr/>
          <a:lstStyle>
            <a:lvl1pPr>
              <a:defRPr smtClean="0"/>
            </a:lvl1pPr>
          </a:lstStyle>
          <a:p>
            <a:pPr>
              <a:defRPr/>
            </a:pPr>
            <a:fld id="{6C165779-6B07-4E86-B72D-57DE896981F2}" type="slidenum">
              <a:rPr lang="en-US" altLang="zh-TW"/>
              <a:pPr>
                <a:defRPr/>
              </a:pPr>
              <a:t>‹#›</a:t>
            </a:fld>
            <a:endParaRPr lang="en-US" altLang="zh-TW"/>
          </a:p>
        </p:txBody>
      </p:sp>
    </p:spTree>
    <p:extLst>
      <p:ext uri="{BB962C8B-B14F-4D97-AF65-F5344CB8AC3E}">
        <p14:creationId xmlns:p14="http://schemas.microsoft.com/office/powerpoint/2010/main" val="347633783"/>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3DCCD55-0FDE-4B58-BE62-4ACEA4CF20C4}"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FEBF482E-8215-4A6E-9467-97EEFD4EEF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31920754"/>
      </p:ext>
    </p:extLst>
  </p:cSld>
  <p:clrMapOvr>
    <a:masterClrMapping/>
  </p:clrMapOvr>
  <p:transition spd="slow">
    <p:wheel spokes="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6193021-CEEF-4078-B387-6FAB8E445841}"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482724C-D225-4146-BF4D-53C7BA10A51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56394842"/>
      </p:ext>
    </p:extLst>
  </p:cSld>
  <p:clrMapOvr>
    <a:masterClrMapping/>
  </p:clrMapOvr>
  <p:transition spd="slow">
    <p:wheel spokes="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654A306-5108-4E5A-9723-B22AA2C1DB45}" type="datetimeFigureOut">
              <a:rPr lang="zh-TW" altLang="en-US">
                <a:solidFill>
                  <a:prstClr val="black">
                    <a:tint val="75000"/>
                  </a:prstClr>
                </a:solidFill>
              </a:rPr>
              <a:pPr>
                <a:defRPr/>
              </a:pPr>
              <a:t>2013/6/27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7659C18-286F-4989-B0EB-9A3ECF2502D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4891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7" name="直線接點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a:defRPr/>
            </a:pPr>
            <a:endParaRPr lang="zh-TW" altLang="en-US"/>
          </a:p>
        </p:txBody>
      </p:sp>
      <p:sp>
        <p:nvSpPr>
          <p:cNvPr id="8" name="矩形 20"/>
          <p:cNvSpPr>
            <a:spLocks noChangeArrowheads="1"/>
          </p:cNvSpPr>
          <p:nvPr/>
        </p:nvSpPr>
        <p:spPr bwMode="white">
          <a:xfrm>
            <a:off x="0" y="0"/>
            <a:ext cx="9144000" cy="14478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9" name="矩形 21"/>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 name="矩形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1" name="矩形 24"/>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2" name="矩形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矩形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4" name="直線接點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5" name="矩形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6" name="橢圓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橢圓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24" name="內容版面配置區 23"/>
          <p:cNvSpPr>
            <a:spLocks noGrp="1"/>
          </p:cNvSpPr>
          <p:nvPr>
            <p:ph sz="quarter" idx="2"/>
          </p:nvPr>
        </p:nvSpPr>
        <p:spPr>
          <a:xfrm>
            <a:off x="301752" y="2471383"/>
            <a:ext cx="4041648" cy="38184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6" name="內容版面配置區 25"/>
          <p:cNvSpPr>
            <a:spLocks noGrp="1"/>
          </p:cNvSpPr>
          <p:nvPr>
            <p:ph sz="quarter" idx="4"/>
          </p:nvPr>
        </p:nvSpPr>
        <p:spPr>
          <a:xfrm>
            <a:off x="4800600" y="2471383"/>
            <a:ext cx="4038600" cy="382219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3" name="標題 22"/>
          <p:cNvSpPr>
            <a:spLocks noGrp="1"/>
          </p:cNvSpPr>
          <p:nvPr>
            <p:ph type="title"/>
          </p:nvPr>
        </p:nvSpPr>
        <p:spPr/>
        <p:txBody>
          <a:bodyPr rtlCol="0"/>
          <a:lstStyle/>
          <a:p>
            <a:r>
              <a:rPr lang="zh-TW" altLang="en-US" smtClean="0"/>
              <a:t>按一下以編輯母片標題樣式</a:t>
            </a:r>
            <a:endParaRPr lang="en-US"/>
          </a:p>
        </p:txBody>
      </p:sp>
      <p:sp>
        <p:nvSpPr>
          <p:cNvPr id="18" name="日期版面配置區 6"/>
          <p:cNvSpPr>
            <a:spLocks noGrp="1"/>
          </p:cNvSpPr>
          <p:nvPr>
            <p:ph type="dt" sz="half" idx="10"/>
          </p:nvPr>
        </p:nvSpPr>
        <p:spPr/>
        <p:txBody>
          <a:bodyPr/>
          <a:lstStyle>
            <a:lvl1pPr>
              <a:defRPr/>
            </a:lvl1pPr>
          </a:lstStyle>
          <a:p>
            <a:pPr>
              <a:defRPr/>
            </a:pPr>
            <a:endParaRPr lang="en-US" altLang="zh-TW"/>
          </a:p>
        </p:txBody>
      </p:sp>
      <p:sp>
        <p:nvSpPr>
          <p:cNvPr id="19" name="頁尾版面配置區 7"/>
          <p:cNvSpPr>
            <a:spLocks noGrp="1"/>
          </p:cNvSpPr>
          <p:nvPr>
            <p:ph type="ftr" sz="quarter" idx="11"/>
          </p:nvPr>
        </p:nvSpPr>
        <p:spPr>
          <a:xfrm>
            <a:off x="304800" y="6410325"/>
            <a:ext cx="3581400" cy="365125"/>
          </a:xfrm>
        </p:spPr>
        <p:txBody>
          <a:bodyPr/>
          <a:lstStyle>
            <a:lvl1pPr>
              <a:defRPr/>
            </a:lvl1pPr>
          </a:lstStyle>
          <a:p>
            <a:pPr>
              <a:defRPr/>
            </a:pPr>
            <a:endParaRPr lang="en-US" altLang="zh-TW"/>
          </a:p>
        </p:txBody>
      </p:sp>
      <p:sp>
        <p:nvSpPr>
          <p:cNvPr id="20" name="投影片編號版面配置區 8"/>
          <p:cNvSpPr>
            <a:spLocks noGrp="1"/>
          </p:cNvSpPr>
          <p:nvPr>
            <p:ph type="sldNum" sz="quarter" idx="12"/>
          </p:nvPr>
        </p:nvSpPr>
        <p:spPr>
          <a:xfrm>
            <a:off x="4343400" y="1042988"/>
            <a:ext cx="457200" cy="441325"/>
          </a:xfrm>
        </p:spPr>
        <p:txBody>
          <a:bodyPr/>
          <a:lstStyle>
            <a:lvl1pPr>
              <a:defRPr smtClean="0"/>
            </a:lvl1pPr>
          </a:lstStyle>
          <a:p>
            <a:pPr>
              <a:defRPr/>
            </a:pPr>
            <a:fld id="{56AF9D64-2680-44AE-93B9-0ECBB642CD6E}" type="slidenum">
              <a:rPr lang="en-US" altLang="zh-TW"/>
              <a:pPr>
                <a:defRPr/>
              </a:pPr>
              <a:t>‹#›</a:t>
            </a:fld>
            <a:endParaRPr lang="en-US" altLang="zh-TW"/>
          </a:p>
        </p:txBody>
      </p:sp>
    </p:spTree>
    <p:extLst>
      <p:ext uri="{BB962C8B-B14F-4D97-AF65-F5344CB8AC3E}">
        <p14:creationId xmlns:p14="http://schemas.microsoft.com/office/powerpoint/2010/main" val="2267254886"/>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a:xfrm>
            <a:off x="4343400" y="1036638"/>
            <a:ext cx="457200" cy="441325"/>
          </a:xfrm>
        </p:spPr>
        <p:txBody>
          <a:bodyPr/>
          <a:lstStyle>
            <a:lvl1pPr>
              <a:defRPr smtClean="0"/>
            </a:lvl1pPr>
          </a:lstStyle>
          <a:p>
            <a:pPr>
              <a:defRPr/>
            </a:pPr>
            <a:fld id="{07268C46-5A8F-4CEC-BAED-60A602D51AA2}" type="slidenum">
              <a:rPr lang="en-US" altLang="zh-TW"/>
              <a:pPr>
                <a:defRPr/>
              </a:pPr>
              <a:t>‹#›</a:t>
            </a:fld>
            <a:endParaRPr lang="en-US" altLang="zh-TW"/>
          </a:p>
        </p:txBody>
      </p:sp>
    </p:spTree>
    <p:extLst>
      <p:ext uri="{BB962C8B-B14F-4D97-AF65-F5344CB8AC3E}">
        <p14:creationId xmlns:p14="http://schemas.microsoft.com/office/powerpoint/2010/main" val="366091983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3" name="矩形 20"/>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4" name="矩形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5" name="矩形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6" name="矩形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7" name="矩形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8" name="日期版面配置區 1"/>
          <p:cNvSpPr>
            <a:spLocks noGrp="1"/>
          </p:cNvSpPr>
          <p:nvPr>
            <p:ph type="dt" sz="half" idx="10"/>
          </p:nvPr>
        </p:nvSpPr>
        <p:spPr/>
        <p:txBody>
          <a:bodyPr/>
          <a:lstStyle>
            <a:lvl1pPr>
              <a:defRPr/>
            </a:lvl1pPr>
          </a:lstStyle>
          <a:p>
            <a:pPr>
              <a:defRPr/>
            </a:pPr>
            <a:endParaRPr lang="en-US" altLang="zh-TW"/>
          </a:p>
        </p:txBody>
      </p:sp>
      <p:sp>
        <p:nvSpPr>
          <p:cNvPr id="9" name="頁尾版面配置區 2"/>
          <p:cNvSpPr>
            <a:spLocks noGrp="1"/>
          </p:cNvSpPr>
          <p:nvPr>
            <p:ph type="ftr" sz="quarter" idx="11"/>
          </p:nvPr>
        </p:nvSpPr>
        <p:spPr/>
        <p:txBody>
          <a:bodyPr/>
          <a:lstStyle>
            <a:lvl1pPr>
              <a:defRPr/>
            </a:lvl1pPr>
          </a:lstStyle>
          <a:p>
            <a:pPr>
              <a:defRPr/>
            </a:pPr>
            <a:endParaRPr lang="en-US" altLang="zh-TW"/>
          </a:p>
        </p:txBody>
      </p:sp>
      <p:sp>
        <p:nvSpPr>
          <p:cNvPr id="10" name="投影片編號版面配置區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CDF290A-D6C7-4522-810D-00157F0AE1A9}" type="slidenum">
              <a:rPr lang="en-US" altLang="zh-TW"/>
              <a:pPr>
                <a:defRPr/>
              </a:pPr>
              <a:t>‹#›</a:t>
            </a:fld>
            <a:endParaRPr lang="en-US" altLang="zh-TW"/>
          </a:p>
        </p:txBody>
      </p:sp>
    </p:spTree>
    <p:extLst>
      <p:ext uri="{BB962C8B-B14F-4D97-AF65-F5344CB8AC3E}">
        <p14:creationId xmlns:p14="http://schemas.microsoft.com/office/powerpoint/2010/main" val="1994932098"/>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7" name="矩形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8" name="矩形 23"/>
          <p:cNvSpPr>
            <a:spLocks noChangeArrowheads="1"/>
          </p:cNvSpPr>
          <p:nvPr/>
        </p:nvSpPr>
        <p:spPr bwMode="white">
          <a:xfrm>
            <a:off x="0" y="0"/>
            <a:ext cx="9144000" cy="119063"/>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9" name="矩形 24"/>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 name="矩形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2" name="直線接點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2" name="標題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20" name="內容版面配置區 19"/>
          <p:cNvSpPr>
            <a:spLocks noGrp="1"/>
          </p:cNvSpPr>
          <p:nvPr>
            <p:ph sz="quarter" idx="1"/>
          </p:nvPr>
        </p:nvSpPr>
        <p:spPr>
          <a:xfrm>
            <a:off x="3124200" y="685800"/>
            <a:ext cx="56388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投影片編號版面配置區 6"/>
          <p:cNvSpPr>
            <a:spLocks noGrp="1"/>
          </p:cNvSpPr>
          <p:nvPr>
            <p:ph type="sldNum" sz="quarter" idx="10"/>
          </p:nvPr>
        </p:nvSpPr>
        <p:spPr>
          <a:xfrm>
            <a:off x="1371600" y="312738"/>
            <a:ext cx="457200" cy="441325"/>
          </a:xfrm>
        </p:spPr>
        <p:txBody>
          <a:bodyPr/>
          <a:lstStyle>
            <a:lvl1pPr>
              <a:defRPr smtClean="0"/>
            </a:lvl1pPr>
          </a:lstStyle>
          <a:p>
            <a:pPr>
              <a:defRPr/>
            </a:pPr>
            <a:fld id="{7FC4F24E-1403-4CB3-892D-AE23D7CA6788}" type="slidenum">
              <a:rPr lang="en-US" altLang="zh-TW"/>
              <a:pPr>
                <a:defRPr/>
              </a:pPr>
              <a:t>‹#›</a:t>
            </a:fld>
            <a:endParaRPr lang="en-US" altLang="zh-TW"/>
          </a:p>
        </p:txBody>
      </p:sp>
      <p:sp>
        <p:nvSpPr>
          <p:cNvPr id="17" name="日期版面配置區 4"/>
          <p:cNvSpPr>
            <a:spLocks noGrp="1"/>
          </p:cNvSpPr>
          <p:nvPr>
            <p:ph type="dt" sz="half" idx="11"/>
          </p:nvPr>
        </p:nvSpPr>
        <p:spPr/>
        <p:txBody>
          <a:bodyPr/>
          <a:lstStyle>
            <a:lvl1pPr>
              <a:defRPr/>
            </a:lvl1pPr>
          </a:lstStyle>
          <a:p>
            <a:pPr>
              <a:defRPr/>
            </a:pPr>
            <a:endParaRPr lang="en-US" altLang="zh-TW"/>
          </a:p>
        </p:txBody>
      </p:sp>
      <p:sp>
        <p:nvSpPr>
          <p:cNvPr id="18" name="頁尾版面配置區 5"/>
          <p:cNvSpPr>
            <a:spLocks noGrp="1"/>
          </p:cNvSpPr>
          <p:nvPr>
            <p:ph type="ftr" sz="quarter" idx="12"/>
          </p:nvPr>
        </p:nvSpPr>
        <p:spPr>
          <a:xfrm>
            <a:off x="301625" y="6410325"/>
            <a:ext cx="3382963" cy="366713"/>
          </a:xfrm>
        </p:spPr>
        <p:txBody>
          <a:bodyPr/>
          <a:lstStyle>
            <a:lvl1pPr>
              <a:defRPr/>
            </a:lvl1pPr>
          </a:lstStyle>
          <a:p>
            <a:pPr>
              <a:defRPr/>
            </a:pPr>
            <a:endParaRPr lang="en-US" altLang="zh-TW"/>
          </a:p>
        </p:txBody>
      </p:sp>
    </p:spTree>
    <p:extLst>
      <p:ext uri="{BB962C8B-B14F-4D97-AF65-F5344CB8AC3E}">
        <p14:creationId xmlns:p14="http://schemas.microsoft.com/office/powerpoint/2010/main" val="1450509511"/>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7" name="矩形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8" name="矩形 23"/>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9" name="矩形 24"/>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 name="矩形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1" name="矩形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矩形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6" name="投影片編號版面配置區 6"/>
          <p:cNvSpPr>
            <a:spLocks noGrp="1"/>
          </p:cNvSpPr>
          <p:nvPr>
            <p:ph type="sldNum" sz="quarter" idx="10"/>
          </p:nvPr>
        </p:nvSpPr>
        <p:spPr>
          <a:xfrm>
            <a:off x="1371600" y="312738"/>
            <a:ext cx="457200" cy="441325"/>
          </a:xfrm>
        </p:spPr>
        <p:txBody>
          <a:bodyPr/>
          <a:lstStyle>
            <a:lvl1pPr>
              <a:defRPr smtClean="0"/>
            </a:lvl1pPr>
          </a:lstStyle>
          <a:p>
            <a:pPr>
              <a:defRPr/>
            </a:pPr>
            <a:fld id="{046C8C5D-84E4-4974-82DB-149C3F4C77DE}" type="slidenum">
              <a:rPr lang="en-US" altLang="zh-TW"/>
              <a:pPr>
                <a:defRPr/>
              </a:pPr>
              <a:t>‹#›</a:t>
            </a:fld>
            <a:endParaRPr lang="en-US" altLang="zh-TW"/>
          </a:p>
        </p:txBody>
      </p:sp>
      <p:sp>
        <p:nvSpPr>
          <p:cNvPr id="17" name="日期版面配置區 4"/>
          <p:cNvSpPr>
            <a:spLocks noGrp="1"/>
          </p:cNvSpPr>
          <p:nvPr>
            <p:ph type="dt" sz="half" idx="11"/>
          </p:nvPr>
        </p:nvSpPr>
        <p:spPr>
          <a:xfrm>
            <a:off x="5788025" y="6405563"/>
            <a:ext cx="3044825" cy="365125"/>
          </a:xfrm>
        </p:spPr>
        <p:txBody>
          <a:bodyPr/>
          <a:lstStyle>
            <a:lvl1pPr>
              <a:defRPr/>
            </a:lvl1pPr>
          </a:lstStyle>
          <a:p>
            <a:pPr>
              <a:defRPr/>
            </a:pPr>
            <a:endParaRPr lang="en-US" altLang="zh-TW"/>
          </a:p>
        </p:txBody>
      </p:sp>
      <p:sp>
        <p:nvSpPr>
          <p:cNvPr id="18" name="頁尾版面配置區 5"/>
          <p:cNvSpPr>
            <a:spLocks noGrp="1"/>
          </p:cNvSpPr>
          <p:nvPr>
            <p:ph type="ftr" sz="quarter" idx="12"/>
          </p:nvPr>
        </p:nvSpPr>
        <p:spPr>
          <a:xfrm>
            <a:off x="301625" y="6410325"/>
            <a:ext cx="3584575" cy="366713"/>
          </a:xfrm>
        </p:spPr>
        <p:txBody>
          <a:bodyPr/>
          <a:lstStyle>
            <a:lvl1pPr>
              <a:defRPr/>
            </a:lvl1pPr>
          </a:lstStyle>
          <a:p>
            <a:pPr>
              <a:defRPr/>
            </a:pPr>
            <a:endParaRPr lang="en-US" altLang="zh-TW"/>
          </a:p>
        </p:txBody>
      </p:sp>
    </p:spTree>
    <p:extLst>
      <p:ext uri="{BB962C8B-B14F-4D97-AF65-F5344CB8AC3E}">
        <p14:creationId xmlns:p14="http://schemas.microsoft.com/office/powerpoint/2010/main" val="4672220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mtClean="0"/>
            </a:lvl1pPr>
          </a:lstStyle>
          <a:p>
            <a:pPr>
              <a:defRPr/>
            </a:pPr>
            <a:fld id="{1B0F1329-EC48-471B-9530-D7864DED92F3}" type="slidenum">
              <a:rPr lang="en-US" altLang="zh-TW"/>
              <a:pPr>
                <a:defRPr/>
              </a:pPr>
              <a:t>‹#›</a:t>
            </a:fld>
            <a:endParaRPr lang="en-US" altLang="zh-TW"/>
          </a:p>
        </p:txBody>
      </p:sp>
    </p:spTree>
    <p:extLst>
      <p:ext uri="{BB962C8B-B14F-4D97-AF65-F5344CB8AC3E}">
        <p14:creationId xmlns:p14="http://schemas.microsoft.com/office/powerpoint/2010/main" val="2685793637"/>
      </p:ext>
    </p:extLst>
  </p:cSld>
  <p:clrMapOvr>
    <a:overrideClrMapping bg1="lt1" tx1="dk1" bg2="lt2" tx2="dk2" accent1="accent1" accent2="accent2" accent3="accent3" accent4="accent4" accent5="accent5" accent6="accent6" hlink="hlink" folHlink="folHlink"/>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27" name="矩形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ea typeface="新細明體" pitchFamily="18" charset="-120"/>
              </a:defRPr>
            </a:lvl1pPr>
          </a:lstStyle>
          <a:p>
            <a:pPr>
              <a:defRPr/>
            </a:pPr>
            <a:endParaRPr lang="en-US" altLang="zh-TW"/>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ea typeface="新細明體" pitchFamily="18" charset="-120"/>
              </a:defRPr>
            </a:lvl1pPr>
          </a:lstStyle>
          <a:p>
            <a:pPr>
              <a:defRPr/>
            </a:pPr>
            <a:endParaRPr lang="en-US" altLang="zh-TW"/>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panose="020B0604020202020204" pitchFamily="34" charset="0"/>
              <a:ea typeface="新細明體" panose="02020500000000000000" pitchFamily="18" charset="-120"/>
            </a:endParaRPr>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panose="020B0604020202020204" pitchFamily="34" charset="0"/>
              <a:ea typeface="新細明體" panose="02020500000000000000" pitchFamily="18" charset="-120"/>
            </a:endParaRPr>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smtClean="0">
                <a:solidFill>
                  <a:srgbClr val="AB2627"/>
                </a:solidFill>
              </a:defRPr>
            </a:lvl1pPr>
          </a:lstStyle>
          <a:p>
            <a:pPr>
              <a:defRPr/>
            </a:pPr>
            <a:fld id="{5CC44FF3-208D-4F60-ACB4-50E51FF0AC93}" type="slidenum">
              <a:rPr lang="en-US" altLang="zh-TW"/>
              <a:pPr>
                <a:defRPr/>
              </a:pPr>
              <a:t>‹#›</a:t>
            </a:fld>
            <a:endParaRPr lang="en-US" altLang="zh-TW"/>
          </a:p>
        </p:txBody>
      </p:sp>
      <p:sp>
        <p:nvSpPr>
          <p:cNvPr id="1038" name="標題版面配置區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1039" name="文字版面配置區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Lst>
  <p:transition spd="slow">
    <p:wheel spokes="1"/>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ea typeface="微軟正黑體" pitchFamily="34" charset="-120"/>
        </a:defRPr>
      </a:lvl2pPr>
      <a:lvl3pPr algn="ctr" rtl="0" eaLnBrk="0" fontAlgn="base" hangingPunct="0">
        <a:spcBef>
          <a:spcPct val="0"/>
        </a:spcBef>
        <a:spcAft>
          <a:spcPct val="0"/>
        </a:spcAft>
        <a:defRPr sz="3300">
          <a:solidFill>
            <a:srgbClr val="7B9899"/>
          </a:solidFill>
          <a:latin typeface="Georgia" pitchFamily="18" charset="0"/>
          <a:ea typeface="微軟正黑體" pitchFamily="34" charset="-120"/>
        </a:defRPr>
      </a:lvl3pPr>
      <a:lvl4pPr algn="ctr" rtl="0" eaLnBrk="0" fontAlgn="base" hangingPunct="0">
        <a:spcBef>
          <a:spcPct val="0"/>
        </a:spcBef>
        <a:spcAft>
          <a:spcPct val="0"/>
        </a:spcAft>
        <a:defRPr sz="3300">
          <a:solidFill>
            <a:srgbClr val="7B9899"/>
          </a:solidFill>
          <a:latin typeface="Georgia" pitchFamily="18" charset="0"/>
          <a:ea typeface="微軟正黑體" pitchFamily="34" charset="-120"/>
        </a:defRPr>
      </a:lvl4pPr>
      <a:lvl5pPr algn="ctr" rtl="0" eaLnBrk="0" fontAlgn="base" hangingPunct="0">
        <a:spcBef>
          <a:spcPct val="0"/>
        </a:spcBef>
        <a:spcAft>
          <a:spcPct val="0"/>
        </a:spcAft>
        <a:defRPr sz="3300">
          <a:solidFill>
            <a:srgbClr val="7B9899"/>
          </a:solidFill>
          <a:latin typeface="Georgia" pitchFamily="18" charset="0"/>
          <a:ea typeface="微軟正黑體" pitchFamily="34" charset="-120"/>
        </a:defRPr>
      </a:lvl5pPr>
      <a:lvl6pPr marL="457200" algn="ctr" rtl="0" fontAlgn="base">
        <a:spcBef>
          <a:spcPct val="0"/>
        </a:spcBef>
        <a:spcAft>
          <a:spcPct val="0"/>
        </a:spcAft>
        <a:defRPr sz="3300">
          <a:solidFill>
            <a:srgbClr val="7B9899"/>
          </a:solidFill>
          <a:latin typeface="Georgia" pitchFamily="18" charset="0"/>
          <a:ea typeface="微軟正黑體" pitchFamily="34" charset="-120"/>
        </a:defRPr>
      </a:lvl6pPr>
      <a:lvl7pPr marL="914400" algn="ctr" rtl="0" fontAlgn="base">
        <a:spcBef>
          <a:spcPct val="0"/>
        </a:spcBef>
        <a:spcAft>
          <a:spcPct val="0"/>
        </a:spcAft>
        <a:defRPr sz="3300">
          <a:solidFill>
            <a:srgbClr val="7B9899"/>
          </a:solidFill>
          <a:latin typeface="Georgia" pitchFamily="18" charset="0"/>
          <a:ea typeface="微軟正黑體" pitchFamily="34" charset="-120"/>
        </a:defRPr>
      </a:lvl7pPr>
      <a:lvl8pPr marL="1371600" algn="ctr" rtl="0" fontAlgn="base">
        <a:spcBef>
          <a:spcPct val="0"/>
        </a:spcBef>
        <a:spcAft>
          <a:spcPct val="0"/>
        </a:spcAft>
        <a:defRPr sz="3300">
          <a:solidFill>
            <a:srgbClr val="7B9899"/>
          </a:solidFill>
          <a:latin typeface="Georgia" pitchFamily="18" charset="0"/>
          <a:ea typeface="微軟正黑體" pitchFamily="34" charset="-120"/>
        </a:defRPr>
      </a:lvl8pPr>
      <a:lvl9pPr marL="1828800" algn="ctr" rtl="0" fontAlgn="base">
        <a:spcBef>
          <a:spcPct val="0"/>
        </a:spcBef>
        <a:spcAft>
          <a:spcPct val="0"/>
        </a:spcAft>
        <a:defRPr sz="3300">
          <a:solidFill>
            <a:srgbClr val="7B9899"/>
          </a:solidFill>
          <a:latin typeface="Georgia" pitchFamily="18" charset="0"/>
          <a:ea typeface="微軟正黑體" pitchFamily="34" charset="-12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eaLnBrk="1" hangingPunct="1">
              <a:defRPr/>
            </a:pPr>
            <a:fld id="{05DF1DC6-E994-43FE-BE0E-5C76E895F7CE}" type="datetimeFigureOut">
              <a:rPr lang="zh-TW" altLang="en-US">
                <a:solidFill>
                  <a:prstClr val="black">
                    <a:tint val="75000"/>
                  </a:prstClr>
                </a:solidFill>
              </a:rPr>
              <a:pPr eaLnBrk="1" hangingPunct="1">
                <a:defRPr/>
              </a:pPr>
              <a:t>2013/6/27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eaLnBrk="1" hangingPunct="1">
              <a:defRPr/>
            </a:pPr>
            <a:fld id="{194B2D37-BF28-44BF-B032-C31FDE2ECC58}" type="slidenum">
              <a:rPr lang="zh-TW" altLang="en-US">
                <a:solidFill>
                  <a:prstClr val="black">
                    <a:tint val="75000"/>
                  </a:prstClr>
                </a:solidFill>
              </a:rPr>
              <a:pPr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892832358"/>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ransition spd="slow">
    <p:wheel spokes="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eaLnBrk="1" hangingPunct="1">
              <a:defRPr/>
            </a:pPr>
            <a:fld id="{3FD9D1D8-4778-4038-8575-438117846CB3}" type="datetimeFigureOut">
              <a:rPr lang="zh-TW" altLang="en-US">
                <a:solidFill>
                  <a:prstClr val="black">
                    <a:tint val="75000"/>
                  </a:prstClr>
                </a:solidFill>
              </a:rPr>
              <a:pPr eaLnBrk="1" hangingPunct="1">
                <a:defRPr/>
              </a:pPr>
              <a:t>2013/6/27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eaLnBrk="1" hangingPunct="1">
              <a:defRPr/>
            </a:pPr>
            <a:fld id="{5389386A-84CA-4AD7-A0EC-2BE5203CB62F}" type="slidenum">
              <a:rPr lang="zh-TW" altLang="en-US">
                <a:solidFill>
                  <a:prstClr val="black">
                    <a:tint val="75000"/>
                  </a:prstClr>
                </a:solidFill>
              </a:rPr>
              <a:pPr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57867172"/>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Lst>
  <p:transition spd="slow">
    <p:wheel spokes="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8.xml"/><Relationship Id="rId4" Type="http://schemas.openxmlformats.org/officeDocument/2006/relationships/image" Target="http://www.taoism.org.hk/taoist-beliefs/image/img232.gi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757908" y="2420888"/>
            <a:ext cx="7848600" cy="2311956"/>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十二年國民基本教育</a:t>
            </a:r>
          </a:p>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中等學校教師</a:t>
            </a:r>
          </a:p>
          <a:p>
            <a:pPr algn="ctr" eaLnBrk="1" hangingPunct="1">
              <a:spcBef>
                <a:spcPct val="25000"/>
              </a:spcBef>
              <a:buClr>
                <a:srgbClr val="FF3300"/>
              </a:buClr>
              <a:defRPr/>
            </a:pPr>
            <a:r>
              <a:rPr kumimoji="0" lang="zh-TW" altLang="en-US" sz="4000" b="1" dirty="0">
                <a:solidFill>
                  <a:srgbClr val="0000FF"/>
                </a:solidFill>
                <a:effectLst>
                  <a:outerShdw blurRad="38100" dist="38100" dir="2700000" algn="tl">
                    <a:srgbClr val="C0C0C0"/>
                  </a:outerShdw>
                </a:effectLst>
                <a:ea typeface="標楷體" pitchFamily="65" charset="-120"/>
              </a:rPr>
              <a:t>教學專業能力研習五堂</a:t>
            </a:r>
            <a:r>
              <a:rPr kumimoji="0" lang="zh-TW" altLang="en-US" sz="4000" b="1" dirty="0" smtClean="0">
                <a:solidFill>
                  <a:srgbClr val="0000FF"/>
                </a:solidFill>
                <a:effectLst>
                  <a:outerShdw blurRad="38100" dist="38100" dir="2700000" algn="tl">
                    <a:srgbClr val="C0C0C0"/>
                  </a:outerShdw>
                </a:effectLst>
                <a:ea typeface="標楷體" pitchFamily="65" charset="-120"/>
              </a:rPr>
              <a:t>課</a:t>
            </a:r>
            <a:endParaRPr kumimoji="0" lang="zh-TW" altLang="en-US" sz="4000" b="1" dirty="0">
              <a:solidFill>
                <a:srgbClr val="0000FF"/>
              </a:solidFill>
              <a:effectLst>
                <a:outerShdw blurRad="38100" dist="38100" dir="2700000" algn="tl">
                  <a:srgbClr val="C0C0C0"/>
                </a:outerShdw>
              </a:effectLst>
              <a:ea typeface="標楷體" pitchFamily="65" charset="-120"/>
            </a:endParaRPr>
          </a:p>
        </p:txBody>
      </p:sp>
      <p:sp>
        <p:nvSpPr>
          <p:cNvPr id="75" name="圓角矩形 74"/>
          <p:cNvSpPr/>
          <p:nvPr/>
        </p:nvSpPr>
        <p:spPr>
          <a:xfrm>
            <a:off x="773014" y="1268760"/>
            <a:ext cx="7920037"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dirty="0">
                <a:solidFill>
                  <a:prstClr val="black"/>
                </a:solidFill>
                <a:latin typeface="Arial" charset="0"/>
                <a:ea typeface="標楷體" pitchFamily="65" charset="-120"/>
              </a:rPr>
              <a:t>多元評量理念與應用</a:t>
            </a:r>
            <a:r>
              <a:rPr kumimoji="0" lang="zh-TW" altLang="en-US" sz="3600" b="1" dirty="0">
                <a:solidFill>
                  <a:prstClr val="black"/>
                </a:solidFill>
                <a:latin typeface="Arial" charset="0"/>
                <a:ea typeface="標楷體" pitchFamily="65" charset="-120"/>
              </a:rPr>
              <a:t>配合政策</a:t>
            </a:r>
            <a:endParaRPr kumimoji="0" lang="en-US" altLang="zh-TW" sz="3600" b="1" dirty="0">
              <a:solidFill>
                <a:prstClr val="black"/>
              </a:solidFill>
              <a:latin typeface="Arial" charset="0"/>
              <a:ea typeface="標楷體" pitchFamily="65" charset="-120"/>
            </a:endParaRPr>
          </a:p>
        </p:txBody>
      </p:sp>
    </p:spTree>
    <p:extLst>
      <p:ext uri="{BB962C8B-B14F-4D97-AF65-F5344CB8AC3E}">
        <p14:creationId xmlns:p14="http://schemas.microsoft.com/office/powerpoint/2010/main" val="384360219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圓角矩形 2"/>
          <p:cNvSpPr/>
          <p:nvPr/>
        </p:nvSpPr>
        <p:spPr>
          <a:xfrm>
            <a:off x="214313" y="1571625"/>
            <a:ext cx="8640762" cy="4951413"/>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kumimoji="0" lang="zh-TW" altLang="en-US" dirty="0">
              <a:solidFill>
                <a:prstClr val="black"/>
              </a:solidFill>
            </a:endParaRPr>
          </a:p>
        </p:txBody>
      </p:sp>
      <p:sp>
        <p:nvSpPr>
          <p:cNvPr id="4" name="矩形 3"/>
          <p:cNvSpPr/>
          <p:nvPr/>
        </p:nvSpPr>
        <p:spPr>
          <a:xfrm>
            <a:off x="1643063" y="4857750"/>
            <a:ext cx="5429250" cy="1384300"/>
          </a:xfrm>
          <a:prstGeom prst="rect">
            <a:avLst/>
          </a:prstGeom>
        </p:spPr>
        <p:txBody>
          <a:bodyPr>
            <a:spAutoFit/>
          </a:bodyPr>
          <a:lstStyle/>
          <a:p>
            <a:pPr algn="ctr" eaLnBrk="1" fontAlgn="auto" hangingPunct="1">
              <a:spcBef>
                <a:spcPts val="0"/>
              </a:spcBef>
              <a:spcAft>
                <a:spcPts val="0"/>
              </a:spcAft>
              <a:defRPr/>
            </a:pPr>
            <a:r>
              <a:rPr kumimoji="0" lang="zh-TW" altLang="en-US" sz="3600" b="1" dirty="0">
                <a:solidFill>
                  <a:srgbClr val="F79646">
                    <a:lumMod val="75000"/>
                  </a:srgbClr>
                </a:solidFill>
                <a:latin typeface="Calibri"/>
                <a:ea typeface="新細明體"/>
              </a:rPr>
              <a:t>檔案評量</a:t>
            </a:r>
            <a:endParaRPr kumimoji="0" lang="en-US" altLang="zh-TW" sz="3600" b="1" dirty="0">
              <a:solidFill>
                <a:srgbClr val="F79646">
                  <a:lumMod val="75000"/>
                </a:srgbClr>
              </a:solidFill>
              <a:latin typeface="Calibri"/>
              <a:ea typeface="新細明體"/>
            </a:endParaRPr>
          </a:p>
          <a:p>
            <a:pPr eaLnBrk="1" fontAlgn="auto" hangingPunct="1">
              <a:spcBef>
                <a:spcPts val="0"/>
              </a:spcBef>
              <a:spcAft>
                <a:spcPts val="0"/>
              </a:spcAft>
              <a:defRPr/>
            </a:pPr>
            <a:r>
              <a:rPr kumimoji="0" lang="zh-TW" altLang="zh-TW" sz="2400" b="1" dirty="0">
                <a:solidFill>
                  <a:srgbClr val="3216DC"/>
                </a:solidFill>
                <a:latin typeface="Calibri"/>
                <a:ea typeface="新細明體"/>
              </a:rPr>
              <a:t>目的導向</a:t>
            </a:r>
            <a:r>
              <a:rPr kumimoji="0" lang="zh-TW" altLang="en-US" sz="2400" b="1" dirty="0">
                <a:solidFill>
                  <a:srgbClr val="3216DC"/>
                </a:solidFill>
                <a:latin typeface="Calibri"/>
                <a:ea typeface="新細明體"/>
              </a:rPr>
              <a:t>，</a:t>
            </a:r>
            <a:r>
              <a:rPr kumimoji="0" lang="zh-TW" altLang="zh-TW" sz="2400" b="1" dirty="0">
                <a:solidFill>
                  <a:srgbClr val="3216DC"/>
                </a:solidFill>
                <a:latin typeface="Calibri"/>
                <a:ea typeface="新細明體"/>
              </a:rPr>
              <a:t>系統彙整或組織</a:t>
            </a:r>
            <a:r>
              <a:rPr kumimoji="0" lang="zh-TW" altLang="en-US" sz="2400" b="1" dirty="0">
                <a:solidFill>
                  <a:srgbClr val="3216DC"/>
                </a:solidFill>
                <a:latin typeface="Calibri"/>
                <a:ea typeface="新細明體"/>
              </a:rPr>
              <a:t>紙筆與實作</a:t>
            </a:r>
            <a:r>
              <a:rPr kumimoji="0" lang="zh-TW" altLang="zh-TW" sz="2400" b="1" dirty="0">
                <a:solidFill>
                  <a:srgbClr val="3216DC"/>
                </a:solidFill>
                <a:latin typeface="Calibri"/>
                <a:ea typeface="新細明體"/>
              </a:rPr>
              <a:t>等相關紀錄，展現其學習歷程及成果</a:t>
            </a:r>
            <a:r>
              <a:rPr kumimoji="0" lang="zh-TW" altLang="en-US" sz="2400" b="1" dirty="0">
                <a:solidFill>
                  <a:srgbClr val="3216DC"/>
                </a:solidFill>
                <a:latin typeface="Calibri"/>
                <a:ea typeface="新細明體"/>
              </a:rPr>
              <a:t>。</a:t>
            </a:r>
            <a:endParaRPr kumimoji="0" lang="en-US" altLang="zh-TW" sz="2400" b="1" dirty="0">
              <a:solidFill>
                <a:srgbClr val="3216DC"/>
              </a:solidFill>
              <a:latin typeface="Calibri"/>
              <a:ea typeface="新細明體"/>
            </a:endParaRPr>
          </a:p>
        </p:txBody>
      </p:sp>
      <p:graphicFrame>
        <p:nvGraphicFramePr>
          <p:cNvPr id="5" name="內容版面配置區 6"/>
          <p:cNvGraphicFramePr>
            <a:graphicFrameLocks/>
          </p:cNvGraphicFramePr>
          <p:nvPr/>
        </p:nvGraphicFramePr>
        <p:xfrm>
          <a:off x="0" y="1600200"/>
          <a:ext cx="4214810" cy="3614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內容版面配置區 7"/>
          <p:cNvGraphicFramePr>
            <a:graphicFrameLocks/>
          </p:cNvGraphicFramePr>
          <p:nvPr>
            <p:extLst>
              <p:ext uri="{D42A27DB-BD31-4B8C-83A1-F6EECF244321}">
                <p14:modId xmlns:p14="http://schemas.microsoft.com/office/powerpoint/2010/main" val="1086146064"/>
              </p:ext>
            </p:extLst>
          </p:nvPr>
        </p:nvGraphicFramePr>
        <p:xfrm>
          <a:off x="4357688" y="1643050"/>
          <a:ext cx="4500592" cy="3571900"/>
        </p:xfrm>
        <a:graphic>
          <a:graphicData uri="http://schemas.openxmlformats.org/drawingml/2006/chart">
            <c:chart xmlns:c="http://schemas.openxmlformats.org/drawingml/2006/chart" xmlns:r="http://schemas.openxmlformats.org/officeDocument/2006/relationships" r:id="rId4"/>
          </a:graphicData>
        </a:graphic>
      </p:graphicFrame>
      <p:sp>
        <p:nvSpPr>
          <p:cNvPr id="7" name="標題 2"/>
          <p:cNvSpPr txBox="1">
            <a:spLocks/>
          </p:cNvSpPr>
          <p:nvPr/>
        </p:nvSpPr>
        <p:spPr>
          <a:xfrm>
            <a:off x="357188" y="714375"/>
            <a:ext cx="8229600" cy="928688"/>
          </a:xfrm>
          <a:prstGeom prst="rect">
            <a:avLst/>
          </a:prstGeom>
        </p:spPr>
        <p:txBody>
          <a:bodyPr anchor="ctr">
            <a:normAutofit/>
          </a:bodyPr>
          <a:lstStyle/>
          <a:p>
            <a:pPr algn="ctr" eaLnBrk="1" fontAlgn="auto" hangingPunct="1">
              <a:spcBef>
                <a:spcPts val="0"/>
              </a:spcBef>
              <a:spcAft>
                <a:spcPts val="0"/>
              </a:spcAft>
              <a:defRPr/>
            </a:pPr>
            <a:r>
              <a:rPr kumimoji="0" lang="zh-TW" altLang="en-US" sz="4000" b="1" u="sng" dirty="0">
                <a:solidFill>
                  <a:srgbClr val="F79646">
                    <a:lumMod val="50000"/>
                  </a:srgbClr>
                </a:solidFill>
                <a:latin typeface="標楷體" pitchFamily="65" charset="-120"/>
                <a:ea typeface="標楷體" pitchFamily="65" charset="-120"/>
              </a:rPr>
              <a:t>多元評量類型</a:t>
            </a:r>
            <a:endParaRPr kumimoji="0" lang="zh-TW" altLang="en-US" sz="4000" b="1" u="sng" dirty="0">
              <a:solidFill>
                <a:srgbClr val="F79646">
                  <a:lumMod val="50000"/>
                </a:srgbClr>
              </a:solidFill>
              <a:latin typeface="Calibri"/>
              <a:ea typeface="新細明體"/>
            </a:endParaRPr>
          </a:p>
        </p:txBody>
      </p:sp>
      <p:sp>
        <p:nvSpPr>
          <p:cNvPr id="8" name="標題 1"/>
          <p:cNvSpPr txBox="1">
            <a:spLocks/>
          </p:cNvSpPr>
          <p:nvPr/>
        </p:nvSpPr>
        <p:spPr>
          <a:xfrm>
            <a:off x="3429000" y="2571750"/>
            <a:ext cx="2000250" cy="1357313"/>
          </a:xfrm>
          <a:prstGeom prst="rect">
            <a:avLst/>
          </a:prstGeom>
        </p:spPr>
        <p:txBody>
          <a:bodyPr>
            <a:normAutofit fontScale="90000" lnSpcReduction="10000"/>
          </a:bodyPr>
          <a:lstStyle/>
          <a:p>
            <a:pPr algn="ctr" fontAlgn="auto">
              <a:spcAft>
                <a:spcPts val="0"/>
              </a:spcAft>
              <a:defRPr/>
            </a:pPr>
            <a:r>
              <a:rPr kumimoji="0" lang="zh-TW" altLang="en-US" sz="3200">
                <a:solidFill>
                  <a:srgbClr val="00B050"/>
                </a:solidFill>
                <a:latin typeface="標楷體" pitchFamily="65" charset="-120"/>
                <a:ea typeface="標楷體" pitchFamily="65" charset="-120"/>
              </a:rPr>
              <a:t>依據教學目標使用評量類型</a:t>
            </a:r>
            <a:endParaRPr kumimoji="0" lang="zh-TW" altLang="en-US" sz="3200" dirty="0">
              <a:solidFill>
                <a:srgbClr val="00B050"/>
              </a:solidFill>
              <a:latin typeface="標楷體" pitchFamily="65" charset="-120"/>
              <a:ea typeface="標楷體" pitchFamily="65" charset="-120"/>
            </a:endParaRPr>
          </a:p>
        </p:txBody>
      </p:sp>
    </p:spTree>
    <p:extLst>
      <p:ext uri="{BB962C8B-B14F-4D97-AF65-F5344CB8AC3E}">
        <p14:creationId xmlns:p14="http://schemas.microsoft.com/office/powerpoint/2010/main" val="40002925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內容版面配置區 4" descr="bloom_taxonomy.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12730" y="1180756"/>
            <a:ext cx="7128793" cy="512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txBox="1">
            <a:spLocks/>
          </p:cNvSpPr>
          <p:nvPr/>
        </p:nvSpPr>
        <p:spPr>
          <a:xfrm>
            <a:off x="500063" y="785813"/>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紙筆評量應兼顧高層次認知領域</a:t>
            </a:r>
            <a:endParaRPr kumimoji="0" lang="zh-TW" altLang="en-US" sz="4000" b="1" u="sng" dirty="0">
              <a:solidFill>
                <a:srgbClr val="F79646">
                  <a:lumMod val="50000"/>
                </a:srgbClr>
              </a:solidFill>
              <a:latin typeface="Calibri"/>
              <a:ea typeface="新細明體"/>
            </a:endParaRPr>
          </a:p>
        </p:txBody>
      </p:sp>
      <p:sp>
        <p:nvSpPr>
          <p:cNvPr id="3" name="Text Box 11"/>
          <p:cNvSpPr txBox="1">
            <a:spLocks noChangeArrowheads="1"/>
          </p:cNvSpPr>
          <p:nvPr/>
        </p:nvSpPr>
        <p:spPr bwMode="auto">
          <a:xfrm>
            <a:off x="3079049" y="1885594"/>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創作</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Text Box 10"/>
          <p:cNvSpPr txBox="1">
            <a:spLocks noChangeArrowheads="1"/>
          </p:cNvSpPr>
          <p:nvPr/>
        </p:nvSpPr>
        <p:spPr bwMode="auto">
          <a:xfrm>
            <a:off x="2411760" y="2812775"/>
            <a:ext cx="863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評鑑</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7" name="Text Box 9"/>
          <p:cNvSpPr txBox="1">
            <a:spLocks noChangeArrowheads="1"/>
          </p:cNvSpPr>
          <p:nvPr/>
        </p:nvSpPr>
        <p:spPr bwMode="auto">
          <a:xfrm>
            <a:off x="2023480" y="3429000"/>
            <a:ext cx="10555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分析</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8" name="Text Box 5"/>
          <p:cNvSpPr txBox="1">
            <a:spLocks noChangeArrowheads="1"/>
          </p:cNvSpPr>
          <p:nvPr/>
        </p:nvSpPr>
        <p:spPr bwMode="auto">
          <a:xfrm>
            <a:off x="0" y="5600701"/>
            <a:ext cx="151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Anderson, L.W.2001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9" name="Text Box 6"/>
          <p:cNvSpPr txBox="1">
            <a:spLocks noChangeArrowheads="1"/>
          </p:cNvSpPr>
          <p:nvPr/>
        </p:nvSpPr>
        <p:spPr bwMode="auto">
          <a:xfrm>
            <a:off x="755650" y="5224809"/>
            <a:ext cx="13279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記憶</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 name="Text Box 7"/>
          <p:cNvSpPr txBox="1">
            <a:spLocks noChangeArrowheads="1"/>
          </p:cNvSpPr>
          <p:nvPr/>
        </p:nvSpPr>
        <p:spPr bwMode="auto">
          <a:xfrm>
            <a:off x="1235070" y="4495248"/>
            <a:ext cx="13452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理解</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1" name="Text Box 8"/>
          <p:cNvSpPr txBox="1">
            <a:spLocks noChangeArrowheads="1"/>
          </p:cNvSpPr>
          <p:nvPr/>
        </p:nvSpPr>
        <p:spPr bwMode="auto">
          <a:xfrm>
            <a:off x="1616029" y="3932307"/>
            <a:ext cx="93523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應用</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7052322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194" name="群組 38"/>
          <p:cNvGrpSpPr>
            <a:grpSpLocks/>
          </p:cNvGrpSpPr>
          <p:nvPr/>
        </p:nvGrpSpPr>
        <p:grpSpPr bwMode="auto">
          <a:xfrm>
            <a:off x="1500188" y="1357313"/>
            <a:ext cx="7466012" cy="5072062"/>
            <a:chOff x="429143" y="765175"/>
            <a:chExt cx="8530491" cy="5579653"/>
          </a:xfrm>
        </p:grpSpPr>
        <p:sp>
          <p:nvSpPr>
            <p:cNvPr id="8200" name="Oval 2"/>
            <p:cNvSpPr>
              <a:spLocks noChangeArrowheads="1"/>
            </p:cNvSpPr>
            <p:nvPr/>
          </p:nvSpPr>
          <p:spPr bwMode="auto">
            <a:xfrm>
              <a:off x="3357554" y="2714620"/>
              <a:ext cx="2743200" cy="1600200"/>
            </a:xfrm>
            <a:prstGeom prst="ellipse">
              <a:avLst/>
            </a:prstGeom>
            <a:solidFill>
              <a:srgbClr val="FFFFFF"/>
            </a:solidFill>
            <a:ln w="38100">
              <a:solidFill>
                <a:srgbClr val="008080"/>
              </a:solidFill>
              <a:round/>
              <a:headEnd/>
              <a:tailEnd/>
            </a:ln>
          </p:spPr>
          <p:txBody>
            <a:bodyPr lIns="91427" tIns="45713" rIns="91427" bIns="45713"/>
            <a:lstStyle/>
            <a:p>
              <a:pPr algn="ctr" eaLnBrk="1" hangingPunct="1"/>
              <a:r>
                <a:rPr kumimoji="0" lang="en-US" altLang="zh-TW" sz="2800" b="1" smtClean="0">
                  <a:solidFill>
                    <a:srgbClr val="FF0000"/>
                  </a:solidFill>
                  <a:latin typeface="標楷體" pitchFamily="65" charset="-120"/>
                  <a:ea typeface="標楷體" pitchFamily="65" charset="-120"/>
                </a:rPr>
                <a:t>Gardner</a:t>
              </a:r>
              <a:r>
                <a:rPr kumimoji="0" lang="zh-TW" altLang="en-US" sz="2800" b="1" smtClean="0">
                  <a:solidFill>
                    <a:srgbClr val="0D0C0B"/>
                  </a:solidFill>
                  <a:latin typeface="Times New Roman" pitchFamily="18" charset="0"/>
                  <a:ea typeface="華康儷粗圓(P)" pitchFamily="34" charset="-120"/>
                </a:rPr>
                <a:t>多元智能</a:t>
              </a:r>
              <a:r>
                <a:rPr kumimoji="0" lang="zh-TW" altLang="en-US" sz="1400" smtClean="0">
                  <a:solidFill>
                    <a:prstClr val="black"/>
                  </a:solidFill>
                  <a:latin typeface="Times New Roman" pitchFamily="18" charset="0"/>
                </a:rPr>
                <a:t> </a:t>
              </a:r>
              <a:endParaRPr kumimoji="0" lang="zh-TW" altLang="en-US" sz="1200" smtClean="0">
                <a:solidFill>
                  <a:prstClr val="black"/>
                </a:solidFill>
                <a:latin typeface="Times New Roman" pitchFamily="18" charset="0"/>
              </a:endParaRPr>
            </a:p>
            <a:p>
              <a:pPr algn="ctr" fontAlgn="ctr">
                <a:spcBef>
                  <a:spcPct val="30000"/>
                </a:spcBef>
              </a:pPr>
              <a:endParaRPr kumimoji="0" lang="zh-TW" altLang="en-US" sz="3200" smtClean="0">
                <a:solidFill>
                  <a:prstClr val="black"/>
                </a:solidFill>
                <a:latin typeface="Times New Roman" pitchFamily="18" charset="0"/>
                <a:ea typeface="華康儷粗圓(P)" pitchFamily="34" charset="-120"/>
              </a:endParaRPr>
            </a:p>
          </p:txBody>
        </p:sp>
        <p:sp>
          <p:nvSpPr>
            <p:cNvPr id="24" name="AutoShape 3"/>
            <p:cNvSpPr>
              <a:spLocks noChangeArrowheads="1"/>
            </p:cNvSpPr>
            <p:nvPr/>
          </p:nvSpPr>
          <p:spPr bwMode="auto">
            <a:xfrm>
              <a:off x="1735108" y="765175"/>
              <a:ext cx="2760665" cy="1257387"/>
            </a:xfrm>
            <a:prstGeom prst="roundRect">
              <a:avLst>
                <a:gd name="adj" fmla="val 16667"/>
              </a:avLst>
            </a:prstGeom>
            <a:solidFill>
              <a:srgbClr val="FFCC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語文智能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有效運用口頭語言和書面文字以表達自己想法和瞭解他人的能力</a:t>
              </a:r>
              <a:r>
                <a:rPr kumimoji="0" lang="zh-TW" altLang="en-US" sz="1600" dirty="0">
                  <a:solidFill>
                    <a:prstClr val="black"/>
                  </a:solidFill>
                  <a:latin typeface="標楷體" pitchFamily="65" charset="-120"/>
                  <a:ea typeface="標楷體" pitchFamily="65" charset="-120"/>
                </a:rPr>
                <a:t>。</a:t>
              </a:r>
            </a:p>
          </p:txBody>
        </p:sp>
        <p:sp>
          <p:nvSpPr>
            <p:cNvPr id="8202" name="AutoShape 4"/>
            <p:cNvSpPr>
              <a:spLocks noChangeArrowheads="1"/>
            </p:cNvSpPr>
            <p:nvPr/>
          </p:nvSpPr>
          <p:spPr bwMode="auto">
            <a:xfrm>
              <a:off x="6387883" y="3594295"/>
              <a:ext cx="2495550" cy="1493147"/>
            </a:xfrm>
            <a:prstGeom prst="roundRect">
              <a:avLst>
                <a:gd name="adj" fmla="val 16667"/>
              </a:avLst>
            </a:prstGeom>
            <a:solidFill>
              <a:srgbClr val="CCCC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肢體動覺智能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善於運用肢體來表達想法和感覺，運用身體的部分生產或改造事物。</a:t>
              </a:r>
              <a:endParaRPr kumimoji="0" lang="zh-TW" altLang="en-US" sz="1600" smtClean="0">
                <a:solidFill>
                  <a:srgbClr val="0D0C0B"/>
                </a:solidFill>
                <a:latin typeface="Times New Roman" pitchFamily="18" charset="0"/>
              </a:endParaRPr>
            </a:p>
          </p:txBody>
        </p:sp>
        <p:sp>
          <p:nvSpPr>
            <p:cNvPr id="8203" name="AutoShape 5"/>
            <p:cNvSpPr>
              <a:spLocks noChangeArrowheads="1"/>
            </p:cNvSpPr>
            <p:nvPr/>
          </p:nvSpPr>
          <p:spPr bwMode="auto">
            <a:xfrm>
              <a:off x="6306256" y="2022562"/>
              <a:ext cx="2653378" cy="1447800"/>
            </a:xfrm>
            <a:prstGeom prst="roundRect">
              <a:avLst>
                <a:gd name="adj" fmla="val 16667"/>
              </a:avLst>
            </a:prstGeom>
            <a:solidFill>
              <a:srgbClr val="FF99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視覺空間智能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能以三度空間來思考，準確的感覺視覺空間，並把內在的空間世界表現出來。</a:t>
              </a:r>
              <a:endParaRPr kumimoji="0" lang="zh-TW" altLang="en-US" sz="1600" smtClean="0">
                <a:solidFill>
                  <a:srgbClr val="0D0C0B"/>
                </a:solidFill>
                <a:latin typeface="Times New Roman" pitchFamily="18" charset="0"/>
              </a:endParaRPr>
            </a:p>
          </p:txBody>
        </p:sp>
        <p:sp>
          <p:nvSpPr>
            <p:cNvPr id="27" name="AutoShape 6"/>
            <p:cNvSpPr>
              <a:spLocks noChangeArrowheads="1"/>
            </p:cNvSpPr>
            <p:nvPr/>
          </p:nvSpPr>
          <p:spPr bwMode="auto">
            <a:xfrm>
              <a:off x="4744269" y="765175"/>
              <a:ext cx="2492217" cy="1143872"/>
            </a:xfrm>
            <a:prstGeom prst="roundRect">
              <a:avLst>
                <a:gd name="adj" fmla="val 16667"/>
              </a:avLst>
            </a:prstGeom>
            <a:solidFill>
              <a:srgbClr val="FFFF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邏輯數學智能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有效運用數字和推理的能力。</a:t>
              </a:r>
            </a:p>
          </p:txBody>
        </p:sp>
        <p:sp>
          <p:nvSpPr>
            <p:cNvPr id="8205" name="AutoShape 7"/>
            <p:cNvSpPr>
              <a:spLocks noChangeArrowheads="1"/>
            </p:cNvSpPr>
            <p:nvPr/>
          </p:nvSpPr>
          <p:spPr bwMode="auto">
            <a:xfrm>
              <a:off x="429143" y="2133601"/>
              <a:ext cx="2542658" cy="1539282"/>
            </a:xfrm>
            <a:prstGeom prst="roundRect">
              <a:avLst>
                <a:gd name="adj" fmla="val 16667"/>
              </a:avLst>
            </a:prstGeom>
            <a:solidFill>
              <a:srgbClr val="99FF66"/>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自然觀察者智能：</a:t>
              </a:r>
            </a:p>
            <a:p>
              <a:pPr algn="just"/>
              <a:r>
                <a:rPr kumimoji="0" lang="zh-TW" altLang="en-US" sz="1600" smtClean="0">
                  <a:solidFill>
                    <a:srgbClr val="0D0C0B"/>
                  </a:solidFill>
                  <a:latin typeface="Times New Roman" pitchFamily="18" charset="0"/>
                  <a:ea typeface="標楷體" pitchFamily="65" charset="-120"/>
                </a:rPr>
                <a:t>對生物的分辨觀察能力，對自然景物敏銳的注意力，對各種模型的辨別力。</a:t>
              </a:r>
              <a:endParaRPr kumimoji="0" lang="zh-TW" altLang="en-US" sz="1600" smtClean="0">
                <a:solidFill>
                  <a:srgbClr val="0D0C0B"/>
                </a:solidFill>
                <a:latin typeface="Times New Roman" pitchFamily="18" charset="0"/>
              </a:endParaRPr>
            </a:p>
          </p:txBody>
        </p:sp>
        <p:sp>
          <p:nvSpPr>
            <p:cNvPr id="8206" name="AutoShape 8"/>
            <p:cNvSpPr>
              <a:spLocks noChangeArrowheads="1"/>
            </p:cNvSpPr>
            <p:nvPr/>
          </p:nvSpPr>
          <p:spPr bwMode="auto">
            <a:xfrm>
              <a:off x="755650" y="3830055"/>
              <a:ext cx="2216150" cy="1035733"/>
            </a:xfrm>
            <a:prstGeom prst="roundRect">
              <a:avLst>
                <a:gd name="adj" fmla="val 16667"/>
              </a:avLst>
            </a:prstGeom>
            <a:solidFill>
              <a:srgbClr val="99FFCC"/>
            </a:solidFill>
            <a:ln w="9525">
              <a:solidFill>
                <a:srgbClr val="000000"/>
              </a:solidFill>
              <a:round/>
              <a:headEnd/>
              <a:tailEnd/>
            </a:ln>
          </p:spPr>
          <p:txBody>
            <a:bodyPr lIns="91427" tIns="45713" rIns="91427" bIns="45713"/>
            <a:lstStyle/>
            <a:p>
              <a:pPr algn="just" eaLnBrk="1" hangingPunct="1">
                <a:spcBef>
                  <a:spcPct val="50000"/>
                </a:spcBef>
              </a:pPr>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內省智能：</a:t>
              </a:r>
            </a:p>
            <a:p>
              <a:pPr algn="just"/>
              <a:r>
                <a:rPr kumimoji="0" lang="zh-TW" altLang="en-US" sz="1600" smtClean="0">
                  <a:solidFill>
                    <a:srgbClr val="0D0C0B"/>
                  </a:solidFill>
                  <a:latin typeface="Times New Roman" pitchFamily="18" charset="0"/>
                  <a:ea typeface="標楷體" pitchFamily="65" charset="-120"/>
                </a:rPr>
                <a:t>正確自我覺察的能力，即自知之明。</a:t>
              </a:r>
              <a:endParaRPr kumimoji="0" lang="zh-TW" altLang="en-US" sz="1600" smtClean="0">
                <a:solidFill>
                  <a:srgbClr val="0D0C0B"/>
                </a:solidFill>
                <a:latin typeface="Times New Roman" pitchFamily="18" charset="0"/>
              </a:endParaRPr>
            </a:p>
          </p:txBody>
        </p:sp>
        <p:sp>
          <p:nvSpPr>
            <p:cNvPr id="8207" name="AutoShape 9"/>
            <p:cNvSpPr>
              <a:spLocks noChangeArrowheads="1"/>
            </p:cNvSpPr>
            <p:nvPr/>
          </p:nvSpPr>
          <p:spPr bwMode="auto">
            <a:xfrm>
              <a:off x="1490288" y="5089457"/>
              <a:ext cx="3012909" cy="1255371"/>
            </a:xfrm>
            <a:prstGeom prst="roundRect">
              <a:avLst>
                <a:gd name="adj" fmla="val 16667"/>
              </a:avLst>
            </a:prstGeom>
            <a:solidFill>
              <a:srgbClr val="66CCFF"/>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人際智能：</a:t>
              </a:r>
            </a:p>
            <a:p>
              <a:pPr algn="just"/>
              <a:r>
                <a:rPr kumimoji="0" lang="zh-TW" altLang="en-US" sz="1600" smtClean="0">
                  <a:solidFill>
                    <a:srgbClr val="0D0C0B"/>
                  </a:solidFill>
                  <a:latin typeface="Times New Roman" pitchFamily="18" charset="0"/>
                  <a:ea typeface="標楷體" pitchFamily="65" charset="-120"/>
                </a:rPr>
                <a:t>覺察並區分他人情緒、動機、意向及感覺的能力，即察言觀色、善解人意。</a:t>
              </a:r>
              <a:endParaRPr kumimoji="0" lang="zh-TW" altLang="en-US" sz="1600" smtClean="0">
                <a:solidFill>
                  <a:srgbClr val="0D0C0B"/>
                </a:solidFill>
                <a:latin typeface="Times New Roman" pitchFamily="18" charset="0"/>
              </a:endParaRPr>
            </a:p>
          </p:txBody>
        </p:sp>
        <p:sp>
          <p:nvSpPr>
            <p:cNvPr id="8208" name="AutoShape 10"/>
            <p:cNvSpPr>
              <a:spLocks noChangeArrowheads="1"/>
            </p:cNvSpPr>
            <p:nvPr/>
          </p:nvSpPr>
          <p:spPr bwMode="auto">
            <a:xfrm>
              <a:off x="4673725" y="5087442"/>
              <a:ext cx="2530425" cy="1079500"/>
            </a:xfrm>
            <a:prstGeom prst="roundRect">
              <a:avLst>
                <a:gd name="adj" fmla="val 16667"/>
              </a:avLst>
            </a:prstGeom>
            <a:solidFill>
              <a:srgbClr val="99CCFF"/>
            </a:solidFill>
            <a:ln w="9525">
              <a:solidFill>
                <a:srgbClr val="000000"/>
              </a:solidFill>
              <a:round/>
              <a:headEnd/>
              <a:tailEnd/>
            </a:ln>
          </p:spPr>
          <p:txBody>
            <a:bodyPr lIns="91427" tIns="45713" rIns="91427" bIns="45713"/>
            <a:lstStyle/>
            <a:p>
              <a:pPr algn="just" eaLnBrk="1" hangingPunct="1"/>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音樂智能：</a:t>
              </a:r>
            </a:p>
            <a:p>
              <a:pPr algn="just"/>
              <a:r>
                <a:rPr kumimoji="0" lang="zh-TW" altLang="en-US" sz="1600" smtClean="0">
                  <a:solidFill>
                    <a:srgbClr val="0D0C0B"/>
                  </a:solidFill>
                  <a:latin typeface="Times New Roman" pitchFamily="18" charset="0"/>
                  <a:ea typeface="標楷體" pitchFamily="65" charset="-120"/>
                </a:rPr>
                <a:t>能察覺、辨別、改變和表達音樂的能力。</a:t>
              </a:r>
              <a:endParaRPr kumimoji="0" lang="zh-TW" altLang="en-US" sz="1600" smtClean="0">
                <a:solidFill>
                  <a:srgbClr val="0D0C0B"/>
                </a:solidFill>
                <a:latin typeface="Times New Roman" pitchFamily="18" charset="0"/>
              </a:endParaRPr>
            </a:p>
          </p:txBody>
        </p:sp>
        <p:sp>
          <p:nvSpPr>
            <p:cNvPr id="8209" name="Line 12"/>
            <p:cNvSpPr>
              <a:spLocks noChangeShapeType="1"/>
            </p:cNvSpPr>
            <p:nvPr/>
          </p:nvSpPr>
          <p:spPr bwMode="auto">
            <a:xfrm flipH="1">
              <a:off x="5286380" y="1909763"/>
              <a:ext cx="371470" cy="87629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0" name="Line 21"/>
            <p:cNvSpPr>
              <a:spLocks noChangeShapeType="1"/>
            </p:cNvSpPr>
            <p:nvPr/>
          </p:nvSpPr>
          <p:spPr bwMode="auto">
            <a:xfrm>
              <a:off x="3779838" y="1916113"/>
              <a:ext cx="434972" cy="86994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1" name="Line 23"/>
            <p:cNvSpPr>
              <a:spLocks noChangeShapeType="1"/>
            </p:cNvSpPr>
            <p:nvPr/>
          </p:nvSpPr>
          <p:spPr bwMode="auto">
            <a:xfrm>
              <a:off x="5191125" y="4257675"/>
              <a:ext cx="462118" cy="82976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2" name="Line 24"/>
            <p:cNvSpPr>
              <a:spLocks noChangeShapeType="1"/>
            </p:cNvSpPr>
            <p:nvPr/>
          </p:nvSpPr>
          <p:spPr bwMode="auto">
            <a:xfrm>
              <a:off x="5857884" y="4000504"/>
              <a:ext cx="500066" cy="28575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3" name="Line 25"/>
            <p:cNvSpPr>
              <a:spLocks noChangeShapeType="1"/>
            </p:cNvSpPr>
            <p:nvPr/>
          </p:nvSpPr>
          <p:spPr bwMode="auto">
            <a:xfrm flipH="1">
              <a:off x="2987675" y="3933825"/>
              <a:ext cx="504825" cy="2159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4" name="Line 26"/>
            <p:cNvSpPr>
              <a:spLocks noChangeShapeType="1"/>
            </p:cNvSpPr>
            <p:nvPr/>
          </p:nvSpPr>
          <p:spPr bwMode="auto">
            <a:xfrm>
              <a:off x="2987675" y="2708275"/>
              <a:ext cx="577850" cy="309563"/>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5" name="Line 27"/>
            <p:cNvSpPr>
              <a:spLocks noChangeShapeType="1"/>
            </p:cNvSpPr>
            <p:nvPr/>
          </p:nvSpPr>
          <p:spPr bwMode="auto">
            <a:xfrm flipV="1">
              <a:off x="5786446" y="2786058"/>
              <a:ext cx="500066" cy="214314"/>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6" name="Line 23"/>
            <p:cNvSpPr>
              <a:spLocks noChangeShapeType="1"/>
            </p:cNvSpPr>
            <p:nvPr/>
          </p:nvSpPr>
          <p:spPr bwMode="auto">
            <a:xfrm flipH="1">
              <a:off x="3903809" y="4286256"/>
              <a:ext cx="382441" cy="80320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zh-TW" altLang="en-US" smtClean="0">
                <a:solidFill>
                  <a:prstClr val="black"/>
                </a:solidFill>
              </a:endParaRPr>
            </a:p>
          </p:txBody>
        </p:sp>
      </p:grpSp>
      <p:sp>
        <p:nvSpPr>
          <p:cNvPr id="40" name="矩形 39"/>
          <p:cNvSpPr/>
          <p:nvPr/>
        </p:nvSpPr>
        <p:spPr>
          <a:xfrm>
            <a:off x="642938" y="4786313"/>
            <a:ext cx="642937" cy="1857375"/>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認知</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srgbClr val="00CC00"/>
              </a:solidFill>
            </a:endParaRPr>
          </a:p>
        </p:txBody>
      </p:sp>
      <p:sp>
        <p:nvSpPr>
          <p:cNvPr id="41" name="矩形 40"/>
          <p:cNvSpPr/>
          <p:nvPr/>
        </p:nvSpPr>
        <p:spPr>
          <a:xfrm>
            <a:off x="642938" y="2928938"/>
            <a:ext cx="642937" cy="1857375"/>
          </a:xfrm>
          <a:prstGeom prst="rect">
            <a:avLst/>
          </a:prstGeom>
          <a:solidFill>
            <a:srgbClr val="53F3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情意</a:t>
            </a:r>
            <a:endParaRPr kumimoji="0" lang="en-US" altLang="zh-TW" sz="2400" b="1" dirty="0">
              <a:solidFill>
                <a:srgbClr val="C00000"/>
              </a:solidFill>
            </a:endParaRPr>
          </a:p>
        </p:txBody>
      </p:sp>
      <p:sp>
        <p:nvSpPr>
          <p:cNvPr id="42" name="矩形 41"/>
          <p:cNvSpPr/>
          <p:nvPr/>
        </p:nvSpPr>
        <p:spPr>
          <a:xfrm>
            <a:off x="642938" y="1214438"/>
            <a:ext cx="642937" cy="1714500"/>
          </a:xfrm>
          <a:prstGeom prst="rect">
            <a:avLst/>
          </a:prstGeom>
          <a:solidFill>
            <a:srgbClr val="CCFCD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技能</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prstClr val="white"/>
              </a:solidFill>
            </a:endParaRPr>
          </a:p>
        </p:txBody>
      </p:sp>
      <p:sp>
        <p:nvSpPr>
          <p:cNvPr id="43" name="上-下雙向箭號 42"/>
          <p:cNvSpPr/>
          <p:nvPr/>
        </p:nvSpPr>
        <p:spPr>
          <a:xfrm>
            <a:off x="357188" y="1000125"/>
            <a:ext cx="357187" cy="5857875"/>
          </a:xfrm>
          <a:prstGeom prst="up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8199" name="標題 2"/>
          <p:cNvSpPr txBox="1">
            <a:spLocks/>
          </p:cNvSpPr>
          <p:nvPr/>
        </p:nvSpPr>
        <p:spPr bwMode="auto">
          <a:xfrm>
            <a:off x="1619671" y="404813"/>
            <a:ext cx="7294141"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4000" b="1" u="sng" dirty="0" smtClean="0">
                <a:solidFill>
                  <a:srgbClr val="984807"/>
                </a:solidFill>
                <a:latin typeface="Times New Roman" pitchFamily="18" charset="0"/>
                <a:ea typeface="標楷體" pitchFamily="65" charset="-120"/>
                <a:cs typeface="Times New Roman" pitchFamily="18" charset="0"/>
              </a:rPr>
              <a:t>多元智能</a:t>
            </a:r>
            <a:r>
              <a:rPr kumimoji="0" lang="en-US" altLang="zh-TW" sz="4000" b="1" u="sng" dirty="0" smtClean="0">
                <a:solidFill>
                  <a:srgbClr val="984807"/>
                </a:solidFill>
                <a:latin typeface="Times New Roman" pitchFamily="18" charset="0"/>
                <a:ea typeface="標楷體" pitchFamily="65" charset="-120"/>
                <a:cs typeface="Times New Roman" pitchFamily="18" charset="0"/>
              </a:rPr>
              <a:t>(Gardner,1983)</a:t>
            </a:r>
            <a:endParaRPr kumimoji="0" lang="zh-TW" altLang="en-US" sz="4000" b="1" u="sng" dirty="0" smtClean="0">
              <a:solidFill>
                <a:srgbClr val="984807"/>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1703003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457200" y="714375"/>
            <a:ext cx="8229600" cy="714375"/>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質性</a:t>
            </a:r>
            <a:r>
              <a:rPr kumimoji="0" lang="zh-TW" altLang="en-US" sz="4000" b="1" u="sng" dirty="0" smtClean="0">
                <a:solidFill>
                  <a:srgbClr val="F79646">
                    <a:lumMod val="50000"/>
                  </a:srgbClr>
                </a:solidFill>
                <a:latin typeface="標楷體" pitchFamily="65" charset="-120"/>
                <a:ea typeface="標楷體" pitchFamily="65" charset="-120"/>
              </a:rPr>
              <a:t>評量</a:t>
            </a:r>
            <a:r>
              <a:rPr kumimoji="0" lang="zh-TW" altLang="en-US" sz="4000" b="1" u="sng" dirty="0">
                <a:solidFill>
                  <a:srgbClr val="F79646">
                    <a:lumMod val="50000"/>
                  </a:srgbClr>
                </a:solidFill>
                <a:latin typeface="標楷體" pitchFamily="65" charset="-120"/>
                <a:ea typeface="標楷體" pitchFamily="65" charset="-120"/>
              </a:rPr>
              <a:t>應建立</a:t>
            </a:r>
            <a:r>
              <a:rPr kumimoji="0" lang="zh-TW" altLang="en-US" sz="4000" b="1" u="sng" dirty="0">
                <a:solidFill>
                  <a:srgbClr val="FF0000"/>
                </a:solidFill>
                <a:latin typeface="標楷體" pitchFamily="65" charset="-120"/>
                <a:ea typeface="標楷體" pitchFamily="65" charset="-120"/>
              </a:rPr>
              <a:t>評量基準</a:t>
            </a:r>
            <a:r>
              <a:rPr kumimoji="0" lang="zh-TW" altLang="en-US" sz="4000" b="1" u="sng" dirty="0">
                <a:solidFill>
                  <a:srgbClr val="F79646">
                    <a:lumMod val="50000"/>
                  </a:srgbClr>
                </a:solidFill>
                <a:latin typeface="標楷體" pitchFamily="65" charset="-120"/>
                <a:ea typeface="標楷體" pitchFamily="65" charset="-120"/>
              </a:rPr>
              <a:t>與</a:t>
            </a:r>
            <a:r>
              <a:rPr kumimoji="0" lang="zh-TW" altLang="en-US" sz="4000" b="1" u="sng" dirty="0">
                <a:solidFill>
                  <a:srgbClr val="FF0000"/>
                </a:solidFill>
                <a:latin typeface="標楷體" pitchFamily="65" charset="-120"/>
                <a:ea typeface="標楷體" pitchFamily="65" charset="-120"/>
              </a:rPr>
              <a:t>規準</a:t>
            </a:r>
          </a:p>
        </p:txBody>
      </p:sp>
      <p:sp>
        <p:nvSpPr>
          <p:cNvPr id="3" name="內容版面配置區 2"/>
          <p:cNvSpPr txBox="1">
            <a:spLocks/>
          </p:cNvSpPr>
          <p:nvPr/>
        </p:nvSpPr>
        <p:spPr>
          <a:xfrm>
            <a:off x="457200" y="1600200"/>
            <a:ext cx="4043363" cy="4471988"/>
          </a:xfrm>
          <a:prstGeom prst="rect">
            <a:avLst/>
          </a:prstGeom>
          <a:solidFill>
            <a:schemeClr val="accent5">
              <a:lumMod val="20000"/>
              <a:lumOff val="80000"/>
              <a:alpha val="22000"/>
            </a:schemeClr>
          </a:solidFill>
          <a:ln>
            <a:noFill/>
          </a:ln>
          <a:effectLst>
            <a:outerShdw blurRad="44450" dist="27940" dir="5400000" algn="ctr">
              <a:srgbClr val="000000">
                <a:alpha val="32000"/>
              </a:srgbClr>
            </a:outerShdw>
          </a:effectLst>
        </p:spPr>
        <p:txBody>
          <a:bodyPr>
            <a:normAutofit/>
          </a:bodyPr>
          <a:lstStyle/>
          <a:p>
            <a:pPr marL="342900" indent="-342900" eaLnBrk="1" fontAlgn="auto" hangingPunct="1">
              <a:spcBef>
                <a:spcPct val="20000"/>
              </a:spcBef>
              <a:spcAft>
                <a:spcPts val="600"/>
              </a:spcAft>
              <a:defRPr/>
            </a:pPr>
            <a:r>
              <a:rPr kumimoji="0" lang="zh-TW" altLang="zh-TW" sz="2800" b="1" u="sng" dirty="0">
                <a:solidFill>
                  <a:srgbClr val="0070C0"/>
                </a:solidFill>
                <a:latin typeface="Calibri"/>
                <a:ea typeface="新細明體"/>
              </a:rPr>
              <a:t>對</a:t>
            </a:r>
            <a:r>
              <a:rPr kumimoji="0" lang="zh-TW" altLang="zh-TW" sz="2800" b="1" u="sng" dirty="0">
                <a:solidFill>
                  <a:srgbClr val="FF0000"/>
                </a:solidFill>
                <a:latin typeface="Calibri"/>
                <a:ea typeface="新細明體"/>
              </a:rPr>
              <a:t>教師</a:t>
            </a:r>
            <a:r>
              <a:rPr kumimoji="0" lang="zh-TW" altLang="zh-TW" sz="2800" b="1" u="sng" dirty="0">
                <a:solidFill>
                  <a:srgbClr val="0070C0"/>
                </a:solidFill>
                <a:latin typeface="Calibri"/>
                <a:ea typeface="新細明體"/>
              </a:rPr>
              <a:t>而言</a:t>
            </a:r>
            <a:r>
              <a:rPr kumimoji="0" lang="zh-TW" altLang="en-US" sz="2800" b="1" u="sng" dirty="0">
                <a:solidFill>
                  <a:srgbClr val="0070C0"/>
                </a:solidFill>
                <a:latin typeface="Calibri"/>
                <a:ea typeface="新細明體"/>
              </a:rPr>
              <a:t> </a:t>
            </a:r>
            <a:endParaRPr kumimoji="0" lang="zh-TW" altLang="zh-TW" sz="2400" dirty="0">
              <a:solidFill>
                <a:prstClr val="black"/>
              </a:solidFill>
              <a:latin typeface="Calibri"/>
              <a:ea typeface="新細明體"/>
            </a:endParaRP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客觀評量，避免</a:t>
            </a:r>
            <a:r>
              <a:rPr kumimoji="0" lang="zh-TW" altLang="zh-TW" sz="2400" dirty="0">
                <a:solidFill>
                  <a:srgbClr val="FF0000"/>
                </a:solidFill>
                <a:latin typeface="標楷體" pitchFamily="65" charset="-120"/>
                <a:ea typeface="標楷體" pitchFamily="65" charset="-120"/>
              </a:rPr>
              <a:t>主觀</a:t>
            </a:r>
            <a:r>
              <a:rPr kumimoji="0" lang="zh-TW" altLang="zh-TW" sz="2400" dirty="0">
                <a:solidFill>
                  <a:prstClr val="black"/>
                </a:solidFill>
                <a:latin typeface="標楷體" pitchFamily="65" charset="-120"/>
                <a:ea typeface="標楷體" pitchFamily="65" charset="-120"/>
              </a:rPr>
              <a:t>的成見</a:t>
            </a:r>
            <a:r>
              <a:rPr kumimoji="0" lang="zh-TW" altLang="zh-TW" sz="2400" dirty="0" smtClean="0">
                <a:solidFill>
                  <a:prstClr val="black"/>
                </a:solidFill>
                <a:latin typeface="標楷體" pitchFamily="65" charset="-120"/>
                <a:ea typeface="標楷體" pitchFamily="65" charset="-120"/>
              </a:rPr>
              <a:t>或</a:t>
            </a:r>
            <a:r>
              <a:rPr kumimoji="0" lang="zh-TW" altLang="en-US" sz="2400" dirty="0">
                <a:solidFill>
                  <a:prstClr val="black"/>
                </a:solidFill>
                <a:latin typeface="標楷體" pitchFamily="65" charset="-120"/>
                <a:ea typeface="標楷體" pitchFamily="65" charset="-120"/>
              </a:rPr>
              <a:t>既</a:t>
            </a:r>
            <a:r>
              <a:rPr kumimoji="0" lang="zh-TW" altLang="zh-TW" sz="2400" dirty="0" smtClean="0">
                <a:solidFill>
                  <a:prstClr val="black"/>
                </a:solidFill>
                <a:latin typeface="標楷體" pitchFamily="65" charset="-120"/>
                <a:ea typeface="標楷體" pitchFamily="65" charset="-120"/>
              </a:rPr>
              <a:t>定</a:t>
            </a:r>
            <a:r>
              <a:rPr kumimoji="0" lang="zh-TW" altLang="zh-TW" sz="2400" dirty="0">
                <a:solidFill>
                  <a:srgbClr val="FF0000"/>
                </a:solidFill>
                <a:latin typeface="標楷體" pitchFamily="65" charset="-120"/>
                <a:ea typeface="標楷體" pitchFamily="65" charset="-120"/>
              </a:rPr>
              <a:t>印象</a:t>
            </a:r>
            <a:r>
              <a:rPr kumimoji="0" lang="zh-TW" altLang="zh-TW" sz="2400" dirty="0">
                <a:solidFill>
                  <a:prstClr val="black"/>
                </a:solidFill>
                <a:latin typeface="標楷體" pitchFamily="65" charset="-120"/>
                <a:ea typeface="標楷體" pitchFamily="65" charset="-120"/>
              </a:rPr>
              <a:t>。</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明確回應</a:t>
            </a:r>
            <a:r>
              <a:rPr kumimoji="0" lang="zh-TW" altLang="zh-TW" sz="2400" dirty="0">
                <a:solidFill>
                  <a:prstClr val="black"/>
                </a:solidFill>
                <a:latin typeface="標楷體" pitchFamily="65" charset="-120"/>
                <a:ea typeface="標楷體" pitchFamily="65" charset="-120"/>
              </a:rPr>
              <a:t>學生對於評分高低的疑問。</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節省</a:t>
            </a:r>
            <a:r>
              <a:rPr kumimoji="0" lang="zh-TW" altLang="zh-TW" sz="2400" dirty="0">
                <a:solidFill>
                  <a:prstClr val="black"/>
                </a:solidFill>
                <a:latin typeface="標楷體" pitchFamily="65" charset="-120"/>
                <a:ea typeface="標楷體" pitchFamily="65" charset="-120"/>
              </a:rPr>
              <a:t>教師在</a:t>
            </a:r>
            <a:r>
              <a:rPr kumimoji="0" lang="zh-TW" altLang="zh-TW" sz="2400" dirty="0">
                <a:solidFill>
                  <a:srgbClr val="FF0000"/>
                </a:solidFill>
                <a:latin typeface="標楷體" pitchFamily="65" charset="-120"/>
                <a:ea typeface="標楷體" pitchFamily="65" charset="-120"/>
              </a:rPr>
              <a:t>評估作業</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提供回饋</a:t>
            </a:r>
            <a:r>
              <a:rPr kumimoji="0" lang="zh-TW" altLang="zh-TW" sz="2400" dirty="0">
                <a:solidFill>
                  <a:prstClr val="black"/>
                </a:solidFill>
                <a:latin typeface="標楷體" pitchFamily="65" charset="-120"/>
                <a:ea typeface="標楷體" pitchFamily="65" charset="-120"/>
              </a:rPr>
              <a:t>所需時間。</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(4)</a:t>
            </a:r>
            <a:r>
              <a:rPr kumimoji="0" lang="zh-TW" altLang="zh-TW" sz="2400" dirty="0">
                <a:solidFill>
                  <a:prstClr val="black"/>
                </a:solidFill>
                <a:latin typeface="標楷體" pitchFamily="65" charset="-120"/>
                <a:ea typeface="標楷體" pitchFamily="65" charset="-120"/>
              </a:rPr>
              <a:t>能夠幫助教師</a:t>
            </a:r>
            <a:r>
              <a:rPr kumimoji="0" lang="zh-TW" altLang="zh-TW" sz="2400" dirty="0">
                <a:solidFill>
                  <a:srgbClr val="FF0000"/>
                </a:solidFill>
                <a:latin typeface="標楷體" pitchFamily="65" charset="-120"/>
                <a:ea typeface="標楷體" pitchFamily="65" charset="-120"/>
              </a:rPr>
              <a:t>檢視</a:t>
            </a:r>
            <a:r>
              <a:rPr kumimoji="0" lang="zh-TW" altLang="zh-TW" sz="2400" dirty="0">
                <a:solidFill>
                  <a:prstClr val="black"/>
                </a:solidFill>
                <a:latin typeface="標楷體" pitchFamily="65" charset="-120"/>
                <a:ea typeface="標楷體" pitchFamily="65" charset="-120"/>
              </a:rPr>
              <a:t>並</a:t>
            </a:r>
            <a:r>
              <a:rPr kumimoji="0" lang="zh-TW" altLang="zh-TW" sz="2400" dirty="0">
                <a:solidFill>
                  <a:srgbClr val="FF0000"/>
                </a:solidFill>
                <a:latin typeface="標楷體" pitchFamily="65" charset="-120"/>
                <a:ea typeface="標楷體" pitchFamily="65" charset="-120"/>
              </a:rPr>
              <a:t>調整</a:t>
            </a:r>
            <a:r>
              <a:rPr kumimoji="0" lang="zh-TW" altLang="zh-TW" sz="2400" dirty="0">
                <a:solidFill>
                  <a:prstClr val="black"/>
                </a:solidFill>
                <a:latin typeface="標楷體" pitchFamily="65" charset="-120"/>
                <a:ea typeface="標楷體" pitchFamily="65" charset="-120"/>
              </a:rPr>
              <a:t>課程目標與教學行為。</a:t>
            </a:r>
          </a:p>
          <a:p>
            <a:pPr marL="342900" indent="-342900" eaLnBrk="1" fontAlgn="auto" hangingPunct="1">
              <a:spcBef>
                <a:spcPct val="20000"/>
              </a:spcBef>
              <a:spcAft>
                <a:spcPts val="0"/>
              </a:spcAft>
              <a:defRPr/>
            </a:pPr>
            <a:endParaRPr kumimoji="0" lang="zh-TW" altLang="en-US" sz="3200" dirty="0">
              <a:solidFill>
                <a:prstClr val="black"/>
              </a:solidFill>
              <a:latin typeface="Calibri"/>
              <a:ea typeface="新細明體"/>
            </a:endParaRPr>
          </a:p>
        </p:txBody>
      </p:sp>
      <p:sp>
        <p:nvSpPr>
          <p:cNvPr id="4" name="內容版面配置區 2"/>
          <p:cNvSpPr txBox="1">
            <a:spLocks/>
          </p:cNvSpPr>
          <p:nvPr/>
        </p:nvSpPr>
        <p:spPr>
          <a:xfrm>
            <a:off x="4716016" y="1600200"/>
            <a:ext cx="3999359" cy="4471988"/>
          </a:xfrm>
          <a:prstGeom prst="rect">
            <a:avLst/>
          </a:prstGeom>
          <a:solidFill>
            <a:schemeClr val="accent4">
              <a:lumMod val="20000"/>
              <a:lumOff val="80000"/>
              <a:alpha val="67000"/>
            </a:schemeClr>
          </a:solidFill>
        </p:spPr>
        <p:txBody>
          <a:bodyPr>
            <a:normAutofit/>
          </a:bodyPr>
          <a:lstStyle/>
          <a:p>
            <a:pPr marL="342900" indent="-342900" fontAlgn="auto">
              <a:spcBef>
                <a:spcPct val="20000"/>
              </a:spcBef>
              <a:spcAft>
                <a:spcPts val="600"/>
              </a:spcAft>
              <a:buFont typeface="Arial" pitchFamily="34" charset="0"/>
              <a:buNone/>
              <a:defRPr/>
            </a:pPr>
            <a:r>
              <a:rPr kumimoji="0" lang="zh-TW" altLang="en-US" sz="2800" b="1" u="sng" dirty="0">
                <a:solidFill>
                  <a:srgbClr val="0070C0"/>
                </a:solidFill>
                <a:latin typeface="Calibri"/>
                <a:ea typeface="新細明體"/>
              </a:rPr>
              <a:t>對</a:t>
            </a:r>
            <a:r>
              <a:rPr kumimoji="0" lang="zh-TW" altLang="en-US" sz="2800" b="1" u="sng" dirty="0">
                <a:solidFill>
                  <a:srgbClr val="FF0000"/>
                </a:solidFill>
                <a:latin typeface="Calibri"/>
                <a:ea typeface="新細明體"/>
              </a:rPr>
              <a:t>學生</a:t>
            </a:r>
            <a:r>
              <a:rPr kumimoji="0" lang="zh-TW" altLang="en-US" sz="2800" b="1" u="sng" dirty="0">
                <a:solidFill>
                  <a:srgbClr val="0070C0"/>
                </a:solidFill>
                <a:latin typeface="Calibri"/>
                <a:ea typeface="新細明體"/>
              </a:rPr>
              <a:t>而言</a:t>
            </a:r>
            <a:endParaRPr kumimoji="0" lang="en-US" altLang="zh-TW" sz="2400" dirty="0">
              <a:solidFill>
                <a:prstClr val="black"/>
              </a:solidFill>
              <a:latin typeface="Calibri"/>
              <a:ea typeface="新細明體"/>
            </a:endParaRP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知道成績的</a:t>
            </a:r>
            <a:r>
              <a:rPr kumimoji="0" lang="zh-TW" altLang="zh-TW" sz="2400" dirty="0">
                <a:solidFill>
                  <a:srgbClr val="FF0000"/>
                </a:solidFill>
                <a:latin typeface="標楷體" pitchFamily="65" charset="-120"/>
                <a:ea typeface="標楷體" pitchFamily="65" charset="-120"/>
              </a:rPr>
              <a:t>評量標準</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各等級範圍</a:t>
            </a:r>
            <a:r>
              <a:rPr kumimoji="0" lang="zh-TW" altLang="zh-TW" sz="2400" dirty="0">
                <a:solidFill>
                  <a:prstClr val="black"/>
                </a:solidFill>
                <a:latin typeface="標楷體" pitchFamily="65" charset="-120"/>
                <a:ea typeface="標楷體" pitchFamily="65" charset="-120"/>
              </a:rPr>
              <a:t>，引導正確有效學習。</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可藉此知道自己的</a:t>
            </a:r>
            <a:r>
              <a:rPr kumimoji="0" lang="zh-TW" altLang="zh-TW" sz="2400" dirty="0">
                <a:solidFill>
                  <a:srgbClr val="FF0000"/>
                </a:solidFill>
                <a:latin typeface="標楷體" pitchFamily="65" charset="-120"/>
                <a:ea typeface="標楷體" pitchFamily="65" charset="-120"/>
              </a:rPr>
              <a:t>優缺點</a:t>
            </a:r>
            <a:r>
              <a:rPr kumimoji="0" lang="zh-TW" altLang="zh-TW" sz="2400" dirty="0">
                <a:solidFill>
                  <a:prstClr val="black"/>
                </a:solidFill>
                <a:latin typeface="標楷體" pitchFamily="65" charset="-120"/>
                <a:ea typeface="標楷體" pitchFamily="65" charset="-120"/>
              </a:rPr>
              <a:t>，及未來應該朝何種方向</a:t>
            </a:r>
            <a:r>
              <a:rPr kumimoji="0" lang="zh-TW" altLang="zh-TW" sz="2400" dirty="0">
                <a:solidFill>
                  <a:srgbClr val="FF0000"/>
                </a:solidFill>
                <a:latin typeface="標楷體" pitchFamily="65" charset="-120"/>
                <a:ea typeface="標楷體" pitchFamily="65" charset="-120"/>
              </a:rPr>
              <a:t>改進</a:t>
            </a:r>
            <a:r>
              <a:rPr kumimoji="0" lang="zh-TW" altLang="zh-TW" sz="2400" dirty="0">
                <a:solidFill>
                  <a:prstClr val="black"/>
                </a:solidFill>
                <a:latin typeface="標楷體" pitchFamily="65" charset="-120"/>
                <a:ea typeface="標楷體" pitchFamily="65" charset="-120"/>
              </a:rPr>
              <a:t>。</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可發展</a:t>
            </a:r>
            <a:r>
              <a:rPr kumimoji="0" lang="zh-TW" altLang="zh-TW" sz="2400" dirty="0">
                <a:solidFill>
                  <a:srgbClr val="FF0000"/>
                </a:solidFill>
                <a:latin typeface="標楷體" pitchFamily="65" charset="-120"/>
                <a:ea typeface="標楷體" pitchFamily="65" charset="-120"/>
              </a:rPr>
              <a:t>自我評估</a:t>
            </a:r>
            <a:r>
              <a:rPr kumimoji="0" lang="zh-TW" altLang="zh-TW" sz="2400" dirty="0">
                <a:solidFill>
                  <a:prstClr val="black"/>
                </a:solidFill>
                <a:latin typeface="標楷體" pitchFamily="65" charset="-120"/>
                <a:ea typeface="標楷體" pitchFamily="65" charset="-120"/>
              </a:rPr>
              <a:t>的能力，並為自己的學習</a:t>
            </a:r>
            <a:r>
              <a:rPr kumimoji="0" lang="zh-TW" altLang="zh-TW" sz="2400" dirty="0" smtClean="0">
                <a:solidFill>
                  <a:prstClr val="black"/>
                </a:solidFill>
                <a:latin typeface="標楷體" pitchFamily="65" charset="-120"/>
                <a:ea typeface="標楷體" pitchFamily="65" charset="-120"/>
              </a:rPr>
              <a:t>負</a:t>
            </a:r>
            <a:r>
              <a:rPr kumimoji="0" lang="zh-TW" altLang="en-US" sz="2400" dirty="0" smtClean="0">
                <a:solidFill>
                  <a:prstClr val="black"/>
                </a:solidFill>
                <a:latin typeface="標楷體" pitchFamily="65" charset="-120"/>
                <a:ea typeface="標楷體" pitchFamily="65" charset="-120"/>
              </a:rPr>
              <a:t>責</a:t>
            </a:r>
            <a:r>
              <a:rPr kumimoji="0" lang="zh-TW" altLang="zh-TW" sz="2400" dirty="0" smtClean="0">
                <a:solidFill>
                  <a:prstClr val="black"/>
                </a:solidFill>
                <a:latin typeface="標楷體" pitchFamily="65" charset="-120"/>
                <a:ea typeface="標楷體" pitchFamily="65" charset="-120"/>
              </a:rPr>
              <a:t>。</a:t>
            </a: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262973111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pSp>
        <p:nvGrpSpPr>
          <p:cNvPr id="168" name="群組 167"/>
          <p:cNvGrpSpPr/>
          <p:nvPr/>
        </p:nvGrpSpPr>
        <p:grpSpPr>
          <a:xfrm>
            <a:off x="3821923" y="1380036"/>
            <a:ext cx="1398149" cy="4209204"/>
            <a:chOff x="3821923" y="1380036"/>
            <a:chExt cx="1398149" cy="4209204"/>
          </a:xfrm>
        </p:grpSpPr>
        <p:sp>
          <p:nvSpPr>
            <p:cNvPr id="167" name="橢圓 166"/>
            <p:cNvSpPr/>
            <p:nvPr/>
          </p:nvSpPr>
          <p:spPr>
            <a:xfrm>
              <a:off x="3821923" y="1628800"/>
              <a:ext cx="1398149" cy="396044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ext Box 5"/>
            <p:cNvSpPr txBox="1">
              <a:spLocks noChangeArrowheads="1"/>
            </p:cNvSpPr>
            <p:nvPr/>
          </p:nvSpPr>
          <p:spPr bwMode="auto">
            <a:xfrm>
              <a:off x="4151665" y="1380036"/>
              <a:ext cx="738664" cy="40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t" anchorCtr="0" compatLnSpc="1">
              <a:prstTxWarp prst="textNoShape">
                <a:avLst/>
              </a:prstTxWarp>
              <a:spAutoFit/>
            </a:bodyPr>
            <a:lstStyle/>
            <a:p>
              <a:pPr lvl="0" algn="r" eaLnBrk="1" hangingPunct="1"/>
              <a:r>
                <a:rPr lang="zh-TW" altLang="en-US" sz="3600" b="1" dirty="0">
                  <a:solidFill>
                    <a:srgbClr val="984807"/>
                  </a:solidFill>
                  <a:latin typeface="Times New Roman" pitchFamily="18" charset="0"/>
                  <a:ea typeface="標楷體" pitchFamily="65" charset="-120"/>
                  <a:cs typeface="Times New Roman" pitchFamily="18" charset="0"/>
                </a:rPr>
                <a:t>基準與規準的建立</a:t>
              </a:r>
              <a:endParaRPr kumimoji="1" lang="zh-TW" altLang="zh-TW" sz="36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8" name="Group 6"/>
          <p:cNvGrpSpPr>
            <a:grpSpLocks/>
          </p:cNvGrpSpPr>
          <p:nvPr/>
        </p:nvGrpSpPr>
        <p:grpSpPr bwMode="auto">
          <a:xfrm>
            <a:off x="5076056" y="1484784"/>
            <a:ext cx="3885670" cy="530225"/>
            <a:chOff x="1698" y="1437"/>
            <a:chExt cx="3880" cy="334"/>
          </a:xfrm>
        </p:grpSpPr>
        <p:sp>
          <p:nvSpPr>
            <p:cNvPr id="49" name="AutoShape 7"/>
            <p:cNvSpPr>
              <a:spLocks noChangeArrowheads="1"/>
            </p:cNvSpPr>
            <p:nvPr/>
          </p:nvSpPr>
          <p:spPr bwMode="gray">
            <a:xfrm>
              <a:off x="1931" y="1437"/>
              <a:ext cx="3040" cy="334"/>
            </a:xfrm>
            <a:prstGeom prst="roundRect">
              <a:avLst>
                <a:gd name="adj" fmla="val 50000"/>
              </a:avLst>
            </a:prstGeom>
            <a:gradFill rotWithShape="0">
              <a:gsLst>
                <a:gs pos="0">
                  <a:srgbClr val="33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50" name="Group 8"/>
            <p:cNvGrpSpPr>
              <a:grpSpLocks/>
            </p:cNvGrpSpPr>
            <p:nvPr/>
          </p:nvGrpSpPr>
          <p:grpSpPr bwMode="auto">
            <a:xfrm>
              <a:off x="1698" y="1447"/>
              <a:ext cx="316" cy="316"/>
              <a:chOff x="1583" y="1494"/>
              <a:chExt cx="526" cy="526"/>
            </a:xfrm>
          </p:grpSpPr>
          <p:sp>
            <p:nvSpPr>
              <p:cNvPr id="53"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6"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7"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51" name="Text Box 14"/>
            <p:cNvSpPr txBox="1">
              <a:spLocks noChangeArrowheads="1"/>
            </p:cNvSpPr>
            <p:nvPr/>
          </p:nvSpPr>
          <p:spPr bwMode="auto">
            <a:xfrm>
              <a:off x="1748" y="148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2" name="Text Box 15"/>
            <p:cNvSpPr txBox="1">
              <a:spLocks noChangeArrowheads="1"/>
            </p:cNvSpPr>
            <p:nvPr/>
          </p:nvSpPr>
          <p:spPr bwMode="auto">
            <a:xfrm>
              <a:off x="2064" y="1491"/>
              <a:ext cx="3514"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eaLnBrk="1" hangingPunct="1"/>
              <a:r>
                <a:rPr lang="zh-TW" altLang="en-US" sz="2000" dirty="0">
                  <a:latin typeface="微軟正黑體" pitchFamily="34" charset="-120"/>
                  <a:ea typeface="微軟正黑體" pitchFamily="34" charset="-120"/>
                </a:rPr>
                <a:t>選擇最適合本課程學習的目標</a:t>
              </a:r>
              <a:endParaRPr kumimoji="1"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grpSp>
        <p:nvGrpSpPr>
          <p:cNvPr id="9" name="Group 16"/>
          <p:cNvGrpSpPr>
            <a:grpSpLocks/>
          </p:cNvGrpSpPr>
          <p:nvPr/>
        </p:nvGrpSpPr>
        <p:grpSpPr bwMode="auto">
          <a:xfrm>
            <a:off x="5330427" y="2313118"/>
            <a:ext cx="3615275" cy="528638"/>
            <a:chOff x="1952" y="1896"/>
            <a:chExt cx="3610" cy="333"/>
          </a:xfrm>
        </p:grpSpPr>
        <p:sp>
          <p:nvSpPr>
            <p:cNvPr id="40" name="AutoShape 17"/>
            <p:cNvSpPr>
              <a:spLocks noChangeArrowheads="1"/>
            </p:cNvSpPr>
            <p:nvPr/>
          </p:nvSpPr>
          <p:spPr bwMode="gray">
            <a:xfrm>
              <a:off x="2185" y="1896"/>
              <a:ext cx="3041"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41" name="Group 18"/>
            <p:cNvGrpSpPr>
              <a:grpSpLocks/>
            </p:cNvGrpSpPr>
            <p:nvPr/>
          </p:nvGrpSpPr>
          <p:grpSpPr bwMode="auto">
            <a:xfrm>
              <a:off x="1952" y="1906"/>
              <a:ext cx="316" cy="316"/>
              <a:chOff x="1583" y="1494"/>
              <a:chExt cx="526" cy="526"/>
            </a:xfrm>
          </p:grpSpPr>
          <p:sp>
            <p:nvSpPr>
              <p:cNvPr id="44"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5"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6"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7"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42" name="Text Box 24"/>
            <p:cNvSpPr txBox="1">
              <a:spLocks noChangeArrowheads="1"/>
            </p:cNvSpPr>
            <p:nvPr/>
          </p:nvSpPr>
          <p:spPr bwMode="auto">
            <a:xfrm>
              <a:off x="2010" y="19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2</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3" name="Text Box 25"/>
            <p:cNvSpPr txBox="1">
              <a:spLocks noChangeArrowheads="1"/>
            </p:cNvSpPr>
            <p:nvPr/>
          </p:nvSpPr>
          <p:spPr bwMode="auto">
            <a:xfrm>
              <a:off x="2304" y="1950"/>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根據學習目標發展評量項目</a:t>
              </a:r>
            </a:p>
          </p:txBody>
        </p:sp>
      </p:grpSp>
      <p:grpSp>
        <p:nvGrpSpPr>
          <p:cNvPr id="10" name="Group 26"/>
          <p:cNvGrpSpPr>
            <a:grpSpLocks/>
          </p:cNvGrpSpPr>
          <p:nvPr/>
        </p:nvGrpSpPr>
        <p:grpSpPr bwMode="auto">
          <a:xfrm>
            <a:off x="5384506" y="3100511"/>
            <a:ext cx="3352892" cy="544513"/>
            <a:chOff x="2006" y="2364"/>
            <a:chExt cx="3348" cy="343"/>
          </a:xfrm>
        </p:grpSpPr>
        <p:sp>
          <p:nvSpPr>
            <p:cNvPr id="31" name="AutoShape 27"/>
            <p:cNvSpPr>
              <a:spLocks noChangeArrowheads="1"/>
            </p:cNvSpPr>
            <p:nvPr/>
          </p:nvSpPr>
          <p:spPr bwMode="gray">
            <a:xfrm>
              <a:off x="2240" y="2374"/>
              <a:ext cx="3040"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32" name="Group 28"/>
            <p:cNvGrpSpPr>
              <a:grpSpLocks/>
            </p:cNvGrpSpPr>
            <p:nvPr/>
          </p:nvGrpSpPr>
          <p:grpSpPr bwMode="auto">
            <a:xfrm>
              <a:off x="2006" y="2364"/>
              <a:ext cx="316" cy="316"/>
              <a:chOff x="1583" y="1494"/>
              <a:chExt cx="526" cy="526"/>
            </a:xfrm>
          </p:grpSpPr>
          <p:sp>
            <p:nvSpPr>
              <p:cNvPr id="35"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6"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7"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8"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33" name="Text Box 34"/>
            <p:cNvSpPr txBox="1">
              <a:spLocks noChangeArrowheads="1"/>
            </p:cNvSpPr>
            <p:nvPr/>
          </p:nvSpPr>
          <p:spPr bwMode="auto">
            <a:xfrm>
              <a:off x="2064" y="240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3</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4" name="Text Box 35"/>
            <p:cNvSpPr txBox="1">
              <a:spLocks noChangeArrowheads="1"/>
            </p:cNvSpPr>
            <p:nvPr/>
          </p:nvSpPr>
          <p:spPr bwMode="auto">
            <a:xfrm>
              <a:off x="2352" y="2416"/>
              <a:ext cx="3002"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建立定義清楚的評估標準</a:t>
              </a:r>
            </a:p>
          </p:txBody>
        </p:sp>
      </p:grpSp>
      <p:grpSp>
        <p:nvGrpSpPr>
          <p:cNvPr id="11" name="Group 36"/>
          <p:cNvGrpSpPr>
            <a:grpSpLocks/>
          </p:cNvGrpSpPr>
          <p:nvPr/>
        </p:nvGrpSpPr>
        <p:grpSpPr bwMode="auto">
          <a:xfrm>
            <a:off x="5369016" y="3912276"/>
            <a:ext cx="3871649" cy="1172908"/>
            <a:chOff x="1952" y="2812"/>
            <a:chExt cx="3866" cy="496"/>
          </a:xfrm>
        </p:grpSpPr>
        <p:sp>
          <p:nvSpPr>
            <p:cNvPr id="22" name="AutoShape 37"/>
            <p:cNvSpPr>
              <a:spLocks noChangeArrowheads="1"/>
            </p:cNvSpPr>
            <p:nvPr/>
          </p:nvSpPr>
          <p:spPr bwMode="gray">
            <a:xfrm>
              <a:off x="2185" y="2812"/>
              <a:ext cx="3041" cy="334"/>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23" name="Group 38"/>
            <p:cNvGrpSpPr>
              <a:grpSpLocks/>
            </p:cNvGrpSpPr>
            <p:nvPr/>
          </p:nvGrpSpPr>
          <p:grpSpPr bwMode="auto">
            <a:xfrm>
              <a:off x="1952" y="2822"/>
              <a:ext cx="316" cy="316"/>
              <a:chOff x="1583" y="1494"/>
              <a:chExt cx="526" cy="526"/>
            </a:xfrm>
          </p:grpSpPr>
          <p:sp>
            <p:nvSpPr>
              <p:cNvPr id="26"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7"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8"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9"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0"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24" name="Text Box 44"/>
            <p:cNvSpPr txBox="1">
              <a:spLocks noChangeArrowheads="1"/>
            </p:cNvSpPr>
            <p:nvPr/>
          </p:nvSpPr>
          <p:spPr bwMode="auto">
            <a:xfrm>
              <a:off x="2010" y="28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4</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 name="Text Box 45"/>
            <p:cNvSpPr txBox="1">
              <a:spLocks noChangeArrowheads="1"/>
            </p:cNvSpPr>
            <p:nvPr/>
          </p:nvSpPr>
          <p:spPr bwMode="auto">
            <a:xfrm>
              <a:off x="2304" y="2862"/>
              <a:ext cx="3514" cy="446"/>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決定三或四個不同等級的標準</a:t>
              </a:r>
              <a:endParaRPr lang="en-US" altLang="zh-TW" sz="2000" dirty="0">
                <a:latin typeface="微軟正黑體" pitchFamily="34" charset="-120"/>
                <a:ea typeface="微軟正黑體" pitchFamily="34" charset="-120"/>
              </a:endParaRPr>
            </a:p>
            <a:p>
              <a:pPr lvl="0"/>
              <a:r>
                <a:rPr lang="zh-TW" altLang="en-US" sz="2000" dirty="0">
                  <a:latin typeface="微軟正黑體" pitchFamily="34" charset="-120"/>
                  <a:ea typeface="微軟正黑體" pitchFamily="34" charset="-120"/>
                </a:rPr>
                <a:t>   如</a:t>
              </a:r>
              <a:r>
                <a:rPr lang="en-US" altLang="zh-TW" sz="2000"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優秀、普通、不佳</a:t>
              </a:r>
            </a:p>
          </p:txBody>
        </p:sp>
      </p:grpSp>
      <p:grpSp>
        <p:nvGrpSpPr>
          <p:cNvPr id="116" name="Group 6"/>
          <p:cNvGrpSpPr>
            <a:grpSpLocks/>
          </p:cNvGrpSpPr>
          <p:nvPr/>
        </p:nvGrpSpPr>
        <p:grpSpPr bwMode="auto">
          <a:xfrm>
            <a:off x="150106" y="2066715"/>
            <a:ext cx="3877658" cy="530225"/>
            <a:chOff x="1690" y="1437"/>
            <a:chExt cx="3376" cy="334"/>
          </a:xfrm>
        </p:grpSpPr>
        <p:sp>
          <p:nvSpPr>
            <p:cNvPr id="157" name="AutoShape 7"/>
            <p:cNvSpPr>
              <a:spLocks noChangeArrowheads="1"/>
            </p:cNvSpPr>
            <p:nvPr/>
          </p:nvSpPr>
          <p:spPr bwMode="gray">
            <a:xfrm flipH="1">
              <a:off x="1931" y="1437"/>
              <a:ext cx="3040" cy="334"/>
            </a:xfrm>
            <a:prstGeom prst="roundRect">
              <a:avLst>
                <a:gd name="adj" fmla="val 50000"/>
              </a:avLst>
            </a:prstGeom>
            <a:gradFill flip="none" rotWithShape="1">
              <a:gsLst>
                <a:gs pos="0">
                  <a:srgbClr val="33CCFF"/>
                </a:gs>
                <a:gs pos="100000">
                  <a:schemeClr val="bg1">
                    <a:alpha val="50000"/>
                  </a:schemeClr>
                </a:gs>
              </a:gsLst>
              <a:lin ang="0" scaled="1"/>
              <a:tileRect/>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u="sng"/>
            </a:p>
          </p:txBody>
        </p:sp>
        <p:grpSp>
          <p:nvGrpSpPr>
            <p:cNvPr id="158" name="Group 8"/>
            <p:cNvGrpSpPr>
              <a:grpSpLocks/>
            </p:cNvGrpSpPr>
            <p:nvPr/>
          </p:nvGrpSpPr>
          <p:grpSpPr bwMode="auto">
            <a:xfrm>
              <a:off x="1698" y="1447"/>
              <a:ext cx="316" cy="316"/>
              <a:chOff x="1583" y="1494"/>
              <a:chExt cx="526" cy="526"/>
            </a:xfrm>
          </p:grpSpPr>
          <p:sp>
            <p:nvSpPr>
              <p:cNvPr id="161"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2"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3"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4"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5"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9" name="Text Box 14"/>
            <p:cNvSpPr txBox="1">
              <a:spLocks noChangeArrowheads="1"/>
            </p:cNvSpPr>
            <p:nvPr/>
          </p:nvSpPr>
          <p:spPr bwMode="auto">
            <a:xfrm>
              <a:off x="1690" y="1481"/>
              <a:ext cx="3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5</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60" name="Text Box 15"/>
            <p:cNvSpPr txBox="1">
              <a:spLocks noChangeArrowheads="1"/>
            </p:cNvSpPr>
            <p:nvPr/>
          </p:nvSpPr>
          <p:spPr bwMode="auto">
            <a:xfrm>
              <a:off x="2064" y="1491"/>
              <a:ext cx="3002"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訂出每個等級的分數範圍</a:t>
              </a:r>
            </a:p>
          </p:txBody>
        </p:sp>
      </p:grpSp>
      <p:grpSp>
        <p:nvGrpSpPr>
          <p:cNvPr id="117" name="Group 16"/>
          <p:cNvGrpSpPr>
            <a:grpSpLocks/>
          </p:cNvGrpSpPr>
          <p:nvPr/>
        </p:nvGrpSpPr>
        <p:grpSpPr bwMode="auto">
          <a:xfrm>
            <a:off x="179512" y="2852936"/>
            <a:ext cx="4015495" cy="528638"/>
            <a:chOff x="1952" y="1896"/>
            <a:chExt cx="3610" cy="333"/>
          </a:xfrm>
        </p:grpSpPr>
        <p:sp>
          <p:nvSpPr>
            <p:cNvPr id="148" name="AutoShape 17"/>
            <p:cNvSpPr>
              <a:spLocks noChangeArrowheads="1"/>
            </p:cNvSpPr>
            <p:nvPr/>
          </p:nvSpPr>
          <p:spPr bwMode="gray">
            <a:xfrm>
              <a:off x="2185" y="1896"/>
              <a:ext cx="3041"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49" name="Group 18"/>
            <p:cNvGrpSpPr>
              <a:grpSpLocks/>
            </p:cNvGrpSpPr>
            <p:nvPr/>
          </p:nvGrpSpPr>
          <p:grpSpPr bwMode="auto">
            <a:xfrm>
              <a:off x="1952" y="1906"/>
              <a:ext cx="316" cy="316"/>
              <a:chOff x="1583" y="1494"/>
              <a:chExt cx="526" cy="526"/>
            </a:xfrm>
          </p:grpSpPr>
          <p:sp>
            <p:nvSpPr>
              <p:cNvPr id="152"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3"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4"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5"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6"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0" name="Text Box 24"/>
            <p:cNvSpPr txBox="1">
              <a:spLocks noChangeArrowheads="1"/>
            </p:cNvSpPr>
            <p:nvPr/>
          </p:nvSpPr>
          <p:spPr bwMode="auto">
            <a:xfrm>
              <a:off x="1952" y="1950"/>
              <a:ext cx="3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6</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51" name="Text Box 25"/>
            <p:cNvSpPr txBox="1">
              <a:spLocks noChangeArrowheads="1"/>
            </p:cNvSpPr>
            <p:nvPr/>
          </p:nvSpPr>
          <p:spPr bwMode="auto">
            <a:xfrm>
              <a:off x="2304" y="1950"/>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敘述的文字要淺顯易懂明確</a:t>
              </a:r>
            </a:p>
          </p:txBody>
        </p:sp>
      </p:grpSp>
      <p:grpSp>
        <p:nvGrpSpPr>
          <p:cNvPr id="118" name="Group 26"/>
          <p:cNvGrpSpPr>
            <a:grpSpLocks/>
          </p:cNvGrpSpPr>
          <p:nvPr/>
        </p:nvGrpSpPr>
        <p:grpSpPr bwMode="auto">
          <a:xfrm>
            <a:off x="172878" y="3717032"/>
            <a:ext cx="4054429" cy="528638"/>
            <a:chOff x="2006" y="2354"/>
            <a:chExt cx="3604" cy="333"/>
          </a:xfrm>
        </p:grpSpPr>
        <p:sp>
          <p:nvSpPr>
            <p:cNvPr id="139" name="AutoShape 27"/>
            <p:cNvSpPr>
              <a:spLocks noChangeArrowheads="1"/>
            </p:cNvSpPr>
            <p:nvPr/>
          </p:nvSpPr>
          <p:spPr bwMode="gray">
            <a:xfrm>
              <a:off x="2240" y="2354"/>
              <a:ext cx="3040"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40" name="Group 28"/>
            <p:cNvGrpSpPr>
              <a:grpSpLocks/>
            </p:cNvGrpSpPr>
            <p:nvPr/>
          </p:nvGrpSpPr>
          <p:grpSpPr bwMode="auto">
            <a:xfrm>
              <a:off x="2006" y="2364"/>
              <a:ext cx="316" cy="316"/>
              <a:chOff x="1583" y="1494"/>
              <a:chExt cx="526" cy="526"/>
            </a:xfrm>
          </p:grpSpPr>
          <p:sp>
            <p:nvSpPr>
              <p:cNvPr id="143"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4"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5"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6"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7"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41" name="Text Box 34"/>
            <p:cNvSpPr txBox="1">
              <a:spLocks noChangeArrowheads="1"/>
            </p:cNvSpPr>
            <p:nvPr/>
          </p:nvSpPr>
          <p:spPr bwMode="auto">
            <a:xfrm>
              <a:off x="2006" y="2407"/>
              <a:ext cx="3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7</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42" name="Text Box 35"/>
            <p:cNvSpPr txBox="1">
              <a:spLocks noChangeArrowheads="1"/>
            </p:cNvSpPr>
            <p:nvPr/>
          </p:nvSpPr>
          <p:spPr bwMode="auto">
            <a:xfrm>
              <a:off x="2352" y="2416"/>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對評量基準與規準不斷修正</a:t>
              </a:r>
            </a:p>
          </p:txBody>
        </p:sp>
      </p:grpSp>
      <p:grpSp>
        <p:nvGrpSpPr>
          <p:cNvPr id="119" name="Group 36"/>
          <p:cNvGrpSpPr>
            <a:grpSpLocks/>
          </p:cNvGrpSpPr>
          <p:nvPr/>
        </p:nvGrpSpPr>
        <p:grpSpPr bwMode="auto">
          <a:xfrm>
            <a:off x="134123" y="4437112"/>
            <a:ext cx="3789805" cy="1193990"/>
            <a:chOff x="1952" y="2812"/>
            <a:chExt cx="3274" cy="496"/>
          </a:xfrm>
        </p:grpSpPr>
        <p:sp>
          <p:nvSpPr>
            <p:cNvPr id="130" name="AutoShape 37"/>
            <p:cNvSpPr>
              <a:spLocks noChangeArrowheads="1"/>
            </p:cNvSpPr>
            <p:nvPr/>
          </p:nvSpPr>
          <p:spPr bwMode="gray">
            <a:xfrm>
              <a:off x="2185" y="2812"/>
              <a:ext cx="3041" cy="334"/>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31" name="Group 38"/>
            <p:cNvGrpSpPr>
              <a:grpSpLocks/>
            </p:cNvGrpSpPr>
            <p:nvPr/>
          </p:nvGrpSpPr>
          <p:grpSpPr bwMode="auto">
            <a:xfrm>
              <a:off x="1952" y="2822"/>
              <a:ext cx="316" cy="316"/>
              <a:chOff x="1583" y="1494"/>
              <a:chExt cx="526" cy="526"/>
            </a:xfrm>
          </p:grpSpPr>
          <p:sp>
            <p:nvSpPr>
              <p:cNvPr id="134"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5"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6"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7"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8"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32" name="Text Box 44"/>
            <p:cNvSpPr txBox="1">
              <a:spLocks noChangeArrowheads="1"/>
            </p:cNvSpPr>
            <p:nvPr/>
          </p:nvSpPr>
          <p:spPr bwMode="auto">
            <a:xfrm>
              <a:off x="1952" y="2866"/>
              <a:ext cx="3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8</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33" name="Text Box 45"/>
            <p:cNvSpPr txBox="1">
              <a:spLocks noChangeArrowheads="1"/>
            </p:cNvSpPr>
            <p:nvPr/>
          </p:nvSpPr>
          <p:spPr bwMode="auto">
            <a:xfrm>
              <a:off x="2304" y="2862"/>
              <a:ext cx="2922" cy="446"/>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與學生溝通，確認同學</a:t>
              </a:r>
              <a:r>
                <a:rPr lang="zh-TW" altLang="en-US" sz="2000" dirty="0" smtClean="0">
                  <a:latin typeface="微軟正黑體" pitchFamily="34" charset="-120"/>
                  <a:ea typeface="微軟正黑體" pitchFamily="34" charset="-120"/>
                </a:rPr>
                <a:t>瞭解</a:t>
              </a:r>
              <a:endParaRPr lang="en-US" altLang="zh-TW" sz="2000" dirty="0" smtClean="0">
                <a:latin typeface="微軟正黑體" pitchFamily="34" charset="-120"/>
                <a:ea typeface="微軟正黑體" pitchFamily="34" charset="-120"/>
              </a:endParaRPr>
            </a:p>
            <a:p>
              <a:pPr lvl="0"/>
              <a:r>
                <a:rPr lang="zh-TW" altLang="en-US" sz="2000" dirty="0" smtClean="0">
                  <a:latin typeface="微軟正黑體" pitchFamily="34" charset="-120"/>
                  <a:ea typeface="微軟正黑體" pitchFamily="34" charset="-120"/>
                </a:rPr>
                <a:t>評估</a:t>
              </a:r>
              <a:r>
                <a:rPr lang="zh-TW" altLang="en-US" sz="2000" dirty="0">
                  <a:latin typeface="微軟正黑體" pitchFamily="34" charset="-120"/>
                  <a:ea typeface="微軟正黑體" pitchFamily="34" charset="-120"/>
                </a:rPr>
                <a:t>的標準</a:t>
              </a:r>
            </a:p>
          </p:txBody>
        </p:sp>
      </p:grpSp>
    </p:spTree>
    <p:extLst>
      <p:ext uri="{BB962C8B-B14F-4D97-AF65-F5344CB8AC3E}">
        <p14:creationId xmlns:p14="http://schemas.microsoft.com/office/powerpoint/2010/main" val="32410662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ppt_x"/>
                                          </p:val>
                                        </p:tav>
                                        <p:tav tm="100000">
                                          <p:val>
                                            <p:strVal val="#ppt_x"/>
                                          </p:val>
                                        </p:tav>
                                      </p:tavLst>
                                    </p:anim>
                                    <p:anim calcmode="lin" valueType="num">
                                      <p:cBhvr additive="base">
                                        <p:cTn id="3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fill="hold"/>
                                        <p:tgtEl>
                                          <p:spTgt spid="118"/>
                                        </p:tgtEl>
                                        <p:attrNameLst>
                                          <p:attrName>ppt_x</p:attrName>
                                        </p:attrNameLst>
                                      </p:cBhvr>
                                      <p:tavLst>
                                        <p:tav tm="0">
                                          <p:val>
                                            <p:strVal val="#ppt_x"/>
                                          </p:val>
                                        </p:tav>
                                        <p:tav tm="100000">
                                          <p:val>
                                            <p:strVal val="#ppt_x"/>
                                          </p:val>
                                        </p:tav>
                                      </p:tavLst>
                                    </p:anim>
                                    <p:anim calcmode="lin" valueType="num">
                                      <p:cBhvr additive="base">
                                        <p:cTn id="4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71500" y="1500188"/>
          <a:ext cx="7848599" cy="4583112"/>
        </p:xfrm>
        <a:graphic>
          <a:graphicData uri="http://schemas.openxmlformats.org/drawingml/2006/table">
            <a:tbl>
              <a:tblPr firstRow="1" firstCol="1" bandRow="1">
                <a:tableStyleId>{5C22544A-7EE6-4342-B048-85BDC9FD1C3A}</a:tableStyleId>
              </a:tblPr>
              <a:tblGrid>
                <a:gridCol w="1923269"/>
                <a:gridCol w="2143898"/>
                <a:gridCol w="1890716"/>
                <a:gridCol w="1890716"/>
              </a:tblGrid>
              <a:tr h="487731">
                <a:tc rowSpan="2">
                  <a:txBody>
                    <a:bodyPr/>
                    <a:lstStyle/>
                    <a:p>
                      <a:pPr>
                        <a:spcAft>
                          <a:spcPts val="0"/>
                        </a:spcAft>
                      </a:pPr>
                      <a:r>
                        <a:rPr lang="en-US" sz="2400" kern="100" dirty="0">
                          <a:effectLst/>
                          <a:latin typeface="微軟正黑體" pitchFamily="34" charset="-120"/>
                          <a:ea typeface="微軟正黑體" pitchFamily="34" charset="-120"/>
                        </a:rPr>
                        <a:t>  </a:t>
                      </a:r>
                      <a:r>
                        <a:rPr lang="zh-TW" altLang="en-US" sz="3200" kern="100" dirty="0" smtClean="0">
                          <a:effectLst/>
                          <a:latin typeface="微軟正黑體" pitchFamily="34" charset="-120"/>
                          <a:ea typeface="微軟正黑體" pitchFamily="34" charset="-120"/>
                        </a:rPr>
                        <a:t>評量基準</a:t>
                      </a:r>
                      <a:endParaRPr lang="en-US" altLang="zh-TW" sz="3200" kern="100" dirty="0" smtClean="0">
                        <a:effectLst/>
                        <a:latin typeface="微軟正黑體" pitchFamily="34" charset="-120"/>
                        <a:ea typeface="微軟正黑體" pitchFamily="34" charset="-120"/>
                      </a:endParaRPr>
                    </a:p>
                  </a:txBody>
                  <a:tcPr marL="68578" marR="68578" marT="0" marB="0" anchor="ctr">
                    <a:solidFill>
                      <a:schemeClr val="accent4">
                        <a:lumMod val="75000"/>
                      </a:schemeClr>
                    </a:solidFill>
                  </a:tcPr>
                </a:tc>
                <a:tc gridSpan="3">
                  <a:txBody>
                    <a:bodyPr/>
                    <a:lstStyle/>
                    <a:p>
                      <a:pPr marL="0" algn="ctr" defTabSz="914400" rtl="0" eaLnBrk="1" latinLnBrk="0" hangingPunct="1">
                        <a:spcAft>
                          <a:spcPts val="0"/>
                        </a:spcAft>
                      </a:pPr>
                      <a:r>
                        <a:rPr lang="zh-TW" altLang="en-US" sz="3200" b="1" kern="100" dirty="0" smtClean="0">
                          <a:solidFill>
                            <a:schemeClr val="lt1"/>
                          </a:solidFill>
                          <a:effectLst/>
                          <a:latin typeface="微軟正黑體" pitchFamily="34" charset="-120"/>
                          <a:ea typeface="微軟正黑體" pitchFamily="34" charset="-120"/>
                          <a:cs typeface="+mn-cs"/>
                        </a:rPr>
                        <a:t>評量規準</a:t>
                      </a:r>
                      <a:endParaRPr lang="zh-TW" altLang="en-US" sz="3200" b="1" kern="100" dirty="0">
                        <a:solidFill>
                          <a:schemeClr val="lt1"/>
                        </a:solidFill>
                        <a:effectLst/>
                        <a:latin typeface="微軟正黑體" pitchFamily="34" charset="-120"/>
                        <a:ea typeface="微軟正黑體" pitchFamily="34" charset="-120"/>
                        <a:cs typeface="+mn-cs"/>
                      </a:endParaRPr>
                    </a:p>
                  </a:txBody>
                  <a:tcPr marL="68578" marR="68578"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r>
              <a:tr h="516887">
                <a:tc vMerge="1">
                  <a:txBody>
                    <a:bodyPr/>
                    <a:lstStyle/>
                    <a:p>
                      <a:endParaRPr lang="zh-TW" altLang="en-US"/>
                    </a:p>
                  </a:txBody>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3</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2</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1</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r>
              <a:tr h="3578494">
                <a:tc>
                  <a:txBody>
                    <a:bodyPr/>
                    <a:lstStyle/>
                    <a:p>
                      <a:pPr algn="l">
                        <a:spcAft>
                          <a:spcPts val="0"/>
                        </a:spcAft>
                      </a:pPr>
                      <a:endParaRPr lang="en-US" altLang="zh-TW" sz="2400" kern="100" dirty="0" smtClean="0">
                        <a:effectLst/>
                        <a:latin typeface="微軟正黑體" pitchFamily="34" charset="-120"/>
                        <a:ea typeface="微軟正黑體" pitchFamily="34" charset="-120"/>
                      </a:endParaRPr>
                    </a:p>
                    <a:p>
                      <a:pPr algn="l">
                        <a:spcAft>
                          <a:spcPts val="0"/>
                        </a:spcAft>
                      </a:pPr>
                      <a:r>
                        <a:rPr lang="zh-TW" altLang="en-US" sz="2400" kern="100" dirty="0" smtClean="0">
                          <a:effectLst/>
                          <a:latin typeface="微軟正黑體" pitchFamily="34" charset="-120"/>
                          <a:ea typeface="微軟正黑體" pitchFamily="34" charset="-120"/>
                        </a:rPr>
                        <a:t>學生能突破性別刻板的限制，設計學校的廁所標誌。</a:t>
                      </a:r>
                      <a:endParaRPr lang="zh-TW" sz="2400" kern="100" dirty="0">
                        <a:effectLst/>
                        <a:latin typeface="微軟正黑體" pitchFamily="34" charset="-120"/>
                        <a:ea typeface="微軟正黑體" pitchFamily="34" charset="-120"/>
                      </a:endParaRPr>
                    </a:p>
                  </a:txBody>
                  <a:tcPr marL="68578" marR="68578" marT="0" marB="0">
                    <a:solidFill>
                      <a:schemeClr val="accent4">
                        <a:lumMod val="75000"/>
                      </a:schemeClr>
                    </a:solidFill>
                  </a:tcPr>
                </a:tc>
                <a:tc>
                  <a:txBody>
                    <a:bodyPr/>
                    <a:lstStyle/>
                    <a:p>
                      <a:pPr>
                        <a:spcAft>
                          <a:spcPts val="0"/>
                        </a:spcAft>
                      </a:pPr>
                      <a:endParaRPr lang="en-US" altLang="zh-TW" sz="2400" kern="100" dirty="0" smtClean="0">
                        <a:effectLst/>
                        <a:latin typeface="微軟正黑體" pitchFamily="34" charset="-120"/>
                        <a:ea typeface="微軟正黑體" pitchFamily="34" charset="-120"/>
                      </a:endParaRPr>
                    </a:p>
                    <a:p>
                      <a:pPr>
                        <a:spcAft>
                          <a:spcPts val="0"/>
                        </a:spcAft>
                      </a:pPr>
                      <a:r>
                        <a:rPr lang="zh-TW" sz="2400" kern="100" dirty="0" smtClean="0">
                          <a:effectLst/>
                          <a:latin typeface="微軟正黑體" pitchFamily="34" charset="-120"/>
                          <a:ea typeface="微軟正黑體" pitchFamily="34" charset="-120"/>
                        </a:rPr>
                        <a:t>能設計</a:t>
                      </a:r>
                      <a:r>
                        <a:rPr lang="zh-TW" sz="2400" b="1" kern="100" dirty="0">
                          <a:solidFill>
                            <a:srgbClr val="FF0000"/>
                          </a:solidFill>
                          <a:effectLst/>
                          <a:latin typeface="微軟正黑體" pitchFamily="34" charset="-120"/>
                          <a:ea typeface="微軟正黑體" pitchFamily="34" charset="-120"/>
                          <a:cs typeface="+mn-cs"/>
                        </a:rPr>
                        <a:t>無性別刻板</a:t>
                      </a:r>
                      <a:r>
                        <a:rPr lang="zh-TW" sz="2400" b="1" kern="100" dirty="0" smtClean="0">
                          <a:solidFill>
                            <a:srgbClr val="FF0000"/>
                          </a:solidFill>
                          <a:effectLst/>
                          <a:latin typeface="微軟正黑體" pitchFamily="34" charset="-120"/>
                          <a:ea typeface="微軟正黑體" pitchFamily="34" charset="-120"/>
                          <a:cs typeface="+mn-cs"/>
                        </a:rPr>
                        <a:t>印象</a:t>
                      </a:r>
                      <a:r>
                        <a:rPr lang="zh-TW" sz="2400" kern="100" dirty="0" smtClean="0">
                          <a:effectLst/>
                          <a:latin typeface="微軟正黑體" pitchFamily="34" charset="-120"/>
                          <a:ea typeface="微軟正黑體" pitchFamily="34" charset="-120"/>
                        </a:rPr>
                        <a:t>的</a:t>
                      </a:r>
                      <a:r>
                        <a:rPr lang="zh-TW" sz="2400" kern="100" dirty="0">
                          <a:effectLst/>
                          <a:latin typeface="微軟正黑體" pitchFamily="34" charset="-120"/>
                          <a:ea typeface="微軟正黑體" pitchFamily="34" charset="-120"/>
                        </a:rPr>
                        <a:t>廁所</a:t>
                      </a:r>
                      <a:r>
                        <a:rPr lang="zh-TW" sz="2400" kern="100" dirty="0" smtClean="0">
                          <a:effectLst/>
                          <a:latin typeface="微軟正黑體" pitchFamily="34" charset="-120"/>
                          <a:ea typeface="微軟正黑體" pitchFamily="34" charset="-120"/>
                        </a:rPr>
                        <a:t>標誌，</a:t>
                      </a:r>
                      <a:r>
                        <a:rPr lang="zh-TW" sz="2400" kern="100" dirty="0">
                          <a:effectLst/>
                          <a:latin typeface="微軟正黑體" pitchFamily="34" charset="-120"/>
                          <a:ea typeface="微軟正黑體" pitchFamily="34" charset="-120"/>
                        </a:rPr>
                        <a:t>並</a:t>
                      </a:r>
                      <a:r>
                        <a:rPr lang="zh-TW" sz="2400" b="1" kern="100" dirty="0">
                          <a:solidFill>
                            <a:srgbClr val="FF0000"/>
                          </a:solidFill>
                          <a:effectLst/>
                          <a:latin typeface="微軟正黑體" pitchFamily="34" charset="-120"/>
                          <a:ea typeface="微軟正黑體" pitchFamily="34" charset="-120"/>
                          <a:cs typeface="+mn-cs"/>
                        </a:rPr>
                        <a:t>說明設計理念</a:t>
                      </a:r>
                      <a:r>
                        <a:rPr lang="zh-TW" sz="2400" kern="100" dirty="0">
                          <a:effectLst/>
                          <a:latin typeface="微軟正黑體" pitchFamily="34" charset="-120"/>
                          <a:ea typeface="微軟正黑體" pitchFamily="34" charset="-120"/>
                        </a:rPr>
                        <a:t>。</a:t>
                      </a:r>
                    </a:p>
                  </a:txBody>
                  <a:tcPr marL="68578" marR="68578" marT="0" marB="0">
                    <a:solidFill>
                      <a:schemeClr val="accent1">
                        <a:tint val="20000"/>
                        <a:alpha val="39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只</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或只會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p>
                      <a:pPr>
                        <a:spcAft>
                          <a:spcPts val="0"/>
                        </a:spcAft>
                      </a:pPr>
                      <a:endParaRPr lang="en-US" altLang="zh-TW" sz="2400" b="1" kern="100" dirty="0" smtClean="0">
                        <a:solidFill>
                          <a:srgbClr val="FF0000"/>
                        </a:solidFill>
                        <a:effectLst/>
                        <a:latin typeface="微軟正黑體" pitchFamily="34" charset="-120"/>
                        <a:ea typeface="微軟正黑體" pitchFamily="34" charset="-120"/>
                      </a:endParaRPr>
                    </a:p>
                  </a:txBody>
                  <a:tcPr marL="68578" marR="68578" marT="0" marB="0">
                    <a:solidFill>
                      <a:schemeClr val="accent1">
                        <a:tint val="20000"/>
                        <a:alpha val="59000"/>
                      </a:schemeClr>
                    </a:solidFill>
                  </a:tcPr>
                </a:tc>
                <a:tc>
                  <a:txBody>
                    <a:bodyPr/>
                    <a:lstStyle/>
                    <a:p>
                      <a:pPr>
                        <a:spcAft>
                          <a:spcPts val="0"/>
                        </a:spcAft>
                      </a:pPr>
                      <a:endParaRPr lang="en-US" altLang="zh-TW" sz="2400" b="1" kern="100" dirty="0" smtClean="0">
                        <a:solidFill>
                          <a:srgbClr val="FF0000"/>
                        </a:solidFill>
                        <a:effectLst/>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需要幫助才</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或才會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txBody>
                  <a:tcPr marL="68578" marR="68578" marT="0" marB="0">
                    <a:solidFill>
                      <a:schemeClr val="accent1">
                        <a:tint val="20000"/>
                        <a:alpha val="64000"/>
                      </a:schemeClr>
                    </a:solidFill>
                  </a:tcPr>
                </a:tc>
              </a:tr>
            </a:tbl>
          </a:graphicData>
        </a:graphic>
      </p:graphicFrame>
      <p:sp>
        <p:nvSpPr>
          <p:cNvPr id="4" name="Rectangle 7"/>
          <p:cNvSpPr txBox="1">
            <a:spLocks noChangeArrowheads="1"/>
          </p:cNvSpPr>
          <p:nvPr/>
        </p:nvSpPr>
        <p:spPr>
          <a:xfrm>
            <a:off x="1835150" y="765175"/>
            <a:ext cx="5643563" cy="642938"/>
          </a:xfrm>
          <a:prstGeom prst="rect">
            <a:avLst/>
          </a:prstGeom>
        </p:spPr>
        <p:txBody>
          <a:bodyPr>
            <a:normAutofit fontScale="90000" lnSpcReduction="10000"/>
          </a:bodyPr>
          <a:lstStyle/>
          <a:p>
            <a:pPr algn="ctr" fontAlgn="auto">
              <a:spcAft>
                <a:spcPts val="0"/>
              </a:spcAft>
              <a:defRPr/>
            </a:pPr>
            <a:r>
              <a:rPr kumimoji="0" lang="zh-TW" altLang="en-US" sz="4400" b="1" dirty="0">
                <a:solidFill>
                  <a:srgbClr val="FF0066"/>
                </a:solidFill>
                <a:latin typeface="微軟正黑體" pitchFamily="34" charset="-120"/>
                <a:ea typeface="微軟正黑體" pitchFamily="34" charset="-120"/>
              </a:rPr>
              <a:t>評量基準與規準示例</a:t>
            </a:r>
          </a:p>
        </p:txBody>
      </p:sp>
    </p:spTree>
    <p:extLst>
      <p:ext uri="{BB962C8B-B14F-4D97-AF65-F5344CB8AC3E}">
        <p14:creationId xmlns:p14="http://schemas.microsoft.com/office/powerpoint/2010/main" val="1006447067"/>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1619672" y="764704"/>
            <a:ext cx="8286750" cy="1470025"/>
          </a:xfrm>
          <a:prstGeom prst="rect">
            <a:avLst/>
          </a:prstGeom>
        </p:spPr>
        <p:txBody>
          <a:bodyPr>
            <a:normAutofit fontScale="97500"/>
          </a:bodyPr>
          <a:lstStyle/>
          <a:p>
            <a:pPr algn="ctr" fontAlgn="auto">
              <a:spcAft>
                <a:spcPts val="0"/>
              </a:spcAft>
              <a:defRPr/>
            </a:pPr>
            <a:r>
              <a:rPr kumimoji="0" lang="zh-TW" altLang="en-US" sz="4400"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綜合活動</a:t>
            </a:r>
            <a:r>
              <a:rPr kumimoji="0" lang="zh-TW" altLang="en-US" sz="44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多元評量</a:t>
            </a:r>
            <a:r>
              <a:rPr kumimoji="0" lang="zh-TW" altLang="en-US" sz="4400"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示</a:t>
            </a:r>
            <a:r>
              <a:rPr kumimoji="0" lang="zh-TW" altLang="en-US" sz="44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例</a:t>
            </a:r>
            <a:endParaRPr kumimoji="0" lang="zh-TW" altLang="en-US" sz="4400" dirty="0">
              <a:solidFill>
                <a:srgbClr val="F79646">
                  <a:lumMod val="75000"/>
                </a:srgbClr>
              </a:solidFill>
              <a:latin typeface="Calibri"/>
              <a:ea typeface="新細明體"/>
            </a:endParaRPr>
          </a:p>
        </p:txBody>
      </p:sp>
      <p:sp>
        <p:nvSpPr>
          <p:cNvPr id="15" name="Text Box 5"/>
          <p:cNvSpPr txBox="1">
            <a:spLocks noChangeArrowheads="1"/>
          </p:cNvSpPr>
          <p:nvPr/>
        </p:nvSpPr>
        <p:spPr bwMode="auto">
          <a:xfrm>
            <a:off x="1042988" y="1989138"/>
            <a:ext cx="74168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綜合活動最重要的三件事是</a:t>
            </a:r>
            <a:r>
              <a:rPr kumimoji="1" lang="en-US" alt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           </a:t>
            </a:r>
            <a:r>
              <a:rPr kumimoji="1" 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rPr>
              <a:t>多元評量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40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0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0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0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rPr>
              <a:t>  </a:t>
            </a:r>
            <a:endParaRPr kumimoji="1" lang="en-US" alt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rPr>
              <a:t>課程內容          </a:t>
            </a:r>
            <a:r>
              <a:rPr kumimoji="1" lang="en-US" alt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rPr>
              <a:t>  </a:t>
            </a:r>
            <a:r>
              <a:rPr kumimoji="1" lang="zh-TW" sz="3200" b="1" i="0" u="none" strike="noStrike" cap="none" normalizeH="0" baseline="0" dirty="0" smtClean="0">
                <a:ln>
                  <a:noFill/>
                </a:ln>
                <a:solidFill>
                  <a:srgbClr val="FF0000"/>
                </a:solidFill>
                <a:effectLst/>
                <a:latin typeface="華康隸書體W7" pitchFamily="65" charset="-120"/>
                <a:ea typeface="華康隸書體W7" pitchFamily="65" charset="-120"/>
                <a:cs typeface="新細明體" pitchFamily="18" charset="-120"/>
              </a:rPr>
              <a:t>教學活動</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 </a:t>
            </a:r>
            <a:r>
              <a:rPr kumimoji="1" lang="en-US" alt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a:t>
            </a:r>
            <a:r>
              <a:rPr kumimoji="1" 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能力指標</a:t>
            </a:r>
            <a:r>
              <a:rPr kumimoji="1" lang="en-US" alt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       </a:t>
            </a:r>
            <a:r>
              <a:rPr kumimoji="1" lang="zh-TW" sz="3200" b="1" i="0" u="none" strike="noStrike" cap="none" normalizeH="0" baseline="0" dirty="0" smtClean="0">
                <a:ln>
                  <a:noFill/>
                </a:ln>
                <a:solidFill>
                  <a:srgbClr val="006600"/>
                </a:solidFill>
                <a:effectLst/>
                <a:latin typeface="華康隸書體W7" pitchFamily="65" charset="-120"/>
                <a:ea typeface="華康隸書體W7" pitchFamily="65" charset="-120"/>
                <a:cs typeface="新細明體" pitchFamily="18" charset="-120"/>
              </a:rPr>
              <a:t>（創新方法）</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6" name="AutoShape 6"/>
          <p:cNvSpPr>
            <a:spLocks noChangeArrowheads="1"/>
          </p:cNvSpPr>
          <p:nvPr/>
        </p:nvSpPr>
        <p:spPr bwMode="auto">
          <a:xfrm>
            <a:off x="2771775" y="3063508"/>
            <a:ext cx="2879725" cy="19446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6600"/>
                </a:solidFill>
                <a:effectLst/>
                <a:latin typeface="Arial" pitchFamily="34" charset="0"/>
                <a:ea typeface="華康隸書體W7" pitchFamily="65" charset="-120"/>
                <a:cs typeface="新細明體" pitchFamily="18" charset="-120"/>
              </a:rPr>
              <a:t>教學目標</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7" name="弧形箭號 (上彎) 16"/>
          <p:cNvSpPr/>
          <p:nvPr/>
        </p:nvSpPr>
        <p:spPr>
          <a:xfrm>
            <a:off x="3329377" y="5517232"/>
            <a:ext cx="1764519" cy="766588"/>
          </a:xfrm>
          <a:prstGeom prst="curvedUpArrow">
            <a:avLst>
              <a:gd name="adj1" fmla="val 31018"/>
              <a:gd name="adj2" fmla="val 59295"/>
              <a:gd name="adj3" fmla="val 42049"/>
            </a:avLst>
          </a:prstGeom>
          <a:solidFill>
            <a:srgbClr val="FFFF00"/>
          </a:solidFill>
          <a:ln>
            <a:solidFill>
              <a:srgbClr val="CE0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9" name="弧形箭號 (上彎) 18"/>
          <p:cNvSpPr/>
          <p:nvPr/>
        </p:nvSpPr>
        <p:spPr>
          <a:xfrm rot="14410436">
            <a:off x="4760460" y="3236462"/>
            <a:ext cx="1557630" cy="867869"/>
          </a:xfrm>
          <a:prstGeom prst="curvedUpArrow">
            <a:avLst>
              <a:gd name="adj1" fmla="val 25000"/>
              <a:gd name="adj2" fmla="val 50000"/>
              <a:gd name="adj3" fmla="val 32278"/>
            </a:avLst>
          </a:prstGeom>
          <a:solidFill>
            <a:srgbClr val="FFFF00"/>
          </a:solidFill>
          <a:ln>
            <a:solidFill>
              <a:srgbClr val="CE0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弧形箭號 (上彎) 21"/>
          <p:cNvSpPr/>
          <p:nvPr/>
        </p:nvSpPr>
        <p:spPr>
          <a:xfrm rot="7545376">
            <a:off x="1953114" y="3413289"/>
            <a:ext cx="1718882" cy="784246"/>
          </a:xfrm>
          <a:prstGeom prst="curvedUpArrow">
            <a:avLst/>
          </a:prstGeom>
          <a:solidFill>
            <a:srgbClr val="FFFF00"/>
          </a:solidFill>
          <a:ln>
            <a:solidFill>
              <a:srgbClr val="CE0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9509567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4" y="1002357"/>
            <a:ext cx="9759951"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65400"/>
            <a:ext cx="5675312"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 Box 9"/>
          <p:cNvSpPr txBox="1">
            <a:spLocks noChangeArrowheads="1"/>
          </p:cNvSpPr>
          <p:nvPr/>
        </p:nvSpPr>
        <p:spPr bwMode="auto">
          <a:xfrm>
            <a:off x="425450" y="908050"/>
            <a:ext cx="8467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0" lang="zh-TW" altLang="en-US" sz="2800">
              <a:ea typeface="標楷體" pitchFamily="65" charset="-120"/>
            </a:endParaRPr>
          </a:p>
        </p:txBody>
      </p:sp>
      <p:graphicFrame>
        <p:nvGraphicFramePr>
          <p:cNvPr id="6" name="內容版面配置區 3"/>
          <p:cNvGraphicFramePr>
            <a:graphicFrameLocks/>
          </p:cNvGraphicFramePr>
          <p:nvPr/>
        </p:nvGraphicFramePr>
        <p:xfrm>
          <a:off x="-396875" y="2710433"/>
          <a:ext cx="3813509" cy="3114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137025" y="188913"/>
            <a:ext cx="5006975" cy="758825"/>
          </a:xfrm>
        </p:spPr>
        <p:txBody>
          <a:bodyPr/>
          <a:lstStyle/>
          <a:p>
            <a:r>
              <a:rPr lang="zh-TW" altLang="en-US" sz="4000" b="1" u="sng" dirty="0">
                <a:solidFill>
                  <a:srgbClr val="F79646">
                    <a:lumMod val="50000"/>
                  </a:srgbClr>
                </a:solidFill>
                <a:latin typeface="標楷體" pitchFamily="65" charset="-120"/>
                <a:ea typeface="標楷體" pitchFamily="65" charset="-120"/>
                <a:cs typeface="+mn-cs"/>
              </a:rPr>
              <a:t>評量之方式</a:t>
            </a:r>
            <a:r>
              <a:rPr lang="zh-TW" altLang="en-US" b="1"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p:txBody>
      </p:sp>
      <p:sp>
        <p:nvSpPr>
          <p:cNvPr id="60419" name="Rectangle 3"/>
          <p:cNvSpPr>
            <a:spLocks noGrp="1"/>
          </p:cNvSpPr>
          <p:nvPr>
            <p:ph type="body" idx="4294967295"/>
          </p:nvPr>
        </p:nvSpPr>
        <p:spPr>
          <a:xfrm>
            <a:off x="323850" y="1125538"/>
            <a:ext cx="8534400" cy="4598987"/>
          </a:xfrm>
        </p:spPr>
        <p:txBody>
          <a:bodyPr/>
          <a:lstStyle/>
          <a:p>
            <a:r>
              <a:rPr lang="zh-TW" altLang="en-US" dirty="0" smtClean="0">
                <a:latin typeface="標楷體" pitchFamily="65" charset="-120"/>
                <a:ea typeface="標楷體" pitchFamily="65" charset="-120"/>
              </a:rPr>
              <a:t>宜採</a:t>
            </a:r>
            <a:r>
              <a:rPr lang="zh-TW" altLang="en-US" b="1" dirty="0" smtClean="0">
                <a:solidFill>
                  <a:srgbClr val="FF0000"/>
                </a:solidFill>
                <a:latin typeface="標楷體" pitchFamily="65" charset="-120"/>
                <a:ea typeface="標楷體" pitchFamily="65" charset="-120"/>
              </a:rPr>
              <a:t>多元評量</a:t>
            </a:r>
            <a:r>
              <a:rPr lang="zh-TW" altLang="en-US" dirty="0" smtClean="0">
                <a:latin typeface="標楷體" pitchFamily="65" charset="-120"/>
                <a:ea typeface="標楷體" pitchFamily="65" charset="-120"/>
              </a:rPr>
              <a:t>方式，依據</a:t>
            </a:r>
            <a:r>
              <a:rPr lang="zh-TW" altLang="en-US" b="1" dirty="0" smtClean="0">
                <a:solidFill>
                  <a:srgbClr val="FF0000"/>
                </a:solidFill>
                <a:latin typeface="標楷體" pitchFamily="65" charset="-120"/>
                <a:ea typeface="標楷體" pitchFamily="65" charset="-120"/>
              </a:rPr>
              <a:t>評量目的</a:t>
            </a:r>
            <a:r>
              <a:rPr lang="zh-TW" altLang="en-US" dirty="0" smtClean="0">
                <a:latin typeface="標楷體" pitchFamily="65" charset="-120"/>
                <a:ea typeface="標楷體" pitchFamily="65" charset="-120"/>
              </a:rPr>
              <a:t>選取</a:t>
            </a:r>
            <a:r>
              <a:rPr lang="zh-TW" altLang="en-US" dirty="0" smtClean="0">
                <a:solidFill>
                  <a:srgbClr val="FF0000"/>
                </a:solidFill>
                <a:latin typeface="標楷體" pitchFamily="65" charset="-120"/>
                <a:ea typeface="標楷體" pitchFamily="65" charset="-120"/>
              </a:rPr>
              <a:t>適切</a:t>
            </a:r>
            <a:r>
              <a:rPr lang="zh-TW" altLang="en-US" dirty="0" smtClean="0">
                <a:latin typeface="標楷體" pitchFamily="65" charset="-120"/>
                <a:ea typeface="標楷體" pitchFamily="65" charset="-120"/>
              </a:rPr>
              <a:t>的</a:t>
            </a:r>
            <a:r>
              <a:rPr lang="zh-TW" altLang="en-US" dirty="0" smtClean="0">
                <a:solidFill>
                  <a:srgbClr val="FF0000"/>
                </a:solidFill>
                <a:latin typeface="標楷體" pitchFamily="65" charset="-120"/>
                <a:ea typeface="標楷體" pitchFamily="65" charset="-120"/>
              </a:rPr>
              <a:t>評量方式</a:t>
            </a:r>
            <a:r>
              <a:rPr lang="zh-TW" altLang="en-US" dirty="0" smtClean="0">
                <a:latin typeface="標楷體" pitchFamily="65" charset="-120"/>
                <a:ea typeface="標楷體" pitchFamily="65" charset="-120"/>
              </a:rPr>
              <a:t>。本領域可採的評量方式如下</a:t>
            </a:r>
            <a:r>
              <a:rPr lang="en-US" altLang="zh-TW" dirty="0" smtClean="0">
                <a:latin typeface="標楷體" pitchFamily="65" charset="-120"/>
                <a:ea typeface="標楷體" pitchFamily="65" charset="-120"/>
              </a:rPr>
              <a:t>:</a:t>
            </a:r>
          </a:p>
        </p:txBody>
      </p:sp>
      <p:graphicFrame>
        <p:nvGraphicFramePr>
          <p:cNvPr id="4" name="資料庫圖表 3"/>
          <p:cNvGraphicFramePr/>
          <p:nvPr/>
        </p:nvGraphicFramePr>
        <p:xfrm>
          <a:off x="473572" y="2097360"/>
          <a:ext cx="7704856"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A8BA9F1F-B715-4279-8D83-7AC4A830FAC4}"/>
                                            </p:graphicEl>
                                          </p:spTgt>
                                        </p:tgtEl>
                                      </p:cBhvr>
                                    </p:animEffect>
                                    <p:animScale>
                                      <p:cBhvr>
                                        <p:cTn id="7" dur="250" autoRev="1" fill="hold"/>
                                        <p:tgtEl>
                                          <p:spTgt spid="4">
                                            <p:graphicEl>
                                              <a:dgm id="{A8BA9F1F-B715-4279-8D83-7AC4A830FAC4}"/>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322074FE-BBC9-4FDE-8DD7-2DCBFAC08FB2}"/>
                                            </p:graphicEl>
                                          </p:spTgt>
                                        </p:tgtEl>
                                      </p:cBhvr>
                                    </p:animEffect>
                                    <p:animScale>
                                      <p:cBhvr>
                                        <p:cTn id="10" dur="250" autoRev="1" fill="hold"/>
                                        <p:tgtEl>
                                          <p:spTgt spid="4">
                                            <p:graphicEl>
                                              <a:dgm id="{322074FE-BBC9-4FDE-8DD7-2DCBFAC08FB2}"/>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graphicEl>
                                              <a:dgm id="{281C3F0D-C2C4-41AE-820A-E472CC8DB23B}"/>
                                            </p:graphicEl>
                                          </p:spTgt>
                                        </p:tgtEl>
                                      </p:cBhvr>
                                    </p:animEffect>
                                    <p:animScale>
                                      <p:cBhvr>
                                        <p:cTn id="13" dur="250" autoRev="1" fill="hold"/>
                                        <p:tgtEl>
                                          <p:spTgt spid="4">
                                            <p:graphicEl>
                                              <a:dgm id="{281C3F0D-C2C4-41AE-820A-E472CC8DB23B}"/>
                                            </p:graphic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4">
                                            <p:graphicEl>
                                              <a:dgm id="{0EF81B83-4DF1-44D6-ABCD-76B89C431420}"/>
                                            </p:graphicEl>
                                          </p:spTgt>
                                        </p:tgtEl>
                                      </p:cBhvr>
                                    </p:animEffect>
                                    <p:animScale>
                                      <p:cBhvr>
                                        <p:cTn id="16" dur="250" autoRev="1" fill="hold"/>
                                        <p:tgtEl>
                                          <p:spTgt spid="4">
                                            <p:graphicEl>
                                              <a:dgm id="{0EF81B83-4DF1-44D6-ABCD-76B89C431420}"/>
                                            </p:graphic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4">
                                            <p:graphicEl>
                                              <a:dgm id="{A4E2B50C-A4A3-4D06-967F-1A64A02AEC4A}"/>
                                            </p:graphicEl>
                                          </p:spTgt>
                                        </p:tgtEl>
                                      </p:cBhvr>
                                    </p:animEffect>
                                    <p:animScale>
                                      <p:cBhvr>
                                        <p:cTn id="19" dur="250" autoRev="1" fill="hold"/>
                                        <p:tgtEl>
                                          <p:spTgt spid="4">
                                            <p:graphicEl>
                                              <a:dgm id="{A4E2B50C-A4A3-4D06-967F-1A64A02AEC4A}"/>
                                            </p:graphic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graphicEl>
                                              <a:dgm id="{D4642E86-48AC-4531-AE02-17D2A2809036}"/>
                                            </p:graphicEl>
                                          </p:spTgt>
                                        </p:tgtEl>
                                      </p:cBhvr>
                                    </p:animEffect>
                                    <p:animScale>
                                      <p:cBhvr>
                                        <p:cTn id="22" dur="250" autoRev="1" fill="hold"/>
                                        <p:tgtEl>
                                          <p:spTgt spid="4">
                                            <p:graphicEl>
                                              <a:dgm id="{D4642E86-48AC-4531-AE02-17D2A2809036}"/>
                                            </p:graphicEl>
                                          </p:spTgt>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4">
                                            <p:graphicEl>
                                              <a:dgm id="{5123E59C-9611-4717-BBBE-37D837D8C52A}"/>
                                            </p:graphicEl>
                                          </p:spTgt>
                                        </p:tgtEl>
                                      </p:cBhvr>
                                    </p:animEffect>
                                    <p:animScale>
                                      <p:cBhvr>
                                        <p:cTn id="25" dur="250" autoRev="1" fill="hold"/>
                                        <p:tgtEl>
                                          <p:spTgt spid="4">
                                            <p:graphicEl>
                                              <a:dgm id="{5123E59C-9611-4717-BBBE-37D837D8C52A}"/>
                                            </p:graphicEl>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4">
                                            <p:graphicEl>
                                              <a:dgm id="{C19C2315-6592-4DC0-9D1C-466188B0505D}"/>
                                            </p:graphicEl>
                                          </p:spTgt>
                                        </p:tgtEl>
                                      </p:cBhvr>
                                    </p:animEffect>
                                    <p:animScale>
                                      <p:cBhvr>
                                        <p:cTn id="28" dur="250" autoRev="1" fill="hold"/>
                                        <p:tgtEl>
                                          <p:spTgt spid="4">
                                            <p:graphicEl>
                                              <a:dgm id="{C19C2315-6592-4DC0-9D1C-466188B0505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endParaRPr lang="zh-TW" altLang="en-US" smtClean="0"/>
          </a:p>
        </p:txBody>
      </p:sp>
      <p:sp>
        <p:nvSpPr>
          <p:cNvPr id="45059" name="Rectangle 3"/>
          <p:cNvSpPr>
            <a:spLocks noGrp="1"/>
          </p:cNvSpPr>
          <p:nvPr>
            <p:ph type="body" idx="4294967295"/>
          </p:nvPr>
        </p:nvSpPr>
        <p:spPr/>
        <p:txBody>
          <a:bodyPr/>
          <a:lstStyle/>
          <a:p>
            <a:endParaRPr lang="zh-TW" altLang="en-US" smtClean="0"/>
          </a:p>
        </p:txBody>
      </p:sp>
      <p:sp>
        <p:nvSpPr>
          <p:cNvPr id="45062" name="Text Box 12"/>
          <p:cNvSpPr txBox="1">
            <a:spLocks noChangeArrowheads="1"/>
          </p:cNvSpPr>
          <p:nvPr/>
        </p:nvSpPr>
        <p:spPr bwMode="auto">
          <a:xfrm>
            <a:off x="4788024" y="84207"/>
            <a:ext cx="51124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4000" b="1" u="sng" dirty="0">
                <a:solidFill>
                  <a:srgbClr val="F79646">
                    <a:lumMod val="50000"/>
                  </a:srgbClr>
                </a:solidFill>
                <a:latin typeface="標楷體" pitchFamily="65" charset="-120"/>
                <a:ea typeface="標楷體" pitchFamily="65" charset="-120"/>
              </a:rPr>
              <a:t>綜合活動評量原則</a:t>
            </a:r>
          </a:p>
        </p:txBody>
      </p:sp>
      <p:pic>
        <p:nvPicPr>
          <p:cNvPr id="2050" name="Picture 2" descr="\\192.168.0.64\RamDisk (R)\教學目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1181894"/>
            <a:ext cx="8280921" cy="5676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a:p>
        </p:txBody>
      </p:sp>
      <p:graphicFrame>
        <p:nvGraphicFramePr>
          <p:cNvPr id="4" name="資料庫圖表 3"/>
          <p:cNvGraphicFramePr/>
          <p:nvPr>
            <p:extLst>
              <p:ext uri="{D42A27DB-BD31-4B8C-83A1-F6EECF244321}">
                <p14:modId xmlns:p14="http://schemas.microsoft.com/office/powerpoint/2010/main" val="361154927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91562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2" descr="titl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425" y="333375"/>
            <a:ext cx="4854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3"/>
          <p:cNvSpPr>
            <a:spLocks/>
          </p:cNvSpPr>
          <p:nvPr/>
        </p:nvSpPr>
        <p:spPr bwMode="auto">
          <a:xfrm>
            <a:off x="539552" y="1268760"/>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TW" altLang="en-US" sz="4000" b="1" dirty="0">
                <a:solidFill>
                  <a:srgbClr val="000066"/>
                </a:solidFill>
                <a:latin typeface="文鼎粗隸" pitchFamily="49" charset="-120"/>
                <a:ea typeface="文鼎粗隸" pitchFamily="49" charset="-120"/>
              </a:rPr>
              <a:t>單元</a:t>
            </a:r>
            <a:r>
              <a:rPr lang="zh-TW" altLang="en-US" sz="4000" b="1" dirty="0" smtClean="0">
                <a:solidFill>
                  <a:srgbClr val="000066"/>
                </a:solidFill>
                <a:latin typeface="文鼎粗隸" pitchFamily="49" charset="-120"/>
                <a:ea typeface="文鼎粗隸" pitchFamily="49" charset="-120"/>
              </a:rPr>
              <a:t>主題  </a:t>
            </a:r>
            <a:r>
              <a:rPr lang="zh-TW" altLang="zh-TW" sz="4000" b="1" dirty="0" smtClean="0"/>
              <a:t>學習</a:t>
            </a:r>
            <a:r>
              <a:rPr lang="zh-TW" altLang="zh-TW" sz="4000" b="1" dirty="0"/>
              <a:t>「理」很大</a:t>
            </a:r>
            <a:endParaRPr lang="zh-TW" altLang="zh-TW" sz="4000" dirty="0">
              <a:effectLst/>
            </a:endParaRPr>
          </a:p>
        </p:txBody>
      </p:sp>
      <p:sp>
        <p:nvSpPr>
          <p:cNvPr id="51204" name="Rectangle 6"/>
          <p:cNvSpPr>
            <a:spLocks noGrp="1"/>
          </p:cNvSpPr>
          <p:nvPr>
            <p:ph type="body" idx="4294967295"/>
          </p:nvPr>
        </p:nvSpPr>
        <p:spPr>
          <a:xfrm>
            <a:off x="405979" y="2162810"/>
            <a:ext cx="8640762" cy="4525962"/>
          </a:xfrm>
        </p:spPr>
        <p:txBody>
          <a:bodyPr/>
          <a:lstStyle/>
          <a:p>
            <a:pPr eaLnBrk="1" hangingPunct="1">
              <a:lnSpc>
                <a:spcPct val="80000"/>
              </a:lnSpc>
              <a:buFont typeface="Wingdings 2" pitchFamily="18" charset="2"/>
              <a:buNone/>
            </a:pPr>
            <a:r>
              <a:rPr lang="zh-TW" altLang="en-US" sz="1600" b="1" dirty="0" smtClean="0">
                <a:solidFill>
                  <a:srgbClr val="008000"/>
                </a:solidFill>
                <a:latin typeface="標楷體" pitchFamily="65" charset="-120"/>
                <a:ea typeface="標楷體" pitchFamily="65" charset="-120"/>
              </a:rPr>
              <a:t>                         </a:t>
            </a:r>
            <a:endParaRPr lang="zh-TW" altLang="en-US" sz="1600" b="1" dirty="0" smtClean="0">
              <a:latin typeface="標楷體" pitchFamily="65" charset="-120"/>
              <a:ea typeface="標楷體" pitchFamily="65" charset="-120"/>
            </a:endParaRPr>
          </a:p>
        </p:txBody>
      </p:sp>
      <p:sp>
        <p:nvSpPr>
          <p:cNvPr id="51205" name="Text Box 12"/>
          <p:cNvSpPr txBox="1">
            <a:spLocks noChangeArrowheads="1"/>
          </p:cNvSpPr>
          <p:nvPr/>
        </p:nvSpPr>
        <p:spPr bwMode="auto">
          <a:xfrm>
            <a:off x="5148263" y="549275"/>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3200" b="1"/>
              <a:t>綜合活動評量實例</a:t>
            </a:r>
            <a:r>
              <a:rPr lang="en-US" altLang="zh-TW" sz="3200" b="1"/>
              <a:t>1</a:t>
            </a:r>
          </a:p>
        </p:txBody>
      </p:sp>
      <p:pic>
        <p:nvPicPr>
          <p:cNvPr id="51207" name="Picture 2" descr="titl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425" y="333375"/>
            <a:ext cx="4854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12"/>
          <p:cNvSpPr txBox="1">
            <a:spLocks noChangeArrowheads="1"/>
          </p:cNvSpPr>
          <p:nvPr/>
        </p:nvSpPr>
        <p:spPr bwMode="auto">
          <a:xfrm>
            <a:off x="5148263" y="549275"/>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3200" b="1"/>
              <a:t>綜合活動評量實例</a:t>
            </a:r>
            <a:r>
              <a:rPr lang="en-US" altLang="zh-TW" sz="3200" b="1"/>
              <a:t>1</a:t>
            </a:r>
          </a:p>
        </p:txBody>
      </p:sp>
      <p:sp>
        <p:nvSpPr>
          <p:cNvPr id="51209" name="Text Box 9"/>
          <p:cNvSpPr txBox="1">
            <a:spLocks noChangeArrowheads="1"/>
          </p:cNvSpPr>
          <p:nvPr/>
        </p:nvSpPr>
        <p:spPr bwMode="auto">
          <a:xfrm>
            <a:off x="3851275" y="5876925"/>
            <a:ext cx="3993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TW" altLang="en-US" dirty="0">
                <a:latin typeface="標楷體" pitchFamily="65" charset="-120"/>
                <a:ea typeface="標楷體" pitchFamily="65" charset="-120"/>
              </a:rPr>
              <a:t>資料提供</a:t>
            </a:r>
            <a:r>
              <a:rPr kumimoji="0" lang="en-US" altLang="zh-TW" dirty="0" smtClean="0">
                <a:latin typeface="標楷體" pitchFamily="65" charset="-120"/>
                <a:ea typeface="標楷體" pitchFamily="65" charset="-120"/>
              </a:rPr>
              <a:t>:</a:t>
            </a:r>
            <a:r>
              <a:rPr kumimoji="0" lang="zh-TW" altLang="en-US" dirty="0" smtClean="0">
                <a:latin typeface="標楷體" pitchFamily="65" charset="-120"/>
                <a:ea typeface="標楷體" pitchFamily="65" charset="-120"/>
              </a:rPr>
              <a:t>台</a:t>
            </a:r>
            <a:r>
              <a:rPr lang="zh-TW" altLang="en-US" dirty="0" smtClean="0">
                <a:latin typeface="標楷體" pitchFamily="65" charset="-120"/>
                <a:ea typeface="標楷體" pitchFamily="65" charset="-120"/>
              </a:rPr>
              <a:t>北市敦化國中林佳慧老師</a:t>
            </a:r>
            <a:endParaRPr lang="zh-TW" altLang="en-US" dirty="0">
              <a:latin typeface="標楷體" pitchFamily="65" charset="-120"/>
              <a:ea typeface="標楷體" pitchFamily="65" charset="-120"/>
            </a:endParaRPr>
          </a:p>
        </p:txBody>
      </p:sp>
      <p:sp>
        <p:nvSpPr>
          <p:cNvPr id="7" name="文字方塊 6"/>
          <p:cNvSpPr txBox="1"/>
          <p:nvPr/>
        </p:nvSpPr>
        <p:spPr>
          <a:xfrm>
            <a:off x="194319" y="2060848"/>
            <a:ext cx="9073008" cy="830997"/>
          </a:xfrm>
          <a:prstGeom prst="rect">
            <a:avLst/>
          </a:prstGeom>
          <a:noFill/>
        </p:spPr>
        <p:txBody>
          <a:bodyPr wrap="square" rtlCol="0">
            <a:spAutoFit/>
          </a:bodyPr>
          <a:lstStyle/>
          <a:p>
            <a:r>
              <a:rPr lang="zh-TW" altLang="en-US" sz="2400" kern="100" dirty="0" smtClean="0">
                <a:solidFill>
                  <a:srgbClr val="FF0000"/>
                </a:solidFill>
                <a:latin typeface="標楷體" pitchFamily="65" charset="-120"/>
                <a:ea typeface="標楷體" pitchFamily="65" charset="-120"/>
                <a:cs typeface="Calibri"/>
              </a:rPr>
              <a:t>能力指標</a:t>
            </a:r>
            <a:r>
              <a:rPr lang="zh-TW" altLang="en-US" sz="2400" kern="100" dirty="0" smtClean="0">
                <a:latin typeface="標楷體" pitchFamily="65" charset="-120"/>
                <a:ea typeface="標楷體" pitchFamily="65" charset="-120"/>
                <a:cs typeface="Calibri"/>
              </a:rPr>
              <a:t>：</a:t>
            </a:r>
            <a:r>
              <a:rPr lang="en-US" altLang="zh-TW" sz="2200" kern="100" dirty="0" smtClean="0">
                <a:latin typeface="標楷體" pitchFamily="65" charset="-120"/>
                <a:ea typeface="標楷體" pitchFamily="65" charset="-120"/>
                <a:cs typeface="Calibri"/>
              </a:rPr>
              <a:t>1-4-3 </a:t>
            </a:r>
            <a:r>
              <a:rPr lang="zh-TW" altLang="zh-TW" sz="2200" kern="100" dirty="0">
                <a:latin typeface="標楷體" pitchFamily="65" charset="-120"/>
                <a:ea typeface="標楷體" pitchFamily="65" charset="-120"/>
                <a:cs typeface="Calibri"/>
              </a:rPr>
              <a:t>掌握資訊，自己界定學習目標</a:t>
            </a:r>
            <a:r>
              <a:rPr lang="zh-TW" altLang="zh-TW" sz="2200" kern="100" dirty="0" smtClean="0">
                <a:latin typeface="標楷體" pitchFamily="65" charset="-120"/>
                <a:ea typeface="標楷體" pitchFamily="65" charset="-120"/>
                <a:cs typeface="Calibri"/>
              </a:rPr>
              <a:t>，制定</a:t>
            </a:r>
            <a:r>
              <a:rPr lang="zh-TW" altLang="zh-TW" sz="2200" kern="100" dirty="0">
                <a:latin typeface="標楷體" pitchFamily="65" charset="-120"/>
                <a:ea typeface="標楷體" pitchFamily="65" charset="-120"/>
                <a:cs typeface="Calibri"/>
              </a:rPr>
              <a:t>學習計畫並</a:t>
            </a:r>
            <a:r>
              <a:rPr lang="zh-TW" altLang="zh-TW" sz="2200" kern="100" dirty="0" smtClean="0">
                <a:latin typeface="標楷體" pitchFamily="65" charset="-120"/>
                <a:ea typeface="標楷體" pitchFamily="65" charset="-120"/>
                <a:cs typeface="Calibri"/>
              </a:rPr>
              <a:t>執行</a:t>
            </a:r>
            <a:endParaRPr lang="zh-TW" altLang="zh-TW" sz="2200" kern="100" dirty="0">
              <a:latin typeface="標楷體" pitchFamily="65" charset="-120"/>
              <a:ea typeface="標楷體" pitchFamily="65" charset="-120"/>
              <a:cs typeface="Calibri"/>
            </a:endParaRPr>
          </a:p>
          <a:p>
            <a:r>
              <a:rPr lang="zh-TW" altLang="en-US" sz="2400" dirty="0" smtClean="0">
                <a:solidFill>
                  <a:srgbClr val="FF0000"/>
                </a:solidFill>
                <a:latin typeface="標楷體" pitchFamily="65" charset="-120"/>
                <a:ea typeface="標楷體" pitchFamily="65" charset="-120"/>
              </a:rPr>
              <a:t>適用年級</a:t>
            </a:r>
            <a:r>
              <a:rPr lang="zh-TW" altLang="en-US" sz="2400" dirty="0" smtClean="0">
                <a:latin typeface="標楷體" pitchFamily="65" charset="-120"/>
                <a:ea typeface="標楷體" pitchFamily="65" charset="-120"/>
              </a:rPr>
              <a:t>：七年級　　　　　</a:t>
            </a:r>
            <a:r>
              <a:rPr lang="zh-TW" altLang="en-US" sz="2400" dirty="0" smtClean="0">
                <a:solidFill>
                  <a:srgbClr val="FF0000"/>
                </a:solidFill>
                <a:latin typeface="標楷體" pitchFamily="65" charset="-120"/>
                <a:ea typeface="標楷體" pitchFamily="65" charset="-120"/>
              </a:rPr>
              <a:t>節數</a:t>
            </a:r>
            <a:r>
              <a:rPr lang="zh-TW" altLang="en-US" sz="2400" dirty="0" smtClean="0">
                <a:latin typeface="標楷體" pitchFamily="65" charset="-120"/>
                <a:ea typeface="標楷體" pitchFamily="65" charset="-120"/>
              </a:rPr>
              <a:t>：四節</a:t>
            </a:r>
            <a:endParaRPr lang="zh-TW" altLang="en-US" dirty="0"/>
          </a:p>
        </p:txBody>
      </p:sp>
      <p:sp>
        <p:nvSpPr>
          <p:cNvPr id="2" name="圓角矩形 1"/>
          <p:cNvSpPr/>
          <p:nvPr/>
        </p:nvSpPr>
        <p:spPr>
          <a:xfrm>
            <a:off x="213046" y="3284984"/>
            <a:ext cx="8751441" cy="2591941"/>
          </a:xfrm>
          <a:prstGeom prst="roundRect">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13046" y="2813802"/>
            <a:ext cx="8930954" cy="3046988"/>
          </a:xfrm>
          <a:prstGeom prst="rect">
            <a:avLst/>
          </a:prstGeom>
        </p:spPr>
        <p:txBody>
          <a:bodyPr wrap="square">
            <a:spAutoFit/>
          </a:bodyPr>
          <a:lstStyle/>
          <a:p>
            <a:r>
              <a:rPr lang="zh-TW" altLang="zh-TW" sz="2400" kern="100" dirty="0">
                <a:solidFill>
                  <a:srgbClr val="FF0000"/>
                </a:solidFill>
                <a:latin typeface="標楷體" pitchFamily="65" charset="-120"/>
                <a:ea typeface="標楷體" pitchFamily="65" charset="-120"/>
                <a:cs typeface="Calibri"/>
              </a:rPr>
              <a:t>教學</a:t>
            </a:r>
            <a:r>
              <a:rPr lang="zh-TW" altLang="zh-TW" sz="2400" kern="100" dirty="0" smtClean="0">
                <a:solidFill>
                  <a:srgbClr val="FF0000"/>
                </a:solidFill>
                <a:latin typeface="標楷體" pitchFamily="65" charset="-120"/>
                <a:ea typeface="標楷體" pitchFamily="65" charset="-120"/>
                <a:cs typeface="Calibri"/>
              </a:rPr>
              <a:t>目標</a:t>
            </a:r>
            <a:r>
              <a:rPr lang="en-US" altLang="zh-TW" sz="2400" kern="100" dirty="0">
                <a:solidFill>
                  <a:srgbClr val="FF0000"/>
                </a:solidFill>
                <a:latin typeface="標楷體" pitchFamily="65" charset="-120"/>
                <a:ea typeface="標楷體" pitchFamily="65" charset="-120"/>
                <a:cs typeface="Calibri"/>
              </a:rPr>
              <a:t> </a:t>
            </a:r>
            <a:r>
              <a:rPr lang="en-US" altLang="zh-TW" sz="2400" kern="100" dirty="0" smtClean="0">
                <a:solidFill>
                  <a:srgbClr val="FF0000"/>
                </a:solidFill>
                <a:latin typeface="標楷體" pitchFamily="65" charset="-120"/>
                <a:ea typeface="標楷體" pitchFamily="65" charset="-120"/>
                <a:cs typeface="Calibri"/>
              </a:rPr>
              <a:t>:</a:t>
            </a:r>
            <a:endParaRPr lang="zh-TW" altLang="zh-TW" sz="2400" kern="100" dirty="0">
              <a:solidFill>
                <a:srgbClr val="FF0000"/>
              </a:solidFill>
              <a:latin typeface="標楷體" pitchFamily="65" charset="-120"/>
              <a:ea typeface="標楷體" pitchFamily="65" charset="-120"/>
              <a:cs typeface="Calibri"/>
            </a:endParaRPr>
          </a:p>
          <a:p>
            <a:r>
              <a:rPr lang="en-US" altLang="zh-TW" sz="2400" kern="100" dirty="0">
                <a:latin typeface="標楷體" pitchFamily="65" charset="-120"/>
                <a:ea typeface="標楷體" pitchFamily="65" charset="-120"/>
                <a:cs typeface="Calibri"/>
              </a:rPr>
              <a:t>1. </a:t>
            </a:r>
            <a:r>
              <a:rPr lang="zh-TW" altLang="zh-TW" sz="2400" kern="100" dirty="0">
                <a:latin typeface="標楷體" pitchFamily="65" charset="-120"/>
                <a:ea typeface="標楷體" pitchFamily="65" charset="-120"/>
                <a:cs typeface="Calibri"/>
              </a:rPr>
              <a:t>透過分組腦力激盪進行學習理由的討論，澄清學習的價值</a:t>
            </a:r>
            <a:r>
              <a:rPr lang="zh-TW" altLang="zh-TW" sz="2400" kern="100" dirty="0" smtClean="0">
                <a:latin typeface="標楷體" pitchFamily="65" charset="-120"/>
                <a:ea typeface="標楷體" pitchFamily="65" charset="-120"/>
                <a:cs typeface="Calibri"/>
              </a:rPr>
              <a:t>，</a:t>
            </a:r>
            <a:r>
              <a:rPr lang="en-US" altLang="zh-TW" sz="2400" kern="100" dirty="0" smtClean="0">
                <a:latin typeface="標楷體" pitchFamily="65" charset="-120"/>
                <a:ea typeface="標楷體" pitchFamily="65" charset="-120"/>
                <a:cs typeface="Calibri"/>
              </a:rPr>
              <a:t>  </a:t>
            </a:r>
            <a:r>
              <a:rPr lang="zh-TW" altLang="zh-TW" sz="2400" kern="100" dirty="0" smtClean="0">
                <a:latin typeface="標楷體" pitchFamily="65" charset="-120"/>
                <a:ea typeface="標楷體" pitchFamily="65" charset="-120"/>
                <a:cs typeface="Calibri"/>
              </a:rPr>
              <a:t>激發</a:t>
            </a:r>
            <a:r>
              <a:rPr lang="zh-TW" altLang="zh-TW" sz="2400" kern="100" dirty="0">
                <a:latin typeface="標楷體" pitchFamily="65" charset="-120"/>
                <a:ea typeface="標楷體" pitchFamily="65" charset="-120"/>
                <a:cs typeface="Calibri"/>
              </a:rPr>
              <a:t>學習的動力。</a:t>
            </a:r>
          </a:p>
          <a:p>
            <a:r>
              <a:rPr lang="en-US" altLang="zh-TW" sz="2400" kern="100" dirty="0">
                <a:latin typeface="標楷體" pitchFamily="65" charset="-120"/>
                <a:ea typeface="標楷體" pitchFamily="65" charset="-120"/>
                <a:cs typeface="Calibri"/>
              </a:rPr>
              <a:t>2. </a:t>
            </a:r>
            <a:r>
              <a:rPr lang="zh-TW" altLang="zh-TW" sz="2400" kern="100" dirty="0">
                <a:latin typeface="標楷體" pitchFamily="65" charset="-120"/>
                <a:ea typeface="標楷體" pitchFamily="65" charset="-120"/>
                <a:cs typeface="Calibri"/>
              </a:rPr>
              <a:t>能訂定學習目標，擬訂具體可行的學習計畫。</a:t>
            </a:r>
          </a:p>
          <a:p>
            <a:r>
              <a:rPr lang="en-US" altLang="zh-TW" sz="2400" kern="100" dirty="0">
                <a:latin typeface="標楷體" pitchFamily="65" charset="-120"/>
                <a:ea typeface="標楷體" pitchFamily="65" charset="-120"/>
                <a:cs typeface="Calibri"/>
              </a:rPr>
              <a:t>3. </a:t>
            </a:r>
            <a:r>
              <a:rPr lang="zh-TW" altLang="zh-TW" sz="2400" kern="100" dirty="0">
                <a:latin typeface="標楷體" pitchFamily="65" charset="-120"/>
                <a:ea typeface="標楷體" pitchFamily="65" charset="-120"/>
                <a:cs typeface="Calibri"/>
              </a:rPr>
              <a:t>藉由</a:t>
            </a:r>
            <a:r>
              <a:rPr lang="en-US" altLang="zh-TW" sz="2400" kern="100" dirty="0">
                <a:latin typeface="標楷體" pitchFamily="65" charset="-120"/>
                <a:ea typeface="標楷體" pitchFamily="65" charset="-120"/>
                <a:cs typeface="Calibri"/>
              </a:rPr>
              <a:t>N</a:t>
            </a:r>
            <a:r>
              <a:rPr lang="zh-TW" altLang="zh-TW" sz="2400" kern="100" dirty="0">
                <a:latin typeface="標楷體" pitchFamily="65" charset="-120"/>
                <a:ea typeface="標楷體" pitchFamily="65" charset="-120"/>
                <a:cs typeface="Calibri"/>
              </a:rPr>
              <a:t>字法則及作息記錄表實作活動，了解輕重緩急</a:t>
            </a:r>
            <a:r>
              <a:rPr lang="zh-TW" altLang="zh-TW" sz="2400" kern="100" dirty="0" smtClean="0">
                <a:latin typeface="標楷體" pitchFamily="65" charset="-120"/>
                <a:ea typeface="標楷體" pitchFamily="65" charset="-120"/>
                <a:cs typeface="Calibri"/>
              </a:rPr>
              <a:t>及</a:t>
            </a:r>
            <a:r>
              <a:rPr lang="zh-TW" altLang="en-US" sz="2400" kern="100" dirty="0" smtClean="0">
                <a:latin typeface="標楷體" pitchFamily="65" charset="-120"/>
                <a:ea typeface="標楷體" pitchFamily="65" charset="-120"/>
                <a:cs typeface="Calibri"/>
              </a:rPr>
              <a:t>　　　</a:t>
            </a:r>
            <a:r>
              <a:rPr lang="zh-TW" altLang="zh-TW" sz="2400" kern="100" dirty="0" smtClean="0">
                <a:latin typeface="標楷體" pitchFamily="65" charset="-120"/>
                <a:ea typeface="標楷體" pitchFamily="65" charset="-120"/>
                <a:cs typeface="Calibri"/>
              </a:rPr>
              <a:t>排定</a:t>
            </a:r>
            <a:r>
              <a:rPr lang="zh-TW" altLang="zh-TW" sz="2400" kern="100" dirty="0">
                <a:latin typeface="標楷體" pitchFamily="65" charset="-120"/>
                <a:ea typeface="標楷體" pitchFamily="65" charset="-120"/>
                <a:cs typeface="Calibri"/>
              </a:rPr>
              <a:t>事物優先順序的原則，提升學習效率。</a:t>
            </a:r>
          </a:p>
          <a:p>
            <a:r>
              <a:rPr lang="en-US" altLang="zh-TW" sz="2400" kern="100" dirty="0">
                <a:latin typeface="標楷體" pitchFamily="65" charset="-120"/>
                <a:ea typeface="標楷體" pitchFamily="65" charset="-120"/>
                <a:cs typeface="Calibri"/>
              </a:rPr>
              <a:t>4. </a:t>
            </a:r>
            <a:r>
              <a:rPr lang="zh-TW" altLang="zh-TW" sz="2400" kern="100" dirty="0">
                <a:latin typeface="標楷體" pitchFamily="65" charset="-120"/>
                <a:ea typeface="標楷體" pitchFamily="65" charset="-120"/>
                <a:cs typeface="Calibri"/>
              </a:rPr>
              <a:t>能執行學習計畫，運用成效評估學習單評估學習目標及學習計畫的適切性、分析執行的助力及阻力，進一步調整學習計畫。</a:t>
            </a:r>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35895" y="116632"/>
            <a:ext cx="5508105" cy="758825"/>
          </a:xfrm>
        </p:spPr>
        <p:txBody>
          <a:bodyPr/>
          <a:lstStyle/>
          <a:p>
            <a:pPr eaLnBrk="1" hangingPunct="1"/>
            <a:r>
              <a:rPr kumimoji="1" lang="zh-TW" altLang="zh-TW" sz="4000" b="1" dirty="0">
                <a:solidFill>
                  <a:schemeClr val="tx2"/>
                </a:solidFill>
                <a:latin typeface="標楷體" pitchFamily="65" charset="-120"/>
                <a:ea typeface="標楷體" pitchFamily="65" charset="-120"/>
                <a:cs typeface="新細明體" pitchFamily="18" charset="-120"/>
              </a:rPr>
              <a:t>教學</a:t>
            </a:r>
            <a:r>
              <a:rPr kumimoji="1" lang="zh-TW" altLang="en-US" sz="4000" b="1" dirty="0">
                <a:solidFill>
                  <a:schemeClr val="tx2"/>
                </a:solidFill>
                <a:latin typeface="標楷體" pitchFamily="65" charset="-120"/>
                <a:ea typeface="標楷體" pitchFamily="65" charset="-120"/>
                <a:cs typeface="新細明體" pitchFamily="18" charset="-120"/>
              </a:rPr>
              <a:t>流程</a:t>
            </a:r>
            <a:r>
              <a:rPr kumimoji="1" lang="zh-TW" altLang="zh-TW" sz="4000" b="1" dirty="0">
                <a:solidFill>
                  <a:schemeClr val="tx2"/>
                </a:solidFill>
                <a:latin typeface="標楷體" pitchFamily="65" charset="-120"/>
                <a:ea typeface="標楷體" pitchFamily="65" charset="-120"/>
                <a:cs typeface="新細明體" pitchFamily="18" charset="-120"/>
              </a:rPr>
              <a:t>與評量對照表</a:t>
            </a:r>
            <a:endParaRPr kumimoji="1" lang="zh-TW" altLang="en-US" sz="4000" b="1" dirty="0">
              <a:solidFill>
                <a:schemeClr val="tx2"/>
              </a:solidFill>
              <a:latin typeface="標楷體" pitchFamily="65" charset="-120"/>
              <a:ea typeface="標楷體" pitchFamily="65" charset="-120"/>
              <a:cs typeface="新細明體" pitchFamily="18" charset="-120"/>
            </a:endParaRPr>
          </a:p>
        </p:txBody>
      </p:sp>
      <p:grpSp>
        <p:nvGrpSpPr>
          <p:cNvPr id="49" name="群組 48"/>
          <p:cNvGrpSpPr/>
          <p:nvPr/>
        </p:nvGrpSpPr>
        <p:grpSpPr>
          <a:xfrm>
            <a:off x="488171" y="979374"/>
            <a:ext cx="8280920" cy="5346473"/>
            <a:chOff x="1187624" y="1058419"/>
            <a:chExt cx="6738937" cy="5346473"/>
          </a:xfrm>
        </p:grpSpPr>
        <p:grpSp>
          <p:nvGrpSpPr>
            <p:cNvPr id="17" name="Group 12"/>
            <p:cNvGrpSpPr>
              <a:grpSpLocks/>
            </p:cNvGrpSpPr>
            <p:nvPr/>
          </p:nvGrpSpPr>
          <p:grpSpPr bwMode="auto">
            <a:xfrm>
              <a:off x="1187624" y="1058419"/>
              <a:ext cx="6662737" cy="3962401"/>
              <a:chOff x="795" y="960"/>
              <a:chExt cx="4197" cy="2786"/>
            </a:xfrm>
          </p:grpSpPr>
          <p:grpSp>
            <p:nvGrpSpPr>
              <p:cNvPr id="18" name="Group 13"/>
              <p:cNvGrpSpPr>
                <a:grpSpLocks/>
              </p:cNvGrpSpPr>
              <p:nvPr/>
            </p:nvGrpSpPr>
            <p:grpSpPr bwMode="auto">
              <a:xfrm>
                <a:off x="795" y="960"/>
                <a:ext cx="864" cy="864"/>
                <a:chOff x="1248" y="1680"/>
                <a:chExt cx="864" cy="864"/>
              </a:xfrm>
            </p:grpSpPr>
            <p:sp>
              <p:nvSpPr>
                <p:cNvPr id="42" name="AutoShape 14"/>
                <p:cNvSpPr>
                  <a:spLocks noChangeArrowheads="1"/>
                </p:cNvSpPr>
                <p:nvPr/>
              </p:nvSpPr>
              <p:spPr bwMode="gray">
                <a:xfrm>
                  <a:off x="1248" y="1680"/>
                  <a:ext cx="864" cy="864"/>
                </a:xfrm>
                <a:prstGeom prst="roundRect">
                  <a:avLst>
                    <a:gd name="adj" fmla="val 11921"/>
                  </a:avLst>
                </a:prstGeom>
                <a:solidFill>
                  <a:srgbClr val="EEAD38"/>
                </a:solidFill>
                <a:ln w="38100">
                  <a:solidFill>
                    <a:schemeClr val="tx1"/>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43" name="Freeform 15"/>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EAD38">
                        <a:gamma/>
                        <a:tint val="36471"/>
                        <a:invGamma/>
                      </a:srgbClr>
                    </a:gs>
                    <a:gs pos="50000">
                      <a:srgbClr val="EEAD38"/>
                    </a:gs>
                    <a:gs pos="100000">
                      <a:srgbClr val="EEAD38">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19" name="Text Box 16"/>
              <p:cNvSpPr txBox="1">
                <a:spLocks noChangeArrowheads="1"/>
              </p:cNvSpPr>
              <p:nvPr/>
            </p:nvSpPr>
            <p:spPr bwMode="gray">
              <a:xfrm>
                <a:off x="910" y="1011"/>
                <a:ext cx="64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rPr>
                  <a:t>活動一</a:t>
                </a:r>
                <a:endParaRPr kumimoji="1" lang="zh-TW" altLang="zh-TW"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endParaRPr>
              </a:p>
            </p:txBody>
          </p:sp>
          <p:sp>
            <p:nvSpPr>
              <p:cNvPr id="20" name="AutoShape 17"/>
              <p:cNvSpPr>
                <a:spLocks noChangeArrowheads="1"/>
              </p:cNvSpPr>
              <p:nvPr/>
            </p:nvSpPr>
            <p:spPr bwMode="gray">
              <a:xfrm>
                <a:off x="795" y="1920"/>
                <a:ext cx="864" cy="864"/>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21" name="Freeform 18"/>
              <p:cNvSpPr>
                <a:spLocks/>
              </p:cNvSpPr>
              <p:nvPr/>
            </p:nvSpPr>
            <p:spPr bwMode="gray">
              <a:xfrm>
                <a:off x="843"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Text Box 19"/>
              <p:cNvSpPr txBox="1">
                <a:spLocks noChangeArrowheads="1"/>
              </p:cNvSpPr>
              <p:nvPr/>
            </p:nvSpPr>
            <p:spPr bwMode="gray">
              <a:xfrm>
                <a:off x="912" y="2032"/>
                <a:ext cx="64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rPr>
                  <a:t>活動二</a:t>
                </a:r>
                <a:endParaRPr kumimoji="1" lang="zh-TW" altLang="zh-TW"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endParaRPr>
              </a:p>
            </p:txBody>
          </p:sp>
          <p:grpSp>
            <p:nvGrpSpPr>
              <p:cNvPr id="23" name="Group 20"/>
              <p:cNvGrpSpPr>
                <a:grpSpLocks/>
              </p:cNvGrpSpPr>
              <p:nvPr/>
            </p:nvGrpSpPr>
            <p:grpSpPr bwMode="auto">
              <a:xfrm>
                <a:off x="795" y="2880"/>
                <a:ext cx="864" cy="864"/>
                <a:chOff x="1248" y="1680"/>
                <a:chExt cx="864" cy="864"/>
              </a:xfrm>
            </p:grpSpPr>
            <p:sp>
              <p:nvSpPr>
                <p:cNvPr id="40" name="AutoShape 21"/>
                <p:cNvSpPr>
                  <a:spLocks noChangeArrowheads="1"/>
                </p:cNvSpPr>
                <p:nvPr/>
              </p:nvSpPr>
              <p:spPr bwMode="gray">
                <a:xfrm>
                  <a:off x="1248" y="1680"/>
                  <a:ext cx="864" cy="864"/>
                </a:xfrm>
                <a:prstGeom prst="roundRect">
                  <a:avLst>
                    <a:gd name="adj" fmla="val 11921"/>
                  </a:avLst>
                </a:prstGeom>
                <a:gradFill rotWithShape="1">
                  <a:gsLst>
                    <a:gs pos="0">
                      <a:srgbClr val="3BCFA1"/>
                    </a:gs>
                    <a:gs pos="100000">
                      <a:srgbClr val="3BCFA1">
                        <a:gamma/>
                        <a:shade val="69804"/>
                        <a:invGamma/>
                      </a:srgbClr>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41" name="Freeform 22"/>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3BCFA1">
                        <a:gamma/>
                        <a:tint val="36471"/>
                        <a:invGamma/>
                      </a:srgbClr>
                    </a:gs>
                    <a:gs pos="50000">
                      <a:srgbClr val="3BCFA1"/>
                    </a:gs>
                    <a:gs pos="100000">
                      <a:srgbClr val="3BCFA1">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24" name="Text Box 23"/>
              <p:cNvSpPr txBox="1">
                <a:spLocks noChangeArrowheads="1"/>
              </p:cNvSpPr>
              <p:nvPr/>
            </p:nvSpPr>
            <p:spPr bwMode="gray">
              <a:xfrm>
                <a:off x="903" y="2989"/>
                <a:ext cx="64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rPr>
                  <a:t>活動三</a:t>
                </a:r>
                <a:endParaRPr kumimoji="1" lang="zh-TW" altLang="zh-TW"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endParaRPr>
              </a:p>
            </p:txBody>
          </p:sp>
          <p:grpSp>
            <p:nvGrpSpPr>
              <p:cNvPr id="25" name="Group 24"/>
              <p:cNvGrpSpPr>
                <a:grpSpLocks/>
              </p:cNvGrpSpPr>
              <p:nvPr/>
            </p:nvGrpSpPr>
            <p:grpSpPr bwMode="auto">
              <a:xfrm>
                <a:off x="1728" y="960"/>
                <a:ext cx="3264" cy="866"/>
                <a:chOff x="1728" y="1920"/>
                <a:chExt cx="3264" cy="866"/>
              </a:xfrm>
            </p:grpSpPr>
            <p:grpSp>
              <p:nvGrpSpPr>
                <p:cNvPr id="36" name="Group 25"/>
                <p:cNvGrpSpPr>
                  <a:grpSpLocks/>
                </p:cNvGrpSpPr>
                <p:nvPr/>
              </p:nvGrpSpPr>
              <p:grpSpPr bwMode="auto">
                <a:xfrm>
                  <a:off x="1728" y="1920"/>
                  <a:ext cx="3264" cy="866"/>
                  <a:chOff x="1728" y="1920"/>
                  <a:chExt cx="3264" cy="866"/>
                </a:xfrm>
              </p:grpSpPr>
              <p:sp>
                <p:nvSpPr>
                  <p:cNvPr id="38" name="AutoShape 26"/>
                  <p:cNvSpPr>
                    <a:spLocks noChangeArrowheads="1"/>
                  </p:cNvSpPr>
                  <p:nvPr/>
                </p:nvSpPr>
                <p:spPr bwMode="gray">
                  <a:xfrm>
                    <a:off x="1728" y="1920"/>
                    <a:ext cx="3264" cy="866"/>
                  </a:xfrm>
                  <a:prstGeom prst="roundRect">
                    <a:avLst>
                      <a:gd name="adj" fmla="val 10889"/>
                    </a:avLst>
                  </a:prstGeom>
                  <a:gradFill rotWithShape="1">
                    <a:gsLst>
                      <a:gs pos="0">
                        <a:srgbClr val="FBEBD1"/>
                      </a:gs>
                      <a:gs pos="50000">
                        <a:srgbClr val="FBEBD1">
                          <a:gamma/>
                          <a:tint val="0"/>
                          <a:invGamma/>
                        </a:srgbClr>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39" name="Freeform 27"/>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37" name="Text Box 28"/>
                <p:cNvSpPr txBox="1">
                  <a:spLocks noChangeArrowheads="1"/>
                </p:cNvSpPr>
                <p:nvPr/>
              </p:nvSpPr>
              <p:spPr bwMode="gray">
                <a:xfrm>
                  <a:off x="1920" y="1996"/>
                  <a:ext cx="292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26" name="Group 29"/>
              <p:cNvGrpSpPr>
                <a:grpSpLocks/>
              </p:cNvGrpSpPr>
              <p:nvPr/>
            </p:nvGrpSpPr>
            <p:grpSpPr bwMode="auto">
              <a:xfrm>
                <a:off x="1728" y="1920"/>
                <a:ext cx="3264" cy="866"/>
                <a:chOff x="1728" y="1920"/>
                <a:chExt cx="3264" cy="866"/>
              </a:xfrm>
            </p:grpSpPr>
            <p:grpSp>
              <p:nvGrpSpPr>
                <p:cNvPr id="32" name="Group 30"/>
                <p:cNvGrpSpPr>
                  <a:grpSpLocks/>
                </p:cNvGrpSpPr>
                <p:nvPr/>
              </p:nvGrpSpPr>
              <p:grpSpPr bwMode="auto">
                <a:xfrm>
                  <a:off x="1728" y="1920"/>
                  <a:ext cx="3264" cy="866"/>
                  <a:chOff x="1728" y="1920"/>
                  <a:chExt cx="3264" cy="866"/>
                </a:xfrm>
              </p:grpSpPr>
              <p:sp>
                <p:nvSpPr>
                  <p:cNvPr id="34" name="AutoShape 31"/>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35" name="Freeform 32"/>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33" name="Text Box 33"/>
                <p:cNvSpPr txBox="1">
                  <a:spLocks noChangeArrowheads="1"/>
                </p:cNvSpPr>
                <p:nvPr/>
              </p:nvSpPr>
              <p:spPr bwMode="gray">
                <a:xfrm>
                  <a:off x="1920" y="1996"/>
                  <a:ext cx="292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28" name="Group 35"/>
              <p:cNvGrpSpPr>
                <a:grpSpLocks/>
              </p:cNvGrpSpPr>
              <p:nvPr/>
            </p:nvGrpSpPr>
            <p:grpSpPr bwMode="auto">
              <a:xfrm>
                <a:off x="1728" y="2880"/>
                <a:ext cx="3264" cy="866"/>
                <a:chOff x="1728" y="1920"/>
                <a:chExt cx="3264" cy="866"/>
              </a:xfrm>
            </p:grpSpPr>
            <p:sp>
              <p:nvSpPr>
                <p:cNvPr id="30" name="AutoShape 36"/>
                <p:cNvSpPr>
                  <a:spLocks noChangeArrowheads="1"/>
                </p:cNvSpPr>
                <p:nvPr/>
              </p:nvSpPr>
              <p:spPr bwMode="gray">
                <a:xfrm>
                  <a:off x="1728" y="1920"/>
                  <a:ext cx="3264" cy="866"/>
                </a:xfrm>
                <a:prstGeom prst="roundRect">
                  <a:avLst>
                    <a:gd name="adj" fmla="val 10889"/>
                  </a:avLst>
                </a:prstGeom>
                <a:gradFill rotWithShape="1">
                  <a:gsLst>
                    <a:gs pos="0">
                      <a:srgbClr val="DBF5CD"/>
                    </a:gs>
                    <a:gs pos="50000">
                      <a:srgbClr val="DBF5CD">
                        <a:gamma/>
                        <a:tint val="0"/>
                        <a:invGamma/>
                      </a:srgbClr>
                    </a:gs>
                    <a:gs pos="100000">
                      <a:srgbClr val="DBF5CD"/>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31" name="Freeform 37"/>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grpSp>
        <p:sp>
          <p:nvSpPr>
            <p:cNvPr id="44" name="AutoShape 21"/>
            <p:cNvSpPr>
              <a:spLocks noChangeArrowheads="1"/>
            </p:cNvSpPr>
            <p:nvPr/>
          </p:nvSpPr>
          <p:spPr bwMode="gray">
            <a:xfrm>
              <a:off x="1187624" y="5145900"/>
              <a:ext cx="1371600" cy="1228828"/>
            </a:xfrm>
            <a:prstGeom prst="roundRect">
              <a:avLst>
                <a:gd name="adj" fmla="val 11921"/>
              </a:avLst>
            </a:prstGeom>
            <a:solidFill>
              <a:schemeClr val="accent3">
                <a:lumMod val="40000"/>
                <a:lumOff val="60000"/>
              </a:schemeClr>
            </a:solidFill>
            <a:ln w="38100">
              <a:solidFill>
                <a:schemeClr val="tx1"/>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45" name="AutoShape 36"/>
            <p:cNvSpPr>
              <a:spLocks noChangeArrowheads="1"/>
            </p:cNvSpPr>
            <p:nvPr/>
          </p:nvSpPr>
          <p:spPr bwMode="gray">
            <a:xfrm>
              <a:off x="2744961" y="5173220"/>
              <a:ext cx="5181600" cy="1231672"/>
            </a:xfrm>
            <a:prstGeom prst="roundRect">
              <a:avLst>
                <a:gd name="adj" fmla="val 10889"/>
              </a:avLst>
            </a:prstGeom>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ln w="38100">
              <a:solidFill>
                <a:srgbClr val="FFFFFF"/>
              </a:solidFill>
              <a:round/>
              <a:headEnd/>
              <a:tailEnd/>
            </a:ln>
            <a:effectLst>
              <a:outerShdw dist="107763" dir="2700000" algn="ctr" rotWithShape="0">
                <a:schemeClr val="bg2">
                  <a:alpha val="50000"/>
                </a:schemeClr>
              </a:outerShdw>
            </a:effectLst>
          </p:spPr>
          <p:txBody>
            <a:bodyPr vert="horz" wrap="none" lIns="91440" tIns="45720" rIns="91440" bIns="45720" numCol="1" anchor="ctr" anchorCtr="0" compatLnSpc="1">
              <a:prstTxWarp prst="textNoShape">
                <a:avLst/>
              </a:prstTxWarp>
            </a:bodyPr>
            <a:lstStyle/>
            <a:p>
              <a:endParaRPr lang="zh-TW" altLang="en-US"/>
            </a:p>
          </p:txBody>
        </p:sp>
        <p:sp>
          <p:nvSpPr>
            <p:cNvPr id="47" name="矩形 46"/>
            <p:cNvSpPr/>
            <p:nvPr/>
          </p:nvSpPr>
          <p:spPr>
            <a:xfrm>
              <a:off x="1208428" y="1654570"/>
              <a:ext cx="1402608" cy="461665"/>
            </a:xfrm>
            <a:prstGeom prst="rect">
              <a:avLst/>
            </a:prstGeom>
          </p:spPr>
          <p:txBody>
            <a:bodyPr wrap="none">
              <a:spAutoFit/>
            </a:bodyPr>
            <a:lstStyle/>
            <a:p>
              <a:r>
                <a:rPr lang="zh-TW" altLang="zh-TW" sz="2400" b="1" dirty="0">
                  <a:solidFill>
                    <a:schemeClr val="bg1"/>
                  </a:solidFill>
                  <a:latin typeface="標楷體" pitchFamily="65" charset="-120"/>
                  <a:ea typeface="標楷體" pitchFamily="65" charset="-120"/>
                </a:rPr>
                <a:t>學習狂想曲</a:t>
              </a:r>
            </a:p>
          </p:txBody>
        </p:sp>
      </p:grpSp>
      <p:sp>
        <p:nvSpPr>
          <p:cNvPr id="51" name="矩形 50"/>
          <p:cNvSpPr/>
          <p:nvPr/>
        </p:nvSpPr>
        <p:spPr>
          <a:xfrm>
            <a:off x="605709" y="3075663"/>
            <a:ext cx="1723549" cy="461665"/>
          </a:xfrm>
          <a:prstGeom prst="rect">
            <a:avLst/>
          </a:prstGeom>
        </p:spPr>
        <p:txBody>
          <a:bodyPr wrap="none">
            <a:spAutoFit/>
          </a:bodyPr>
          <a:lstStyle/>
          <a:p>
            <a:r>
              <a:rPr lang="zh-TW" altLang="zh-TW" sz="2400" b="1" dirty="0">
                <a:solidFill>
                  <a:schemeClr val="bg1"/>
                </a:solidFill>
                <a:latin typeface="標楷體" pitchFamily="65" charset="-120"/>
                <a:ea typeface="標楷體" pitchFamily="65" charset="-120"/>
              </a:rPr>
              <a:t>學習診療室</a:t>
            </a:r>
          </a:p>
        </p:txBody>
      </p:sp>
      <p:sp>
        <p:nvSpPr>
          <p:cNvPr id="54" name="Text Box 23"/>
          <p:cNvSpPr txBox="1">
            <a:spLocks noChangeArrowheads="1"/>
          </p:cNvSpPr>
          <p:nvPr/>
        </p:nvSpPr>
        <p:spPr bwMode="gray">
          <a:xfrm>
            <a:off x="488171" y="5173220"/>
            <a:ext cx="18774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algn="ctr" eaLnBrk="1" hangingPunct="1"/>
            <a:r>
              <a:rPr kumimoji="1" lang="zh-TW" altLang="en-US"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rPr>
              <a:t>活動四</a:t>
            </a:r>
            <a:endParaRPr kumimoji="1" lang="en-US" altLang="zh-TW"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endParaRPr>
          </a:p>
          <a:p>
            <a:pPr algn="ctr" eaLnBrk="1" hangingPunct="1"/>
            <a:r>
              <a:rPr lang="zh-TW" altLang="zh-TW" sz="2200" b="1" dirty="0" smtClean="0">
                <a:solidFill>
                  <a:schemeClr val="bg1"/>
                </a:solidFill>
                <a:latin typeface="標楷體" pitchFamily="65" charset="-120"/>
                <a:ea typeface="標楷體" pitchFamily="65" charset="-120"/>
              </a:rPr>
              <a:t>我</a:t>
            </a:r>
            <a:r>
              <a:rPr lang="zh-TW" altLang="zh-TW" sz="2200" b="1" dirty="0">
                <a:solidFill>
                  <a:schemeClr val="bg1"/>
                </a:solidFill>
                <a:latin typeface="標楷體" pitchFamily="65" charset="-120"/>
                <a:ea typeface="標楷體" pitchFamily="65" charset="-120"/>
              </a:rPr>
              <a:t>是學習好手</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2800" b="1" i="0" u="none" strike="noStrike" cap="none" normalizeH="0" baseline="0" dirty="0" smtClean="0">
              <a:ln>
                <a:noFill/>
              </a:ln>
              <a:solidFill>
                <a:schemeClr val="bg1"/>
              </a:solidFill>
              <a:effectLst/>
              <a:latin typeface="標楷體" pitchFamily="65" charset="-120"/>
              <a:ea typeface="標楷體" pitchFamily="65" charset="-120"/>
              <a:cs typeface="新細明體" pitchFamily="18" charset="-120"/>
            </a:endParaRPr>
          </a:p>
        </p:txBody>
      </p:sp>
      <p:sp>
        <p:nvSpPr>
          <p:cNvPr id="55" name="矩形 54"/>
          <p:cNvSpPr/>
          <p:nvPr/>
        </p:nvSpPr>
        <p:spPr>
          <a:xfrm>
            <a:off x="577789" y="4512557"/>
            <a:ext cx="1723549" cy="461665"/>
          </a:xfrm>
          <a:prstGeom prst="rect">
            <a:avLst/>
          </a:prstGeom>
        </p:spPr>
        <p:txBody>
          <a:bodyPr wrap="none">
            <a:spAutoFit/>
          </a:bodyPr>
          <a:lstStyle/>
          <a:p>
            <a:r>
              <a:rPr lang="zh-TW" altLang="zh-TW" sz="2400" b="1" dirty="0">
                <a:solidFill>
                  <a:schemeClr val="bg1"/>
                </a:solidFill>
                <a:latin typeface="標楷體" pitchFamily="65" charset="-120"/>
                <a:ea typeface="標楷體" pitchFamily="65" charset="-120"/>
              </a:rPr>
              <a:t>學習練習曲</a:t>
            </a:r>
            <a:endParaRPr lang="zh-TW" altLang="zh-TW" sz="2400" b="1" dirty="0">
              <a:solidFill>
                <a:schemeClr val="bg1"/>
              </a:solidFill>
              <a:effectLst/>
              <a:latin typeface="標楷體" pitchFamily="65" charset="-120"/>
              <a:ea typeface="標楷體" pitchFamily="65" charset="-120"/>
            </a:endParaRPr>
          </a:p>
        </p:txBody>
      </p:sp>
      <p:sp>
        <p:nvSpPr>
          <p:cNvPr id="56" name="矩形 55"/>
          <p:cNvSpPr/>
          <p:nvPr/>
        </p:nvSpPr>
        <p:spPr>
          <a:xfrm>
            <a:off x="2453235" y="1166510"/>
            <a:ext cx="4495029" cy="1200329"/>
          </a:xfrm>
          <a:prstGeom prst="rect">
            <a:avLst/>
          </a:prstGeom>
        </p:spPr>
        <p:txBody>
          <a:bodyPr wrap="square">
            <a:spAutoFit/>
          </a:bodyPr>
          <a:lstStyle/>
          <a:p>
            <a:r>
              <a:rPr lang="zh-TW" altLang="zh-TW" sz="2400" dirty="0">
                <a:latin typeface="標楷體" pitchFamily="65" charset="-120"/>
                <a:ea typeface="標楷體" pitchFamily="65" charset="-120"/>
              </a:rPr>
              <a:t>透過小組腦力激盪「為什麼要學習」的理由，澄清學習價值，激發學習動力。</a:t>
            </a:r>
            <a:endParaRPr lang="zh-TW" altLang="en-US" sz="2400" dirty="0">
              <a:latin typeface="標楷體" pitchFamily="65" charset="-120"/>
              <a:ea typeface="標楷體" pitchFamily="65" charset="-120"/>
            </a:endParaRPr>
          </a:p>
        </p:txBody>
      </p:sp>
      <p:sp>
        <p:nvSpPr>
          <p:cNvPr id="57" name="矩形 56"/>
          <p:cNvSpPr/>
          <p:nvPr/>
        </p:nvSpPr>
        <p:spPr>
          <a:xfrm>
            <a:off x="2453235" y="2598262"/>
            <a:ext cx="4572000" cy="830997"/>
          </a:xfrm>
          <a:prstGeom prst="rect">
            <a:avLst/>
          </a:prstGeom>
        </p:spPr>
        <p:txBody>
          <a:bodyPr>
            <a:spAutoFit/>
          </a:bodyPr>
          <a:lstStyle/>
          <a:p>
            <a:r>
              <a:rPr lang="zh-TW" altLang="zh-TW" sz="2400" dirty="0">
                <a:latin typeface="標楷體" pitchFamily="65" charset="-120"/>
                <a:ea typeface="標楷體" pitchFamily="65" charset="-120"/>
              </a:rPr>
              <a:t>從故事引導中瞭解自己的學習現況，並蒐集各種關於學習的</a:t>
            </a:r>
            <a:r>
              <a:rPr lang="zh-TW" altLang="zh-TW" sz="2400" dirty="0" smtClean="0">
                <a:latin typeface="標楷體" pitchFamily="65" charset="-120"/>
                <a:ea typeface="標楷體" pitchFamily="65" charset="-120"/>
              </a:rPr>
              <a:t>方法</a:t>
            </a:r>
            <a:endParaRPr lang="zh-TW" altLang="en-US" sz="2400" dirty="0">
              <a:latin typeface="標楷體" pitchFamily="65" charset="-120"/>
              <a:ea typeface="標楷體" pitchFamily="65" charset="-120"/>
            </a:endParaRPr>
          </a:p>
        </p:txBody>
      </p:sp>
      <p:sp>
        <p:nvSpPr>
          <p:cNvPr id="58" name="矩形 57"/>
          <p:cNvSpPr/>
          <p:nvPr/>
        </p:nvSpPr>
        <p:spPr>
          <a:xfrm>
            <a:off x="2473654" y="3861157"/>
            <a:ext cx="5194690" cy="1200329"/>
          </a:xfrm>
          <a:prstGeom prst="rect">
            <a:avLst/>
          </a:prstGeom>
        </p:spPr>
        <p:txBody>
          <a:bodyPr wrap="square">
            <a:spAutoFit/>
          </a:bodyPr>
          <a:lstStyle/>
          <a:p>
            <a:r>
              <a:rPr lang="zh-TW" altLang="zh-TW" sz="2400" dirty="0">
                <a:latin typeface="標楷體" pitchFamily="65" charset="-120"/>
                <a:ea typeface="標楷體" pitchFamily="65" charset="-120"/>
              </a:rPr>
              <a:t>練習</a:t>
            </a:r>
            <a:r>
              <a:rPr lang="en-US" altLang="zh-TW" sz="2400" dirty="0">
                <a:latin typeface="標楷體" pitchFamily="65" charset="-120"/>
                <a:ea typeface="標楷體" pitchFamily="65" charset="-120"/>
              </a:rPr>
              <a:t>N</a:t>
            </a:r>
            <a:r>
              <a:rPr lang="zh-TW" altLang="zh-TW" sz="2400" dirty="0">
                <a:latin typeface="標楷體" pitchFamily="65" charset="-120"/>
                <a:ea typeface="標楷體" pitchFamily="65" charset="-120"/>
              </a:rPr>
              <a:t>字法則，學習掌握事件輕重緩急及排定處理事務的優先順序，並依自己的學習目標，訂定學習計畫。</a:t>
            </a:r>
            <a:endParaRPr lang="zh-TW" altLang="en-US" sz="2400" dirty="0">
              <a:latin typeface="標楷體" pitchFamily="65" charset="-120"/>
              <a:ea typeface="標楷體" pitchFamily="65" charset="-120"/>
            </a:endParaRPr>
          </a:p>
        </p:txBody>
      </p:sp>
      <p:sp>
        <p:nvSpPr>
          <p:cNvPr id="59" name="矩形 58"/>
          <p:cNvSpPr/>
          <p:nvPr/>
        </p:nvSpPr>
        <p:spPr>
          <a:xfrm>
            <a:off x="2473654" y="5265553"/>
            <a:ext cx="4572000" cy="1200329"/>
          </a:xfrm>
          <a:prstGeom prst="rect">
            <a:avLst/>
          </a:prstGeom>
        </p:spPr>
        <p:txBody>
          <a:bodyPr>
            <a:spAutoFit/>
          </a:bodyPr>
          <a:lstStyle/>
          <a:p>
            <a:r>
              <a:rPr lang="zh-TW" altLang="zh-TW" sz="2400" dirty="0">
                <a:latin typeface="標楷體" pitchFamily="65" charset="-120"/>
                <a:ea typeface="標楷體" pitchFamily="65" charset="-120"/>
              </a:rPr>
              <a:t>學生執行並評估學習計畫，分析執時產生的助力及阻力，進一步調整學習計畫。</a:t>
            </a:r>
            <a:endParaRPr lang="zh-TW" altLang="en-US" sz="2400" dirty="0">
              <a:latin typeface="標楷體" pitchFamily="65" charset="-120"/>
              <a:ea typeface="標楷體" pitchFamily="65" charset="-120"/>
            </a:endParaRPr>
          </a:p>
        </p:txBody>
      </p:sp>
      <p:sp>
        <p:nvSpPr>
          <p:cNvPr id="61" name="圓角矩形圖說文字 60"/>
          <p:cNvSpPr/>
          <p:nvPr/>
        </p:nvSpPr>
        <p:spPr>
          <a:xfrm>
            <a:off x="7174633" y="2598262"/>
            <a:ext cx="1440160" cy="822330"/>
          </a:xfrm>
          <a:prstGeom prst="wedgeRoundRectCallout">
            <a:avLst>
              <a:gd name="adj1" fmla="val -64082"/>
              <a:gd name="adj2" fmla="val 14154"/>
              <a:gd name="adj3" fmla="val 16667"/>
            </a:avLst>
          </a:prstGeom>
          <a:solidFill>
            <a:srgbClr val="492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a:latin typeface="標楷體" pitchFamily="65" charset="-120"/>
                <a:ea typeface="標楷體" pitchFamily="65" charset="-120"/>
              </a:rPr>
              <a:t>口語評量</a:t>
            </a:r>
          </a:p>
        </p:txBody>
      </p:sp>
      <p:sp>
        <p:nvSpPr>
          <p:cNvPr id="62" name="圓角矩形圖說文字 61"/>
          <p:cNvSpPr/>
          <p:nvPr/>
        </p:nvSpPr>
        <p:spPr>
          <a:xfrm>
            <a:off x="7174633" y="1184045"/>
            <a:ext cx="1440160" cy="822330"/>
          </a:xfrm>
          <a:prstGeom prst="wedgeRoundRectCallout">
            <a:avLst>
              <a:gd name="adj1" fmla="val -64082"/>
              <a:gd name="adj2" fmla="val 14154"/>
              <a:gd name="adj3" fmla="val 16667"/>
            </a:avLst>
          </a:prstGeom>
          <a:solidFill>
            <a:srgbClr val="492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latin typeface="標楷體" pitchFamily="65" charset="-120"/>
                <a:ea typeface="標楷體" pitchFamily="65" charset="-120"/>
              </a:rPr>
              <a:t>口語評量</a:t>
            </a:r>
            <a:endParaRPr lang="zh-TW" altLang="en-US" sz="2200" dirty="0">
              <a:latin typeface="標楷體" pitchFamily="65" charset="-120"/>
              <a:ea typeface="標楷體" pitchFamily="65" charset="-120"/>
            </a:endParaRPr>
          </a:p>
        </p:txBody>
      </p:sp>
      <p:sp>
        <p:nvSpPr>
          <p:cNvPr id="63" name="圓角矩形圖說文字 62"/>
          <p:cNvSpPr/>
          <p:nvPr/>
        </p:nvSpPr>
        <p:spPr>
          <a:xfrm>
            <a:off x="7452320" y="3981620"/>
            <a:ext cx="1440160" cy="822330"/>
          </a:xfrm>
          <a:prstGeom prst="wedgeRoundRectCallout">
            <a:avLst>
              <a:gd name="adj1" fmla="val -56720"/>
              <a:gd name="adj2" fmla="val -37415"/>
              <a:gd name="adj3" fmla="val 16667"/>
            </a:avLst>
          </a:prstGeom>
          <a:solidFill>
            <a:srgbClr val="492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a:latin typeface="標楷體" pitchFamily="65" charset="-120"/>
                <a:ea typeface="標楷體" pitchFamily="65" charset="-120"/>
              </a:rPr>
              <a:t>實作評量</a:t>
            </a:r>
          </a:p>
        </p:txBody>
      </p:sp>
      <p:sp>
        <p:nvSpPr>
          <p:cNvPr id="64" name="圓角矩形圖說文字 63"/>
          <p:cNvSpPr/>
          <p:nvPr/>
        </p:nvSpPr>
        <p:spPr>
          <a:xfrm>
            <a:off x="7174633" y="5317559"/>
            <a:ext cx="1440160" cy="822330"/>
          </a:xfrm>
          <a:prstGeom prst="wedgeRoundRectCallout">
            <a:avLst>
              <a:gd name="adj1" fmla="val -64082"/>
              <a:gd name="adj2" fmla="val 14154"/>
              <a:gd name="adj3" fmla="val 16667"/>
            </a:avLst>
          </a:prstGeom>
          <a:solidFill>
            <a:srgbClr val="492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dirty="0" smtClean="0">
                <a:latin typeface="標楷體" pitchFamily="65" charset="-120"/>
                <a:ea typeface="標楷體" pitchFamily="65" charset="-120"/>
              </a:rPr>
              <a:t>高層次</a:t>
            </a:r>
            <a:endParaRPr lang="en-US" altLang="zh-TW" sz="2200" dirty="0" smtClean="0">
              <a:latin typeface="標楷體" pitchFamily="65" charset="-120"/>
              <a:ea typeface="標楷體" pitchFamily="65" charset="-120"/>
            </a:endParaRPr>
          </a:p>
          <a:p>
            <a:pPr algn="ctr"/>
            <a:r>
              <a:rPr lang="zh-TW" altLang="en-US" sz="2200" dirty="0" smtClean="0">
                <a:latin typeface="標楷體" pitchFamily="65" charset="-120"/>
                <a:ea typeface="標楷體" pitchFamily="65" charset="-120"/>
              </a:rPr>
              <a:t>紙</a:t>
            </a:r>
            <a:r>
              <a:rPr lang="zh-TW" altLang="en-US" sz="2200" dirty="0">
                <a:latin typeface="標楷體" pitchFamily="65" charset="-120"/>
                <a:ea typeface="標楷體" pitchFamily="65" charset="-120"/>
              </a:rPr>
              <a:t>筆測驗</a:t>
            </a:r>
          </a:p>
        </p:txBody>
      </p:sp>
    </p:spTree>
    <p:extLst>
      <p:ext uri="{BB962C8B-B14F-4D97-AF65-F5344CB8AC3E}">
        <p14:creationId xmlns:p14="http://schemas.microsoft.com/office/powerpoint/2010/main" val="33595423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randombar(horizontal)">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dirty="0"/>
          </a:p>
        </p:txBody>
      </p:sp>
      <p:sp>
        <p:nvSpPr>
          <p:cNvPr id="18" name="AutoShape 3"/>
          <p:cNvSpPr>
            <a:spLocks noChangeArrowheads="1"/>
          </p:cNvSpPr>
          <p:nvPr/>
        </p:nvSpPr>
        <p:spPr bwMode="auto">
          <a:xfrm>
            <a:off x="2916334" y="2286000"/>
            <a:ext cx="2719974" cy="3898900"/>
          </a:xfrm>
          <a:prstGeom prst="roundRect">
            <a:avLst>
              <a:gd name="adj" fmla="val 13745"/>
            </a:avLst>
          </a:prstGeom>
          <a:solidFill>
            <a:srgbClr val="FFFFFF">
              <a:alpha val="30980"/>
            </a:srgbClr>
          </a:solidFill>
          <a:ln w="38100">
            <a:solidFill>
              <a:srgbClr val="C0C0C0"/>
            </a:solidFill>
            <a:round/>
            <a:headEnd/>
            <a:tailEnd/>
          </a:ln>
        </p:spPr>
        <p:txBody>
          <a:bodyPr vert="horz" wrap="square" lIns="0" tIns="45720" rIns="0" bIns="45720" numCol="1" anchor="ctr" anchorCtr="0" compatLnSpc="1">
            <a:prstTxWarp prst="textNoShape">
              <a:avLst/>
            </a:prstTxWarp>
          </a:bodyPr>
          <a:lstStyle/>
          <a:p>
            <a:pPr marL="0" marR="0" lvl="0" indent="0" defTabSz="914400" rtl="0" eaLnBrk="1" fontAlgn="base" latinLnBrk="0" hangingPunct="1">
              <a:lnSpc>
                <a:spcPct val="100000"/>
              </a:lnSpc>
              <a:spcBef>
                <a:spcPts val="1200"/>
              </a:spcBef>
              <a:spcAft>
                <a:spcPct val="0"/>
              </a:spcAft>
              <a:buClrTx/>
              <a:buSzTx/>
              <a:buFontTx/>
              <a:buNone/>
              <a:tabLst/>
            </a:pPr>
            <a:r>
              <a:rPr kumimoji="1" lang="zh-TW" sz="3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學生能完成「我的時間管理記錄表」。</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 name="AutoShape 4"/>
          <p:cNvSpPr>
            <a:spLocks noChangeArrowheads="1"/>
          </p:cNvSpPr>
          <p:nvPr/>
        </p:nvSpPr>
        <p:spPr bwMode="auto">
          <a:xfrm>
            <a:off x="169453" y="2276475"/>
            <a:ext cx="2418609" cy="4152900"/>
          </a:xfrm>
          <a:prstGeom prst="roundRect">
            <a:avLst>
              <a:gd name="adj" fmla="val 13745"/>
            </a:avLst>
          </a:prstGeom>
          <a:noFill/>
          <a:ln w="38100">
            <a:solidFill>
              <a:srgbClr val="C0C0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AutoShape 29"/>
          <p:cNvSpPr>
            <a:spLocks noChangeArrowheads="1"/>
          </p:cNvSpPr>
          <p:nvPr/>
        </p:nvSpPr>
        <p:spPr bwMode="auto">
          <a:xfrm>
            <a:off x="5933829" y="2325688"/>
            <a:ext cx="2510863" cy="4103688"/>
          </a:xfrm>
          <a:prstGeom prst="roundRect">
            <a:avLst>
              <a:gd name="adj" fmla="val 13745"/>
            </a:avLst>
          </a:prstGeom>
          <a:solidFill>
            <a:srgbClr val="FFFFFF">
              <a:alpha val="30980"/>
            </a:srgbClr>
          </a:solidFill>
          <a:ln w="38100">
            <a:solidFill>
              <a:srgbClr val="C0C0C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cxnSp>
        <p:nvCxnSpPr>
          <p:cNvPr id="2055" name="直線單箭頭接點 50"/>
          <p:cNvCxnSpPr>
            <a:cxnSpLocks noChangeShapeType="1"/>
          </p:cNvCxnSpPr>
          <p:nvPr/>
        </p:nvCxnSpPr>
        <p:spPr bwMode="auto">
          <a:xfrm>
            <a:off x="144852" y="1701800"/>
            <a:ext cx="8714986" cy="12700"/>
          </a:xfrm>
          <a:prstGeom prst="straightConnector1">
            <a:avLst/>
          </a:prstGeom>
          <a:noFill/>
          <a:ln w="127000" algn="ctr">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58" name="圓角矩形 57"/>
          <p:cNvSpPr/>
          <p:nvPr/>
        </p:nvSpPr>
        <p:spPr bwMode="auto">
          <a:xfrm>
            <a:off x="5932291" y="1484313"/>
            <a:ext cx="2409383" cy="503238"/>
          </a:xfrm>
          <a:prstGeom prst="roundRect">
            <a:avLst/>
          </a:prstGeom>
          <a:solidFill>
            <a:schemeClr val="accent2">
              <a:lumMod val="20000"/>
              <a:lumOff val="80000"/>
            </a:schemeClr>
          </a:solidFill>
          <a:ln>
            <a:solidFill>
              <a:srgbClr val="FFFFFF"/>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smtClean="0">
                <a:ln>
                  <a:noFill/>
                </a:ln>
                <a:solidFill>
                  <a:srgbClr val="0A0AFF"/>
                </a:solidFill>
                <a:effectLst/>
                <a:latin typeface="標楷體" pitchFamily="65" charset="-120"/>
                <a:ea typeface="標楷體" pitchFamily="65" charset="-120"/>
                <a:cs typeface="新細明體" pitchFamily="18" charset="-120"/>
              </a:rPr>
              <a:t>高層次紙筆測驗</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56" name="圓角矩形 55"/>
          <p:cNvSpPr/>
          <p:nvPr/>
        </p:nvSpPr>
        <p:spPr bwMode="auto">
          <a:xfrm>
            <a:off x="449927" y="1426368"/>
            <a:ext cx="1874573" cy="576263"/>
          </a:xfrm>
          <a:prstGeom prst="roundRect">
            <a:avLst/>
          </a:prstGeom>
          <a:solidFill>
            <a:schemeClr val="accent2">
              <a:lumMod val="20000"/>
              <a:lumOff val="80000"/>
            </a:schemeClr>
          </a:solidFill>
          <a:ln>
            <a:solidFill>
              <a:srgbClr val="FFFFFF"/>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0A0AFF"/>
                </a:solidFill>
                <a:effectLst/>
                <a:latin typeface="標楷體" pitchFamily="65" charset="-120"/>
                <a:ea typeface="標楷體" pitchFamily="65" charset="-120"/>
                <a:cs typeface="新細明體" pitchFamily="18" charset="-120"/>
              </a:rPr>
              <a:t>口語評量</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7" name="圓角矩形 56"/>
          <p:cNvSpPr/>
          <p:nvPr/>
        </p:nvSpPr>
        <p:spPr bwMode="auto">
          <a:xfrm>
            <a:off x="3213855" y="1412875"/>
            <a:ext cx="1875844" cy="576263"/>
          </a:xfrm>
          <a:prstGeom prst="roundRect">
            <a:avLst/>
          </a:prstGeom>
          <a:solidFill>
            <a:schemeClr val="accent2">
              <a:lumMod val="20000"/>
              <a:lumOff val="80000"/>
            </a:schemeClr>
          </a:solidFill>
          <a:ln>
            <a:solidFill>
              <a:srgbClr val="FFFFFF"/>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0A0AFF"/>
                </a:solidFill>
                <a:effectLst/>
                <a:latin typeface="標楷體" pitchFamily="65" charset="-120"/>
                <a:ea typeface="標楷體" pitchFamily="65" charset="-120"/>
                <a:cs typeface="新細明體" pitchFamily="18" charset="-120"/>
              </a:rPr>
              <a:t>實作評量</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61" name="文字方塊 60"/>
          <p:cNvSpPr txBox="1">
            <a:spLocks noChangeArrowheads="1"/>
          </p:cNvSpPr>
          <p:nvPr/>
        </p:nvSpPr>
        <p:spPr bwMode="auto">
          <a:xfrm>
            <a:off x="5933829" y="2564904"/>
            <a:ext cx="2650783" cy="341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1" hangingPunct="1">
              <a:spcBef>
                <a:spcPts val="3000"/>
              </a:spcBef>
            </a:pPr>
            <a:r>
              <a:rPr kumimoji="1" lang="zh-TW" sz="3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學生</a:t>
            </a:r>
            <a:r>
              <a:rPr kumimoji="1" lang="zh-TW" sz="3600" b="1" i="0" u="none" strike="noStrike" cap="none" normalizeH="0" baseline="0" dirty="0" smtClean="0">
                <a:ln>
                  <a:noFill/>
                </a:ln>
                <a:solidFill>
                  <a:srgbClr val="FF1818"/>
                </a:solidFill>
                <a:effectLst/>
                <a:latin typeface="標楷體" pitchFamily="65" charset="-120"/>
                <a:ea typeface="標楷體" pitchFamily="65" charset="-120"/>
                <a:cs typeface="新細明體" pitchFamily="18" charset="-120"/>
              </a:rPr>
              <a:t>分析</a:t>
            </a:r>
            <a:r>
              <a:rPr kumimoji="1" lang="zh-TW" sz="3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執行學習計畫中的</a:t>
            </a:r>
            <a:r>
              <a:rPr kumimoji="1" lang="zh-TW" sz="3600" b="1" i="0" u="none" strike="noStrike" cap="none" normalizeH="0" baseline="0" dirty="0" smtClean="0">
                <a:ln>
                  <a:noFill/>
                </a:ln>
                <a:solidFill>
                  <a:srgbClr val="FF1818"/>
                </a:solidFill>
                <a:effectLst/>
                <a:latin typeface="標楷體" pitchFamily="65" charset="-120"/>
                <a:ea typeface="標楷體" pitchFamily="65" charset="-120"/>
                <a:cs typeface="新細明體" pitchFamily="18" charset="-120"/>
              </a:rPr>
              <a:t>助力及阻力</a:t>
            </a:r>
            <a:r>
              <a:rPr lang="zh-TW" altLang="en-US" sz="3600" b="1" dirty="0">
                <a:solidFill>
                  <a:srgbClr val="01306B"/>
                </a:solidFill>
                <a:latin typeface="標楷體" pitchFamily="65" charset="-120"/>
                <a:ea typeface="標楷體" pitchFamily="65" charset="-120"/>
                <a:cs typeface="新細明體" pitchFamily="18" charset="-120"/>
              </a:rPr>
              <a:t>，</a:t>
            </a:r>
            <a:r>
              <a:rPr kumimoji="1" lang="zh-TW" sz="3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並</a:t>
            </a:r>
            <a:r>
              <a:rPr kumimoji="1" lang="zh-TW" sz="3600" b="1" i="0" u="none" strike="noStrike" cap="none" normalizeH="0" baseline="0" dirty="0" smtClean="0">
                <a:ln>
                  <a:noFill/>
                </a:ln>
                <a:solidFill>
                  <a:srgbClr val="FF1818"/>
                </a:solidFill>
                <a:effectLst/>
                <a:latin typeface="標楷體" pitchFamily="65" charset="-120"/>
                <a:ea typeface="標楷體" pitchFamily="65" charset="-120"/>
                <a:cs typeface="新細明體" pitchFamily="18" charset="-120"/>
              </a:rPr>
              <a:t>調整</a:t>
            </a:r>
            <a:r>
              <a:rPr kumimoji="1" lang="zh-TW" sz="3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自己的學習計畫</a:t>
            </a:r>
            <a:r>
              <a:rPr kumimoji="1" lang="zh-TW" sz="26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2184" name="Text Box 35"/>
          <p:cNvSpPr txBox="1">
            <a:spLocks noChangeArrowheads="1"/>
          </p:cNvSpPr>
          <p:nvPr/>
        </p:nvSpPr>
        <p:spPr bwMode="auto">
          <a:xfrm>
            <a:off x="107950" y="260350"/>
            <a:ext cx="8336742"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4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                 </a:t>
            </a:r>
            <a:r>
              <a:rPr kumimoji="1" lang="zh-TW" sz="44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評量方法</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2175" name="Text Box 37"/>
          <p:cNvSpPr txBox="1">
            <a:spLocks noChangeArrowheads="1"/>
          </p:cNvSpPr>
          <p:nvPr/>
        </p:nvSpPr>
        <p:spPr bwMode="auto">
          <a:xfrm>
            <a:off x="224643" y="2958306"/>
            <a:ext cx="2378632" cy="255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zh-TW" sz="40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學生能</a:t>
            </a:r>
            <a:r>
              <a:rPr kumimoji="1" lang="zh-TW" sz="4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說出</a:t>
            </a:r>
            <a:r>
              <a:rPr kumimoji="1" lang="zh-TW" sz="4000" b="1" i="0" u="none" strike="noStrike" cap="none" normalizeH="0" baseline="0" dirty="0" smtClean="0">
                <a:ln>
                  <a:noFill/>
                </a:ln>
                <a:solidFill>
                  <a:srgbClr val="01306B"/>
                </a:solidFill>
                <a:effectLst/>
                <a:latin typeface="標楷體" pitchFamily="65" charset="-120"/>
                <a:ea typeface="標楷體" pitchFamily="65" charset="-120"/>
                <a:cs typeface="新細明體" pitchFamily="18" charset="-120"/>
              </a:rPr>
              <a:t>學習與生活的關連性。</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4" name="圓角矩形 33"/>
          <p:cNvSpPr/>
          <p:nvPr/>
        </p:nvSpPr>
        <p:spPr bwMode="auto">
          <a:xfrm>
            <a:off x="349350" y="1327150"/>
            <a:ext cx="2075729" cy="815975"/>
          </a:xfrm>
          <a:prstGeom prst="round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5" name="圓角矩形 34"/>
          <p:cNvSpPr/>
          <p:nvPr/>
        </p:nvSpPr>
        <p:spPr bwMode="auto">
          <a:xfrm>
            <a:off x="3116988" y="1327150"/>
            <a:ext cx="2075729" cy="771525"/>
          </a:xfrm>
          <a:prstGeom prst="round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6" name="圓角矩形 35"/>
          <p:cNvSpPr/>
          <p:nvPr/>
        </p:nvSpPr>
        <p:spPr bwMode="auto">
          <a:xfrm>
            <a:off x="5815436" y="1327150"/>
            <a:ext cx="2629257" cy="785813"/>
          </a:xfrm>
          <a:prstGeom prst="round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771667789"/>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002.jpg"/>
          <p:cNvPicPr>
            <a:picLocks noChangeAspect="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gray">
          <a:xfrm>
            <a:off x="225170" y="1844824"/>
            <a:ext cx="8647702" cy="4753799"/>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7" name="Rectangle 1"/>
          <p:cNvSpPr>
            <a:spLocks noChangeArrowheads="1"/>
          </p:cNvSpPr>
          <p:nvPr/>
        </p:nvSpPr>
        <p:spPr bwMode="auto">
          <a:xfrm>
            <a:off x="-612576" y="260648"/>
            <a:ext cx="9930925" cy="1323439"/>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           </a:t>
            </a:r>
            <a:r>
              <a:rPr kumimoji="1" lang="zh-TW" altLang="en-US" sz="40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實作評量評量工具</a:t>
            </a:r>
            <a:endParaRPr kumimoji="1" lang="en-US" altLang="zh-TW" sz="40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lvl="0" algn="ctr" eaLnBrk="1" hangingPunct="1"/>
            <a:r>
              <a:rPr lang="zh-TW" altLang="en-US" sz="4000" b="1" dirty="0" smtClean="0">
                <a:solidFill>
                  <a:schemeClr val="tx2"/>
                </a:solidFill>
                <a:latin typeface="標楷體" pitchFamily="65" charset="-120"/>
                <a:ea typeface="標楷體" pitchFamily="65" charset="-120"/>
                <a:cs typeface="新細明體" pitchFamily="18" charset="-120"/>
              </a:rPr>
              <a:t>　　　　　　　　　～</a:t>
            </a:r>
            <a:r>
              <a:rPr lang="zh-TW" altLang="zh-TW" sz="4000" b="1" dirty="0">
                <a:solidFill>
                  <a:schemeClr val="tx2"/>
                </a:solidFill>
                <a:latin typeface="標楷體" pitchFamily="65" charset="-120"/>
                <a:ea typeface="標楷體" pitchFamily="65" charset="-120"/>
                <a:cs typeface="新細明體" pitchFamily="18" charset="-120"/>
              </a:rPr>
              <a:t>我的時間管理記錄表</a:t>
            </a:r>
            <a:endParaRPr lang="en-US" altLang="zh-TW" sz="4000" b="1" dirty="0">
              <a:solidFill>
                <a:schemeClr val="tx2"/>
              </a:solidFill>
              <a:latin typeface="標楷體" pitchFamily="65" charset="-120"/>
              <a:ea typeface="標楷體" pitchFamily="65" charset="-120"/>
              <a:cs typeface="新細明體" pitchFamily="18" charset="-120"/>
            </a:endParaRPr>
          </a:p>
        </p:txBody>
      </p:sp>
    </p:spTree>
    <p:extLst>
      <p:ext uri="{BB962C8B-B14F-4D97-AF65-F5344CB8AC3E}">
        <p14:creationId xmlns:p14="http://schemas.microsoft.com/office/powerpoint/2010/main" val="883231396"/>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a:lstStyle/>
          <a:p>
            <a:endParaRPr lang="zh-TW" altLang="en-US"/>
          </a:p>
        </p:txBody>
      </p:sp>
      <p:pic>
        <p:nvPicPr>
          <p:cNvPr id="4" name="內容版面配置區 3" descr="003.jpg"/>
          <p:cNvPicPr>
            <a:picLocks noGrp="1" noChangeAspect="1"/>
          </p:cNvPicPr>
          <p:nvPr>
            <p:ph idx="4294967295"/>
          </p:nvPr>
        </p:nvPicPr>
        <p:blipFill>
          <a:blip r:embed="rId2">
            <a:lum bright="10000" contrast="10000"/>
            <a:extLst>
              <a:ext uri="{28A0092B-C50C-407E-A947-70E740481C1C}">
                <a14:useLocalDpi xmlns:a14="http://schemas.microsoft.com/office/drawing/2010/main" val="0"/>
              </a:ext>
            </a:extLst>
          </a:blip>
          <a:srcRect/>
          <a:stretch>
            <a:fillRect/>
          </a:stretch>
        </p:blipFill>
        <p:spPr bwMode="gray">
          <a:xfrm>
            <a:off x="179512" y="1241376"/>
            <a:ext cx="7272808" cy="561662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3491880" y="188640"/>
            <a:ext cx="5652120" cy="1846659"/>
          </a:xfrm>
          <a:prstGeom prst="rect">
            <a:avLst/>
          </a:prstGeom>
          <a:noFill/>
        </p:spPr>
        <p:txBody>
          <a:bodyPr wrap="square" rtlCol="0">
            <a:spAutoFit/>
          </a:bodyPr>
          <a:lstStyle/>
          <a:p>
            <a:pPr lvl="0"/>
            <a:r>
              <a:rPr lang="zh-TW" altLang="en-US" sz="3800" b="1" dirty="0">
                <a:solidFill>
                  <a:schemeClr val="tx2"/>
                </a:solidFill>
                <a:latin typeface="標楷體" pitchFamily="65" charset="-120"/>
                <a:ea typeface="標楷體" pitchFamily="65" charset="-120"/>
                <a:cs typeface="新細明體" pitchFamily="18" charset="-120"/>
              </a:rPr>
              <a:t>高層次紙筆</a:t>
            </a:r>
            <a:r>
              <a:rPr lang="zh-TW" altLang="en-US" sz="3800" b="1" dirty="0" smtClean="0">
                <a:solidFill>
                  <a:schemeClr val="tx2"/>
                </a:solidFill>
                <a:latin typeface="標楷體" pitchFamily="65" charset="-120"/>
                <a:ea typeface="標楷體" pitchFamily="65" charset="-120"/>
                <a:cs typeface="新細明體" pitchFamily="18" charset="-120"/>
              </a:rPr>
              <a:t>測驗評量工具</a:t>
            </a:r>
            <a:endParaRPr lang="en-US" altLang="zh-TW" sz="3800" b="1" dirty="0" smtClean="0">
              <a:solidFill>
                <a:schemeClr val="tx2"/>
              </a:solidFill>
              <a:latin typeface="標楷體" pitchFamily="65" charset="-120"/>
              <a:ea typeface="標楷體" pitchFamily="65" charset="-120"/>
              <a:cs typeface="新細明體" pitchFamily="18" charset="-120"/>
            </a:endParaRPr>
          </a:p>
          <a:p>
            <a:pPr lvl="0"/>
            <a:r>
              <a:rPr lang="zh-TW" altLang="en-US" sz="3800" b="1" dirty="0">
                <a:solidFill>
                  <a:schemeClr val="tx2"/>
                </a:solidFill>
                <a:latin typeface="標楷體" pitchFamily="65" charset="-120"/>
                <a:ea typeface="標楷體" pitchFamily="65" charset="-120"/>
                <a:cs typeface="新細明體" pitchFamily="18" charset="-120"/>
              </a:rPr>
              <a:t>　</a:t>
            </a:r>
            <a:r>
              <a:rPr lang="zh-TW" altLang="en-US" sz="3800" b="1" dirty="0" smtClean="0">
                <a:solidFill>
                  <a:schemeClr val="tx2"/>
                </a:solidFill>
                <a:latin typeface="標楷體" pitchFamily="65" charset="-120"/>
                <a:ea typeface="標楷體" pitchFamily="65" charset="-120"/>
                <a:cs typeface="新細明體" pitchFamily="18" charset="-120"/>
              </a:rPr>
              <a:t>　　～</a:t>
            </a:r>
            <a:r>
              <a:rPr lang="zh-TW" altLang="zh-TW" sz="3800" b="1" dirty="0" smtClean="0">
                <a:solidFill>
                  <a:schemeClr val="tx2"/>
                </a:solidFill>
                <a:latin typeface="標楷體" pitchFamily="65" charset="-120"/>
                <a:ea typeface="標楷體" pitchFamily="65" charset="-120"/>
                <a:cs typeface="新細明體" pitchFamily="18" charset="-120"/>
              </a:rPr>
              <a:t>學習</a:t>
            </a:r>
            <a:r>
              <a:rPr lang="zh-TW" altLang="zh-TW" sz="3800" b="1" dirty="0">
                <a:solidFill>
                  <a:schemeClr val="tx2"/>
                </a:solidFill>
                <a:latin typeface="標楷體" pitchFamily="65" charset="-120"/>
                <a:ea typeface="標楷體" pitchFamily="65" charset="-120"/>
                <a:cs typeface="新細明體" pitchFamily="18" charset="-120"/>
              </a:rPr>
              <a:t>成效評估單</a:t>
            </a:r>
          </a:p>
          <a:p>
            <a:endParaRPr lang="zh-TW" altLang="en-US" sz="3800" dirty="0"/>
          </a:p>
        </p:txBody>
      </p:sp>
    </p:spTree>
    <p:extLst>
      <p:ext uri="{BB962C8B-B14F-4D97-AF65-F5344CB8AC3E}">
        <p14:creationId xmlns:p14="http://schemas.microsoft.com/office/powerpoint/2010/main" val="1635207301"/>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a:p>
        </p:txBody>
      </p:sp>
      <p:grpSp>
        <p:nvGrpSpPr>
          <p:cNvPr id="36" name="內容版面配置區 4"/>
          <p:cNvGrpSpPr>
            <a:grpSpLocks noGrp="1" noRot="1"/>
          </p:cNvGrpSpPr>
          <p:nvPr/>
        </p:nvGrpSpPr>
        <p:grpSpPr bwMode="auto">
          <a:xfrm>
            <a:off x="179388" y="931049"/>
            <a:ext cx="8784513" cy="6199302"/>
            <a:chOff x="113" y="135"/>
            <a:chExt cx="5627" cy="4410"/>
          </a:xfrm>
        </p:grpSpPr>
        <p:sp>
          <p:nvSpPr>
            <p:cNvPr id="37" name="Rectangle 3"/>
            <p:cNvSpPr>
              <a:spLocks noChangeArrowheads="1"/>
            </p:cNvSpPr>
            <p:nvPr/>
          </p:nvSpPr>
          <p:spPr bwMode="auto">
            <a:xfrm>
              <a:off x="113" y="135"/>
              <a:ext cx="45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內容標準</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8" name="Rectangle 4"/>
            <p:cNvSpPr>
              <a:spLocks noChangeArrowheads="1"/>
            </p:cNvSpPr>
            <p:nvPr/>
          </p:nvSpPr>
          <p:spPr bwMode="auto">
            <a:xfrm>
              <a:off x="567" y="135"/>
              <a:ext cx="50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表現標準</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9" name="Rectangle 5"/>
            <p:cNvSpPr>
              <a:spLocks noChangeArrowheads="1"/>
            </p:cNvSpPr>
            <p:nvPr/>
          </p:nvSpPr>
          <p:spPr bwMode="auto">
            <a:xfrm>
              <a:off x="567" y="365"/>
              <a:ext cx="1451" cy="3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FFFFFF"/>
                  </a:solidFill>
                  <a:effectLst/>
                  <a:latin typeface="Times New Roman" pitchFamily="18" charset="0"/>
                  <a:ea typeface="新細明體" pitchFamily="18" charset="-120"/>
                  <a:cs typeface="新細明體" pitchFamily="18" charset="-120"/>
                </a:rPr>
                <a:t>A</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0" name="Rectangle 6"/>
            <p:cNvSpPr>
              <a:spLocks noChangeArrowheads="1"/>
            </p:cNvSpPr>
            <p:nvPr/>
          </p:nvSpPr>
          <p:spPr bwMode="auto">
            <a:xfrm>
              <a:off x="2018" y="365"/>
              <a:ext cx="1225" cy="3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FFFFFF"/>
                  </a:solidFill>
                  <a:effectLst/>
                  <a:latin typeface="新細明體" pitchFamily="18" charset="-120"/>
                  <a:ea typeface="新細明體" pitchFamily="18" charset="-120"/>
                  <a:cs typeface="新細明體" pitchFamily="18" charset="-120"/>
                </a:rPr>
                <a:t>B</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1" name="Rectangle 7"/>
            <p:cNvSpPr>
              <a:spLocks noChangeArrowheads="1"/>
            </p:cNvSpPr>
            <p:nvPr/>
          </p:nvSpPr>
          <p:spPr bwMode="auto">
            <a:xfrm>
              <a:off x="3243" y="365"/>
              <a:ext cx="1148" cy="3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FFFFFF"/>
                  </a:solidFill>
                  <a:effectLst/>
                  <a:latin typeface="新細明體" pitchFamily="18" charset="-120"/>
                  <a:ea typeface="新細明體" pitchFamily="18" charset="-120"/>
                  <a:cs typeface="新細明體" pitchFamily="18" charset="-120"/>
                </a:rPr>
                <a:t>C</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2" name="Rectangle 8"/>
            <p:cNvSpPr>
              <a:spLocks noChangeArrowheads="1"/>
            </p:cNvSpPr>
            <p:nvPr/>
          </p:nvSpPr>
          <p:spPr bwMode="auto">
            <a:xfrm>
              <a:off x="4391" y="365"/>
              <a:ext cx="1012" cy="3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FFFFFF"/>
                  </a:solidFill>
                  <a:effectLst/>
                  <a:latin typeface="新細明體" pitchFamily="18" charset="-120"/>
                  <a:ea typeface="新細明體" pitchFamily="18" charset="-120"/>
                  <a:cs typeface="新細明體" pitchFamily="18" charset="-120"/>
                </a:rPr>
                <a:t>D</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3" name="Rectangle 9"/>
            <p:cNvSpPr>
              <a:spLocks noChangeArrowheads="1"/>
            </p:cNvSpPr>
            <p:nvPr/>
          </p:nvSpPr>
          <p:spPr bwMode="auto">
            <a:xfrm>
              <a:off x="5403" y="365"/>
              <a:ext cx="199" cy="3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FFFFFF"/>
                  </a:solidFill>
                  <a:effectLst/>
                  <a:latin typeface="新細明體" pitchFamily="18" charset="-120"/>
                  <a:ea typeface="新細明體" pitchFamily="18" charset="-120"/>
                  <a:cs typeface="新細明體" pitchFamily="18" charset="-120"/>
                </a:rPr>
                <a:t>E</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4" name="Rectangle 10"/>
            <p:cNvSpPr>
              <a:spLocks noChangeArrowheads="1"/>
            </p:cNvSpPr>
            <p:nvPr/>
          </p:nvSpPr>
          <p:spPr bwMode="auto">
            <a:xfrm>
              <a:off x="113" y="711"/>
              <a:ext cx="454" cy="125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rPr>
                <a:t>自</a:t>
              </a:r>
              <a:endParaRPr kumimoji="1" lang="zh-TW" altLang="en-US"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rPr>
                <a:t>我</a:t>
              </a:r>
              <a:endParaRPr kumimoji="1" lang="zh-TW" altLang="en-US"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rPr>
                <a:t>管</a:t>
              </a:r>
              <a:endParaRPr kumimoji="1" lang="zh-TW" altLang="en-US"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smtClean="0">
                  <a:ln>
                    <a:noFill/>
                  </a:ln>
                  <a:solidFill>
                    <a:srgbClr val="FEF2EC"/>
                  </a:solidFill>
                  <a:effectLst/>
                  <a:latin typeface="標楷體" pitchFamily="65" charset="-120"/>
                  <a:ea typeface="標楷體" pitchFamily="65" charset="-120"/>
                  <a:cs typeface="新細明體" pitchFamily="18" charset="-120"/>
                </a:rPr>
                <a:t>理</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5" name="Rectangle 11"/>
            <p:cNvSpPr>
              <a:spLocks noChangeArrowheads="1"/>
            </p:cNvSpPr>
            <p:nvPr/>
          </p:nvSpPr>
          <p:spPr bwMode="auto">
            <a:xfrm>
              <a:off x="567" y="711"/>
              <a:ext cx="1451"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07976" rIns="68580" bIns="0" numCol="1" anchor="t" anchorCtr="0" compatLnSpc="1">
              <a:prstTxWarp prst="textNoShape">
                <a:avLst/>
              </a:prstTxWarp>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能運用不同的學習資訊，訂定學習目標及學習計畫，</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執行</a:t>
              </a: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並</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評估成效</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6" name="Rectangle 12"/>
            <p:cNvSpPr>
              <a:spLocks noChangeArrowheads="1"/>
            </p:cNvSpPr>
            <p:nvPr/>
          </p:nvSpPr>
          <p:spPr bwMode="auto">
            <a:xfrm>
              <a:off x="2018" y="711"/>
              <a:ext cx="1225"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07976" rIns="68580" bIns="0" numCol="1" anchor="t" anchorCtr="0" compatLnSpc="1">
              <a:prstTxWarp prst="textNoShape">
                <a:avLst/>
              </a:prstTxWarp>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能</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分析</a:t>
              </a: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各種學習資訊，</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訂定</a:t>
              </a: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個人的</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學習目標</a:t>
              </a:r>
              <a:r>
                <a:rPr kumimoji="1" lang="zh-TW" sz="2300" b="1" i="0" u="none" strike="noStrike" cap="none" normalizeH="0" baseline="0" dirty="0" smtClean="0">
                  <a:ln>
                    <a:noFill/>
                  </a:ln>
                  <a:solidFill>
                    <a:srgbClr val="002060"/>
                  </a:solidFill>
                  <a:effectLst/>
                  <a:latin typeface="標楷體" pitchFamily="65" charset="-120"/>
                  <a:ea typeface="標楷體" pitchFamily="65" charset="-120"/>
                  <a:cs typeface="新細明體" pitchFamily="18" charset="-120"/>
                </a:rPr>
                <a:t>，並嘗試</a:t>
              </a:r>
              <a:r>
                <a:rPr kumimoji="1" lang="zh-TW" sz="23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擬定學習計畫</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7" name="Rectangle 13"/>
            <p:cNvSpPr>
              <a:spLocks noChangeArrowheads="1"/>
            </p:cNvSpPr>
            <p:nvPr/>
          </p:nvSpPr>
          <p:spPr bwMode="auto">
            <a:xfrm>
              <a:off x="3243" y="711"/>
              <a:ext cx="1148"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07976" rIns="68580" bIns="0" numCol="1" anchor="t" anchorCtr="0" compatLnSpc="1">
              <a:prstTxWarp prst="textNoShape">
                <a:avLst/>
              </a:prstTxWarp>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smtClean="0">
                  <a:ln>
                    <a:noFill/>
                  </a:ln>
                  <a:solidFill>
                    <a:srgbClr val="002060"/>
                  </a:solidFill>
                  <a:effectLst/>
                  <a:latin typeface="標楷體" pitchFamily="65" charset="-120"/>
                  <a:ea typeface="標楷體" pitchFamily="65" charset="-120"/>
                  <a:cs typeface="新細明體" pitchFamily="18" charset="-120"/>
                </a:rPr>
                <a:t>能</a:t>
              </a:r>
              <a:r>
                <a:rPr kumimoji="1" lang="zh-TW" sz="2300" b="1" i="0" u="none" strike="noStrike" cap="none" normalizeH="0" baseline="0" smtClean="0">
                  <a:ln>
                    <a:noFill/>
                  </a:ln>
                  <a:solidFill>
                    <a:srgbClr val="FF0000"/>
                  </a:solidFill>
                  <a:effectLst/>
                  <a:latin typeface="標楷體" pitchFamily="65" charset="-120"/>
                  <a:ea typeface="標楷體" pitchFamily="65" charset="-120"/>
                  <a:cs typeface="新細明體" pitchFamily="18" charset="-120"/>
                </a:rPr>
                <a:t>蒐集</a:t>
              </a:r>
              <a:r>
                <a:rPr kumimoji="1" lang="zh-TW" sz="2300" b="1" i="0" u="none" strike="noStrike" cap="none" normalizeH="0" baseline="0" smtClean="0">
                  <a:ln>
                    <a:noFill/>
                  </a:ln>
                  <a:solidFill>
                    <a:srgbClr val="002060"/>
                  </a:solidFill>
                  <a:effectLst/>
                  <a:latin typeface="標楷體" pitchFamily="65" charset="-120"/>
                  <a:ea typeface="標楷體" pitchFamily="65" charset="-120"/>
                  <a:cs typeface="新細明體" pitchFamily="18" charset="-120"/>
                </a:rPr>
                <a:t>各種與學習有關的資訊或方法</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8" name="Rectangle 14"/>
            <p:cNvSpPr>
              <a:spLocks noChangeArrowheads="1"/>
            </p:cNvSpPr>
            <p:nvPr/>
          </p:nvSpPr>
          <p:spPr bwMode="auto">
            <a:xfrm>
              <a:off x="4391" y="711"/>
              <a:ext cx="1012"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07976" rIns="68580" bIns="0" numCol="1" anchor="t" anchorCtr="0" compatLnSpc="1">
              <a:prstTxWarp prst="textNoShape">
                <a:avLst/>
              </a:prstTxWarp>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smtClean="0">
                  <a:ln>
                    <a:noFill/>
                  </a:ln>
                  <a:solidFill>
                    <a:srgbClr val="002060"/>
                  </a:solidFill>
                  <a:effectLst/>
                  <a:latin typeface="標楷體" pitchFamily="65" charset="-120"/>
                  <a:ea typeface="標楷體" pitchFamily="65" charset="-120"/>
                  <a:cs typeface="新細明體" pitchFamily="18" charset="-120"/>
                </a:rPr>
                <a:t>能</a:t>
              </a:r>
              <a:r>
                <a:rPr kumimoji="1" lang="zh-TW" sz="2300" b="1" i="0" u="none" strike="noStrike" cap="none" normalizeH="0" baseline="0" smtClean="0">
                  <a:ln>
                    <a:noFill/>
                  </a:ln>
                  <a:solidFill>
                    <a:srgbClr val="FF0000"/>
                  </a:solidFill>
                  <a:effectLst/>
                  <a:latin typeface="標楷體" pitchFamily="65" charset="-120"/>
                  <a:ea typeface="標楷體" pitchFamily="65" charset="-120"/>
                  <a:cs typeface="新細明體" pitchFamily="18" charset="-120"/>
                </a:rPr>
                <a:t>分享</a:t>
              </a:r>
              <a:r>
                <a:rPr kumimoji="1" lang="zh-TW" sz="2300" b="1" i="0" u="none" strike="noStrike" cap="none" normalizeH="0" baseline="0" smtClean="0">
                  <a:ln>
                    <a:noFill/>
                  </a:ln>
                  <a:solidFill>
                    <a:srgbClr val="002060"/>
                  </a:solidFill>
                  <a:effectLst/>
                  <a:latin typeface="標楷體" pitchFamily="65" charset="-120"/>
                  <a:ea typeface="標楷體" pitchFamily="65" charset="-120"/>
                  <a:cs typeface="新細明體" pitchFamily="18" charset="-120"/>
                </a:rPr>
                <a:t>自己的學習經驗</a:t>
              </a:r>
            </a:p>
            <a:p>
              <a:pPr marL="0" marR="0" lvl="0" indent="0" algn="just" defTabSz="914400" rtl="0" eaLnBrk="1" fontAlgn="base" latinLnBrk="0" hangingPunct="1">
                <a:lnSpc>
                  <a:spcPct val="100000"/>
                </a:lnSpc>
                <a:spcBef>
                  <a:spcPts val="600"/>
                </a:spcBef>
                <a:spcAft>
                  <a:spcPct val="0"/>
                </a:spcAft>
                <a:buClrTx/>
                <a:buSzTx/>
                <a:buFontTx/>
                <a:buNone/>
                <a:tabLst/>
              </a:pPr>
              <a:r>
                <a:rPr kumimoji="1" lang="zh-TW" altLang="en-US" sz="2300" b="1" i="0" u="none" strike="noStrike" cap="none" normalizeH="0" baseline="0" smtClean="0">
                  <a:ln>
                    <a:noFill/>
                  </a:ln>
                  <a:solidFill>
                    <a:srgbClr val="002060"/>
                  </a:solidFill>
                  <a:effectLst/>
                  <a:latin typeface="Arial"/>
                  <a:ea typeface="標楷體" pitchFamily="65" charset="-120"/>
                  <a:cs typeface="新細明體" pitchFamily="18" charset="-120"/>
                </a:rPr>
                <a:t> </a:t>
              </a:r>
              <a:endParaRPr kumimoji="1" lang="zh-TW" sz="2300" b="1" i="0" u="none" strike="noStrike" cap="none" normalizeH="0" baseline="0" smtClean="0">
                <a:ln>
                  <a:noFill/>
                </a:ln>
                <a:solidFill>
                  <a:srgbClr val="002060"/>
                </a:solidFill>
                <a:effectLst/>
                <a:latin typeface="標楷體" pitchFamily="65" charset="-120"/>
                <a:ea typeface="標楷體" pitchFamily="65" charset="-120"/>
                <a:cs typeface="新細明體" pitchFamily="18" charset="-120"/>
              </a:endParaRPr>
            </a:p>
            <a:p>
              <a:pPr marL="0" marR="0" lvl="0" indent="0" algn="just" defTabSz="914400" rtl="0" eaLnBrk="1" fontAlgn="base" latinLnBrk="0" hangingPunct="1">
                <a:lnSpc>
                  <a:spcPct val="100000"/>
                </a:lnSpc>
                <a:spcBef>
                  <a:spcPts val="600"/>
                </a:spcBef>
                <a:spcAft>
                  <a:spcPct val="0"/>
                </a:spcAft>
                <a:buClrTx/>
                <a:buSzTx/>
                <a:buFontTx/>
                <a:buNone/>
                <a:tabLst/>
              </a:pPr>
              <a:r>
                <a:rPr kumimoji="1" lang="zh-TW" altLang="en-US" sz="2300" b="1" i="0" u="none" strike="noStrike" cap="none" normalizeH="0" baseline="0" smtClean="0">
                  <a:ln>
                    <a:noFill/>
                  </a:ln>
                  <a:solidFill>
                    <a:srgbClr val="002060"/>
                  </a:solidFill>
                  <a:effectLst/>
                  <a:latin typeface="Arial"/>
                  <a:ea typeface="標楷體" pitchFamily="65" charset="-120"/>
                  <a:cs typeface="新細明體" pitchFamily="18" charset="-120"/>
                </a:rPr>
                <a:t> </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9" name="Rectangle 15"/>
            <p:cNvSpPr>
              <a:spLocks noChangeArrowheads="1"/>
            </p:cNvSpPr>
            <p:nvPr/>
          </p:nvSpPr>
          <p:spPr bwMode="auto">
            <a:xfrm>
              <a:off x="5403" y="711"/>
              <a:ext cx="199" cy="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 </a:t>
              </a:r>
              <a:endParaRPr kumimoji="1" lang="zh-TW" altLang="zh-TW" sz="2000" b="0"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 </a:t>
              </a:r>
              <a:endParaRPr kumimoji="1" lang="zh-TW" altLang="zh-TW" sz="2000" b="0"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未達</a:t>
              </a:r>
              <a:r>
                <a:rPr kumimoji="1" lang="en-US" alt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D</a:t>
              </a:r>
              <a:r>
                <a:rPr kumimoji="1" lang="zh-TW"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級</a:t>
              </a:r>
              <a:endParaRPr kumimoji="1" lang="zh-TW" sz="2000" b="0"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itchFamily="18" charset="0"/>
                  <a:ea typeface="新細明體" pitchFamily="18" charset="-120"/>
                  <a:cs typeface="新細明體" pitchFamily="18" charset="-120"/>
                </a:rPr>
                <a:t> </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50" name="Rectangle 16"/>
            <p:cNvSpPr>
              <a:spLocks noChangeArrowheads="1"/>
            </p:cNvSpPr>
            <p:nvPr/>
          </p:nvSpPr>
          <p:spPr bwMode="auto">
            <a:xfrm>
              <a:off x="113" y="1965"/>
              <a:ext cx="454" cy="225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0" numCol="1" anchor="ctr" anchorCtr="1"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本</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單</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元</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評</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量</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規</a:t>
              </a:r>
              <a:endParaRPr kumimoji="1" lang="zh-TW" altLang="en-US"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1" lang="zh-TW" sz="2400" b="1" i="0" u="none" strike="noStrike" cap="none" normalizeH="0" baseline="0" dirty="0" smtClean="0">
                  <a:ln>
                    <a:noFill/>
                  </a:ln>
                  <a:solidFill>
                    <a:srgbClr val="FEF2EC"/>
                  </a:solidFill>
                  <a:effectLst/>
                  <a:latin typeface="標楷體" pitchFamily="65" charset="-120"/>
                  <a:ea typeface="標楷體" pitchFamily="65" charset="-120"/>
                  <a:cs typeface="新細明體" pitchFamily="18" charset="-120"/>
                </a:rPr>
                <a:t>準</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1" name="Rectangle 17"/>
            <p:cNvSpPr>
              <a:spLocks noChangeArrowheads="1"/>
            </p:cNvSpPr>
            <p:nvPr/>
          </p:nvSpPr>
          <p:spPr bwMode="auto">
            <a:xfrm>
              <a:off x="567" y="2292"/>
              <a:ext cx="1451"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71984" rIns="6858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學生執行並評估學習計畫，分析執行的助力及阻力，進一步調整學習計畫。</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2" name="Rectangle 18"/>
            <p:cNvSpPr>
              <a:spLocks noChangeArrowheads="1"/>
            </p:cNvSpPr>
            <p:nvPr/>
          </p:nvSpPr>
          <p:spPr bwMode="auto">
            <a:xfrm>
              <a:off x="2018" y="2292"/>
              <a:ext cx="1225"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71984" rIns="6858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學生能依自己的學習目標，運用</a:t>
              </a:r>
              <a:r>
                <a:rPr kumimoji="1" lang="en-US" alt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N</a:t>
              </a:r>
              <a:r>
                <a:rPr kumimoji="1" 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字法則與時間管理紀錄表，訂定學習計畫。</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3" name="Rectangle 19"/>
            <p:cNvSpPr>
              <a:spLocks noChangeArrowheads="1"/>
            </p:cNvSpPr>
            <p:nvPr/>
          </p:nvSpPr>
          <p:spPr bwMode="auto">
            <a:xfrm>
              <a:off x="3243" y="2292"/>
              <a:ext cx="1148"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71984" rIns="6858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學生能說出平時蒐集的各種學習方法。</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4" name="Rectangle 20"/>
            <p:cNvSpPr>
              <a:spLocks noChangeArrowheads="1"/>
            </p:cNvSpPr>
            <p:nvPr/>
          </p:nvSpPr>
          <p:spPr bwMode="auto">
            <a:xfrm>
              <a:off x="4405" y="2292"/>
              <a:ext cx="1012"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71984" rIns="6858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zh-TW" sz="2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學生能說出自己平時學習的經驗。</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5" name="Line 21"/>
            <p:cNvSpPr>
              <a:spLocks noChangeShapeType="1"/>
            </p:cNvSpPr>
            <p:nvPr/>
          </p:nvSpPr>
          <p:spPr bwMode="auto">
            <a:xfrm>
              <a:off x="567" y="135"/>
              <a:ext cx="0" cy="408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6" name="Line 22"/>
            <p:cNvSpPr>
              <a:spLocks noChangeShapeType="1"/>
            </p:cNvSpPr>
            <p:nvPr/>
          </p:nvSpPr>
          <p:spPr bwMode="auto">
            <a:xfrm>
              <a:off x="2018" y="365"/>
              <a:ext cx="0" cy="385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7" name="Line 23"/>
            <p:cNvSpPr>
              <a:spLocks noChangeShapeType="1"/>
            </p:cNvSpPr>
            <p:nvPr/>
          </p:nvSpPr>
          <p:spPr bwMode="auto">
            <a:xfrm>
              <a:off x="3243" y="365"/>
              <a:ext cx="0" cy="385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8" name="Line 24"/>
            <p:cNvSpPr>
              <a:spLocks noChangeShapeType="1"/>
            </p:cNvSpPr>
            <p:nvPr/>
          </p:nvSpPr>
          <p:spPr bwMode="auto">
            <a:xfrm>
              <a:off x="4391" y="365"/>
              <a:ext cx="0" cy="385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9" name="Line 25"/>
            <p:cNvSpPr>
              <a:spLocks noChangeShapeType="1"/>
            </p:cNvSpPr>
            <p:nvPr/>
          </p:nvSpPr>
          <p:spPr bwMode="auto">
            <a:xfrm>
              <a:off x="5403" y="365"/>
              <a:ext cx="0" cy="385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0" name="Line 26"/>
            <p:cNvSpPr>
              <a:spLocks noChangeShapeType="1"/>
            </p:cNvSpPr>
            <p:nvPr/>
          </p:nvSpPr>
          <p:spPr bwMode="auto">
            <a:xfrm>
              <a:off x="567" y="365"/>
              <a:ext cx="5035"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1" name="Line 27"/>
            <p:cNvSpPr>
              <a:spLocks noChangeShapeType="1"/>
            </p:cNvSpPr>
            <p:nvPr/>
          </p:nvSpPr>
          <p:spPr bwMode="auto">
            <a:xfrm>
              <a:off x="113" y="711"/>
              <a:ext cx="5489"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28"/>
            <p:cNvSpPr>
              <a:spLocks noChangeShapeType="1"/>
            </p:cNvSpPr>
            <p:nvPr/>
          </p:nvSpPr>
          <p:spPr bwMode="auto">
            <a:xfrm>
              <a:off x="113" y="2177"/>
              <a:ext cx="529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3" name="Line 29"/>
            <p:cNvSpPr>
              <a:spLocks noChangeShapeType="1"/>
            </p:cNvSpPr>
            <p:nvPr/>
          </p:nvSpPr>
          <p:spPr bwMode="auto">
            <a:xfrm>
              <a:off x="113" y="135"/>
              <a:ext cx="0" cy="408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4" name="Line 30"/>
            <p:cNvSpPr>
              <a:spLocks noChangeShapeType="1"/>
            </p:cNvSpPr>
            <p:nvPr/>
          </p:nvSpPr>
          <p:spPr bwMode="auto">
            <a:xfrm>
              <a:off x="5602" y="135"/>
              <a:ext cx="0" cy="408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5" name="Line 31"/>
            <p:cNvSpPr>
              <a:spLocks noChangeShapeType="1"/>
            </p:cNvSpPr>
            <p:nvPr/>
          </p:nvSpPr>
          <p:spPr bwMode="auto">
            <a:xfrm>
              <a:off x="251" y="135"/>
              <a:ext cx="5489"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6" name="Line 32"/>
            <p:cNvSpPr>
              <a:spLocks noChangeShapeType="1"/>
            </p:cNvSpPr>
            <p:nvPr/>
          </p:nvSpPr>
          <p:spPr bwMode="auto">
            <a:xfrm>
              <a:off x="113" y="4218"/>
              <a:ext cx="5489"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spTree>
    <p:extLst>
      <p:ext uri="{BB962C8B-B14F-4D97-AF65-F5344CB8AC3E}">
        <p14:creationId xmlns:p14="http://schemas.microsoft.com/office/powerpoint/2010/main" val="2023597657"/>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endParaRPr lang="zh-TW" altLang="en-US" smtClean="0"/>
          </a:p>
        </p:txBody>
      </p:sp>
      <p:sp>
        <p:nvSpPr>
          <p:cNvPr id="46083" name="Rectangle 3"/>
          <p:cNvSpPr>
            <a:spLocks noGrp="1"/>
          </p:cNvSpPr>
          <p:nvPr>
            <p:ph type="body" idx="4294967295"/>
          </p:nvPr>
        </p:nvSpPr>
        <p:spPr>
          <a:xfrm>
            <a:off x="323850" y="1461294"/>
            <a:ext cx="8820150" cy="4598987"/>
          </a:xfrm>
        </p:spPr>
        <p:txBody>
          <a:bodyPr/>
          <a:lstStyle/>
          <a:p>
            <a:pPr marL="0" indent="0" algn="ctr">
              <a:spcBef>
                <a:spcPct val="0"/>
              </a:spcBef>
              <a:buNone/>
            </a:pPr>
            <a:r>
              <a:rPr kumimoji="1" lang="zh-TW" altLang="en-US" sz="4000" b="1" dirty="0">
                <a:solidFill>
                  <a:srgbClr val="000066"/>
                </a:solidFill>
                <a:latin typeface="文鼎粗隸" pitchFamily="49" charset="-120"/>
                <a:ea typeface="文鼎粗隸" pitchFamily="49" charset="-120"/>
              </a:rPr>
              <a:t>單元名稱：現代魯賓遜聰明求生計</a:t>
            </a:r>
          </a:p>
          <a:p>
            <a:r>
              <a:rPr lang="zh-TW" altLang="en-US" sz="2600" dirty="0" smtClean="0">
                <a:latin typeface="標楷體" pitchFamily="65" charset="-120"/>
                <a:ea typeface="標楷體" pitchFamily="65" charset="-120"/>
              </a:rPr>
              <a:t>適用年級：</a:t>
            </a:r>
            <a:r>
              <a:rPr lang="en-US" altLang="zh-TW" sz="2600" dirty="0" smtClean="0">
                <a:latin typeface="標楷體" pitchFamily="65" charset="-120"/>
                <a:ea typeface="標楷體" pitchFamily="65" charset="-120"/>
              </a:rPr>
              <a:t>9</a:t>
            </a:r>
            <a:r>
              <a:rPr lang="zh-TW" altLang="en-US" sz="2600" dirty="0" smtClean="0">
                <a:latin typeface="標楷體" pitchFamily="65" charset="-120"/>
                <a:ea typeface="標楷體" pitchFamily="65" charset="-120"/>
              </a:rPr>
              <a:t>年級→</a:t>
            </a:r>
            <a:r>
              <a:rPr lang="en-US" altLang="zh-TW" sz="2600" dirty="0" smtClean="0">
                <a:latin typeface="標楷體" pitchFamily="65" charset="-120"/>
                <a:ea typeface="標楷體" pitchFamily="65" charset="-120"/>
              </a:rPr>
              <a:t>8</a:t>
            </a:r>
            <a:r>
              <a:rPr lang="zh-TW" altLang="en-US" sz="2600" dirty="0" smtClean="0">
                <a:latin typeface="標楷體" pitchFamily="65" charset="-120"/>
                <a:ea typeface="標楷體" pitchFamily="65" charset="-120"/>
              </a:rPr>
              <a:t>年級</a:t>
            </a:r>
          </a:p>
          <a:p>
            <a:r>
              <a:rPr lang="zh-TW" altLang="en-US" sz="2600" dirty="0" smtClean="0">
                <a:latin typeface="標楷體" pitchFamily="65" charset="-120"/>
                <a:ea typeface="標楷體" pitchFamily="65" charset="-120"/>
              </a:rPr>
              <a:t>能力指標</a:t>
            </a:r>
            <a:r>
              <a:rPr lang="en-US" altLang="zh-TW" sz="2600" dirty="0" smtClean="0">
                <a:latin typeface="標楷體" pitchFamily="65" charset="-120"/>
                <a:ea typeface="標楷體" pitchFamily="65" charset="-120"/>
              </a:rPr>
              <a:t>:</a:t>
            </a:r>
          </a:p>
          <a:p>
            <a:pPr lvl="1"/>
            <a:r>
              <a:rPr lang="en-US" altLang="zh-TW" sz="2600" dirty="0" smtClean="0">
                <a:latin typeface="標楷體" pitchFamily="65" charset="-120"/>
                <a:ea typeface="標楷體" pitchFamily="65" charset="-120"/>
              </a:rPr>
              <a:t>4-4-3</a:t>
            </a:r>
            <a:r>
              <a:rPr lang="zh-TW" altLang="en-US" sz="2600" dirty="0" smtClean="0">
                <a:latin typeface="標楷體" pitchFamily="65" charset="-120"/>
                <a:ea typeface="標楷體" pitchFamily="65" charset="-120"/>
              </a:rPr>
              <a:t>具備野外生活技能，提升野外生存能力，並與環境作合宜的互動</a:t>
            </a:r>
          </a:p>
          <a:p>
            <a:pPr>
              <a:buFont typeface="Wingdings" pitchFamily="2" charset="2"/>
              <a:buChar char="l"/>
            </a:pPr>
            <a:r>
              <a:rPr lang="zh-TW" altLang="en-US" sz="2600" dirty="0" smtClean="0">
                <a:latin typeface="標楷體" pitchFamily="65" charset="-120"/>
                <a:ea typeface="標楷體" pitchFamily="65" charset="-120"/>
              </a:rPr>
              <a:t>教學目標：</a:t>
            </a:r>
          </a:p>
          <a:p>
            <a:pPr lvl="1"/>
            <a:r>
              <a:rPr lang="zh-TW" altLang="en-US" sz="2600" dirty="0" smtClean="0">
                <a:latin typeface="標楷體" pitchFamily="65" charset="-120"/>
                <a:ea typeface="標楷體" pitchFamily="65" charset="-120"/>
              </a:rPr>
              <a:t>察覺野外活動中可能發生的危險情境。 </a:t>
            </a:r>
          </a:p>
          <a:p>
            <a:pPr lvl="1"/>
            <a:r>
              <a:rPr lang="zh-TW" altLang="en-US" sz="2600" dirty="0" smtClean="0">
                <a:latin typeface="標楷體" pitchFamily="65" charset="-120"/>
                <a:ea typeface="標楷體" pitchFamily="65" charset="-120"/>
              </a:rPr>
              <a:t>在自然環境中，運用現有資源，提升野外</a:t>
            </a:r>
            <a:endParaRPr lang="en-US" altLang="zh-TW" sz="2600" dirty="0" smtClean="0">
              <a:latin typeface="標楷體" pitchFamily="65" charset="-120"/>
              <a:ea typeface="標楷體" pitchFamily="65" charset="-120"/>
            </a:endParaRPr>
          </a:p>
          <a:p>
            <a:pPr marL="274638" lvl="1" indent="0">
              <a:buNone/>
            </a:pPr>
            <a:r>
              <a:rPr lang="en-US" altLang="zh-TW" sz="2600" dirty="0">
                <a:latin typeface="標楷體" pitchFamily="65" charset="-120"/>
                <a:ea typeface="標楷體" pitchFamily="65" charset="-120"/>
              </a:rPr>
              <a:t> </a:t>
            </a:r>
            <a:r>
              <a:rPr lang="en-US" altLang="zh-TW" sz="2600" dirty="0" smtClean="0">
                <a:latin typeface="標楷體" pitchFamily="65" charset="-120"/>
                <a:ea typeface="標楷體" pitchFamily="65" charset="-120"/>
              </a:rPr>
              <a:t> </a:t>
            </a:r>
            <a:r>
              <a:rPr lang="zh-TW" altLang="en-US" sz="2600" dirty="0" smtClean="0">
                <a:latin typeface="標楷體" pitchFamily="65" charset="-120"/>
                <a:ea typeface="標楷體" pitchFamily="65" charset="-120"/>
              </a:rPr>
              <a:t>活動中解決各種問題的能力。</a:t>
            </a:r>
            <a:r>
              <a:rPr lang="zh-TW" altLang="en-US" sz="2600" dirty="0" smtClean="0"/>
              <a:t> </a:t>
            </a:r>
            <a:endParaRPr lang="zh-TW" altLang="en-US" sz="2600" dirty="0" smtClean="0">
              <a:latin typeface="標楷體" pitchFamily="65" charset="-120"/>
              <a:ea typeface="標楷體" pitchFamily="65" charset="-120"/>
            </a:endParaRPr>
          </a:p>
        </p:txBody>
      </p:sp>
      <p:pic>
        <p:nvPicPr>
          <p:cNvPr id="46084" name="Picture 2" descr="titl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425" y="404813"/>
            <a:ext cx="48545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2"/>
          <p:cNvSpPr txBox="1">
            <a:spLocks noChangeArrowheads="1"/>
          </p:cNvSpPr>
          <p:nvPr/>
        </p:nvSpPr>
        <p:spPr bwMode="auto">
          <a:xfrm>
            <a:off x="5076825" y="549275"/>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3200" b="1"/>
              <a:t>綜合活動評量實例</a:t>
            </a:r>
            <a:r>
              <a:rPr lang="en-US" altLang="zh-TW" sz="3200" b="1"/>
              <a:t>2</a:t>
            </a:r>
          </a:p>
        </p:txBody>
      </p:sp>
      <p:grpSp>
        <p:nvGrpSpPr>
          <p:cNvPr id="46088" name="Group 8"/>
          <p:cNvGrpSpPr>
            <a:grpSpLocks/>
          </p:cNvGrpSpPr>
          <p:nvPr/>
        </p:nvGrpSpPr>
        <p:grpSpPr bwMode="auto">
          <a:xfrm>
            <a:off x="4289425" y="404813"/>
            <a:ext cx="6045200" cy="1008062"/>
            <a:chOff x="2702" y="255"/>
            <a:chExt cx="3808" cy="635"/>
          </a:xfrm>
        </p:grpSpPr>
        <p:pic>
          <p:nvPicPr>
            <p:cNvPr id="46086" name="Picture 2" descr="titl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 y="255"/>
              <a:ext cx="305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12"/>
            <p:cNvSpPr txBox="1">
              <a:spLocks noChangeArrowheads="1"/>
            </p:cNvSpPr>
            <p:nvPr/>
          </p:nvSpPr>
          <p:spPr bwMode="auto">
            <a:xfrm>
              <a:off x="3198" y="346"/>
              <a:ext cx="33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3200" b="1"/>
                <a:t>綜合活動評量實例</a:t>
              </a:r>
              <a:r>
                <a:rPr lang="en-US" altLang="zh-TW" sz="3200" b="1"/>
                <a:t>2</a:t>
              </a:r>
            </a:p>
          </p:txBody>
        </p:sp>
      </p:grpSp>
      <p:sp>
        <p:nvSpPr>
          <p:cNvPr id="46096" name="Text Box 16"/>
          <p:cNvSpPr txBox="1">
            <a:spLocks noChangeArrowheads="1"/>
          </p:cNvSpPr>
          <p:nvPr/>
        </p:nvSpPr>
        <p:spPr bwMode="auto">
          <a:xfrm>
            <a:off x="3780879" y="5876925"/>
            <a:ext cx="3993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TW" altLang="en-US" dirty="0">
                <a:latin typeface="標楷體" pitchFamily="65" charset="-120"/>
                <a:ea typeface="標楷體" pitchFamily="65" charset="-120"/>
              </a:rPr>
              <a:t>資料提供</a:t>
            </a:r>
            <a:r>
              <a:rPr kumimoji="0" lang="en-US" altLang="zh-TW" dirty="0" smtClean="0">
                <a:latin typeface="標楷體" pitchFamily="65" charset="-120"/>
                <a:ea typeface="標楷體" pitchFamily="65" charset="-120"/>
              </a:rPr>
              <a:t>:</a:t>
            </a:r>
            <a:r>
              <a:rPr kumimoji="0" lang="zh-TW" altLang="en-US" dirty="0" smtClean="0">
                <a:latin typeface="標楷體" pitchFamily="65" charset="-120"/>
                <a:ea typeface="標楷體" pitchFamily="65" charset="-120"/>
              </a:rPr>
              <a:t>台南</a:t>
            </a:r>
            <a:r>
              <a:rPr lang="zh-TW" altLang="en-US" dirty="0" smtClean="0">
                <a:latin typeface="標楷體" pitchFamily="65" charset="-120"/>
                <a:ea typeface="標楷體" pitchFamily="65" charset="-120"/>
              </a:rPr>
              <a:t>市後甲國中邱敏慧老師</a:t>
            </a:r>
            <a:endParaRPr lang="en-US" altLang="zh-TW" dirty="0" smtClean="0">
              <a:latin typeface="標楷體" pitchFamily="65" charset="-120"/>
              <a:ea typeface="標楷體" pitchFamily="65" charset="-120"/>
            </a:endParaRPr>
          </a:p>
          <a:p>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台北市麗山國中徐秀婕老師</a:t>
            </a:r>
            <a:endParaRPr lang="zh-TW" altLang="en-US" dirty="0">
              <a:latin typeface="標楷體" pitchFamily="65" charset="-120"/>
              <a:ea typeface="標楷體" pitchFamily="65" charset="-120"/>
            </a:endParaRPr>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95936" y="332656"/>
            <a:ext cx="4801314" cy="646331"/>
          </a:xfrm>
          <a:prstGeom prst="rect">
            <a:avLst/>
          </a:prstGeom>
        </p:spPr>
        <p:txBody>
          <a:bodyPr wrap="none">
            <a:spAutoFit/>
          </a:bodyPr>
          <a:lstStyle/>
          <a:p>
            <a:r>
              <a:rPr lang="zh-TW" altLang="zh-TW" sz="3600" b="1" dirty="0">
                <a:solidFill>
                  <a:schemeClr val="tx2"/>
                </a:solidFill>
                <a:latin typeface="標楷體" pitchFamily="65" charset="-120"/>
                <a:ea typeface="標楷體" pitchFamily="65" charset="-120"/>
                <a:cs typeface="新細明體" pitchFamily="18" charset="-120"/>
              </a:rPr>
              <a:t>教學</a:t>
            </a:r>
            <a:r>
              <a:rPr lang="zh-TW" altLang="en-US" sz="3600" b="1" dirty="0">
                <a:solidFill>
                  <a:schemeClr val="tx2"/>
                </a:solidFill>
                <a:latin typeface="標楷體" pitchFamily="65" charset="-120"/>
                <a:ea typeface="標楷體" pitchFamily="65" charset="-120"/>
                <a:cs typeface="新細明體" pitchFamily="18" charset="-120"/>
              </a:rPr>
              <a:t>流程</a:t>
            </a:r>
            <a:r>
              <a:rPr lang="zh-TW" altLang="zh-TW" sz="3600" b="1" dirty="0">
                <a:solidFill>
                  <a:schemeClr val="tx2"/>
                </a:solidFill>
                <a:latin typeface="標楷體" pitchFamily="65" charset="-120"/>
                <a:ea typeface="標楷體" pitchFamily="65" charset="-120"/>
                <a:cs typeface="新細明體" pitchFamily="18" charset="-120"/>
              </a:rPr>
              <a:t>與評量對照表</a:t>
            </a:r>
            <a:endParaRPr lang="zh-TW" altLang="en-US" sz="3600" dirty="0"/>
          </a:p>
        </p:txBody>
      </p:sp>
      <p:sp>
        <p:nvSpPr>
          <p:cNvPr id="8" name="Rectangle 5"/>
          <p:cNvSpPr txBox="1">
            <a:spLocks/>
          </p:cNvSpPr>
          <p:nvPr/>
        </p:nvSpPr>
        <p:spPr bwMode="auto">
          <a:xfrm>
            <a:off x="107724" y="978987"/>
            <a:ext cx="914501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pitchFamily="2" charset="2"/>
              <a:buChar char="l"/>
            </a:pPr>
            <a:r>
              <a:rPr kumimoji="0" lang="zh-TW" altLang="en-US" sz="2800" dirty="0" smtClean="0">
                <a:solidFill>
                  <a:srgbClr val="0000FF"/>
                </a:solidFill>
                <a:latin typeface="標楷體" pitchFamily="65" charset="-120"/>
                <a:ea typeface="標楷體" pitchFamily="65" charset="-120"/>
              </a:rPr>
              <a:t>評量方法</a:t>
            </a:r>
            <a:r>
              <a:rPr kumimoji="0" lang="en-US" altLang="zh-TW" sz="2800" dirty="0" smtClean="0">
                <a:solidFill>
                  <a:srgbClr val="0000FF"/>
                </a:solidFill>
                <a:latin typeface="標楷體" pitchFamily="65" charset="-120"/>
                <a:ea typeface="標楷體" pitchFamily="65" charset="-120"/>
              </a:rPr>
              <a:t>:</a:t>
            </a:r>
            <a:r>
              <a:rPr kumimoji="0" lang="zh-TW" altLang="en-US" sz="2800" dirty="0" smtClean="0">
                <a:solidFill>
                  <a:srgbClr val="0000FF"/>
                </a:solidFill>
                <a:latin typeface="標楷體" pitchFamily="65" charset="-120"/>
                <a:ea typeface="標楷體" pitchFamily="65" charset="-120"/>
              </a:rPr>
              <a:t>口語分享</a:t>
            </a:r>
            <a:r>
              <a:rPr kumimoji="0" lang="en-US" altLang="zh-TW" sz="2800" dirty="0" smtClean="0">
                <a:solidFill>
                  <a:srgbClr val="0000FF"/>
                </a:solidFill>
                <a:latin typeface="標楷體" pitchFamily="65" charset="-120"/>
                <a:ea typeface="標楷體" pitchFamily="65" charset="-120"/>
              </a:rPr>
              <a:t>/</a:t>
            </a:r>
            <a:r>
              <a:rPr kumimoji="0" lang="zh-TW" altLang="en-US" sz="2800" dirty="0" smtClean="0">
                <a:solidFill>
                  <a:srgbClr val="0000FF"/>
                </a:solidFill>
                <a:latin typeface="標楷體" pitchFamily="65" charset="-120"/>
                <a:ea typeface="標楷體" pitchFamily="65" charset="-120"/>
              </a:rPr>
              <a:t>發表、實作評量、高層次紙筆測驗</a:t>
            </a:r>
            <a:endParaRPr kumimoji="0" lang="en-US" altLang="zh-TW" sz="2800" dirty="0" smtClean="0">
              <a:solidFill>
                <a:srgbClr val="0000FF"/>
              </a:solidFill>
              <a:latin typeface="標楷體" pitchFamily="65" charset="-120"/>
              <a:ea typeface="標楷體" pitchFamily="65" charset="-120"/>
            </a:endParaRPr>
          </a:p>
        </p:txBody>
      </p:sp>
      <p:graphicFrame>
        <p:nvGraphicFramePr>
          <p:cNvPr id="11" name="內容版面配置區 3"/>
          <p:cNvGraphicFramePr>
            <a:graphicFrameLocks/>
          </p:cNvGraphicFramePr>
          <p:nvPr>
            <p:extLst>
              <p:ext uri="{D42A27DB-BD31-4B8C-83A1-F6EECF244321}">
                <p14:modId xmlns:p14="http://schemas.microsoft.com/office/powerpoint/2010/main" val="912843318"/>
              </p:ext>
            </p:extLst>
          </p:nvPr>
        </p:nvGraphicFramePr>
        <p:xfrm>
          <a:off x="395536" y="1212826"/>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679136"/>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a:p>
        </p:txBody>
      </p:sp>
      <p:sp>
        <p:nvSpPr>
          <p:cNvPr id="4" name="Text Box 35"/>
          <p:cNvSpPr txBox="1">
            <a:spLocks noChangeArrowheads="1"/>
          </p:cNvSpPr>
          <p:nvPr/>
        </p:nvSpPr>
        <p:spPr bwMode="auto">
          <a:xfrm>
            <a:off x="107950" y="260350"/>
            <a:ext cx="8336742"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4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                 </a:t>
            </a:r>
            <a:r>
              <a:rPr kumimoji="1" lang="zh-TW" sz="4400" b="1"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rPr>
              <a:t>評量方法</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 name="AutoShape 3"/>
          <p:cNvSpPr>
            <a:spLocks noChangeArrowheads="1"/>
          </p:cNvSpPr>
          <p:nvPr/>
        </p:nvSpPr>
        <p:spPr bwMode="auto">
          <a:xfrm>
            <a:off x="467544" y="2286000"/>
            <a:ext cx="2808312" cy="3898900"/>
          </a:xfrm>
          <a:prstGeom prst="roundRect">
            <a:avLst>
              <a:gd name="adj" fmla="val 13745"/>
            </a:avLst>
          </a:prstGeom>
          <a:solidFill>
            <a:srgbClr val="FFFFFF">
              <a:alpha val="30980"/>
            </a:srgbClr>
          </a:solidFill>
          <a:ln w="38100">
            <a:solidFill>
              <a:srgbClr val="C0C0C0"/>
            </a:solidFill>
            <a:round/>
            <a:headEnd/>
            <a:tailEnd/>
          </a:ln>
        </p:spPr>
        <p:txBody>
          <a:bodyPr vert="horz" wrap="square" lIns="0" tIns="45720" rIns="0" bIns="45720" numCol="1" anchor="ctr" anchorCtr="0" compatLnSpc="1">
            <a:prstTxWarp prst="textNoShape">
              <a:avLst/>
            </a:prstTxWarp>
          </a:bodyPr>
          <a:lstStyle/>
          <a:p>
            <a:pPr lvl="0" eaLnBrk="1" hangingPunct="1">
              <a:spcBef>
                <a:spcPts val="1200"/>
              </a:spcBef>
            </a:pPr>
            <a:r>
              <a:rPr lang="zh-TW" altLang="zh-TW" sz="3200" dirty="0">
                <a:latin typeface="標楷體" pitchFamily="65" charset="-120"/>
                <a:ea typeface="標楷體" pitchFamily="65" charset="-120"/>
              </a:rPr>
              <a:t>學生能</a:t>
            </a:r>
            <a:r>
              <a:rPr lang="zh-TW" altLang="zh-TW" sz="3200" dirty="0">
                <a:solidFill>
                  <a:srgbClr val="FF0000"/>
                </a:solidFill>
                <a:latin typeface="標楷體" pitchFamily="65" charset="-120"/>
                <a:ea typeface="標楷體" pitchFamily="65" charset="-120"/>
              </a:rPr>
              <a:t>正確</a:t>
            </a:r>
            <a:r>
              <a:rPr lang="zh-TW" altLang="zh-TW" sz="3200" dirty="0" smtClean="0">
                <a:solidFill>
                  <a:srgbClr val="FF0000"/>
                </a:solidFill>
                <a:latin typeface="標楷體" pitchFamily="65" charset="-120"/>
                <a:ea typeface="標楷體" pitchFamily="65" charset="-120"/>
              </a:rPr>
              <a:t>取材</a:t>
            </a:r>
            <a:r>
              <a:rPr lang="zh-TW" altLang="en-US" sz="3200" dirty="0" smtClean="0">
                <a:solidFill>
                  <a:srgbClr val="FF0000"/>
                </a:solidFill>
                <a:latin typeface="標楷體" pitchFamily="65" charset="-120"/>
                <a:ea typeface="標楷體" pitchFamily="65" charset="-120"/>
              </a:rPr>
              <a:t>、</a:t>
            </a:r>
            <a:r>
              <a:rPr lang="zh-TW" altLang="zh-TW" sz="3200" dirty="0" smtClean="0">
                <a:solidFill>
                  <a:srgbClr val="FF0000"/>
                </a:solidFill>
                <a:latin typeface="標楷體" pitchFamily="65" charset="-120"/>
                <a:ea typeface="標楷體" pitchFamily="65" charset="-120"/>
              </a:rPr>
              <a:t>搭</a:t>
            </a:r>
            <a:r>
              <a:rPr lang="zh-TW" altLang="zh-TW" sz="3200" dirty="0">
                <a:solidFill>
                  <a:srgbClr val="FF0000"/>
                </a:solidFill>
                <a:latin typeface="標楷體" pitchFamily="65" charset="-120"/>
                <a:ea typeface="標楷體" pitchFamily="65" charset="-120"/>
              </a:rPr>
              <a:t>設</a:t>
            </a:r>
            <a:r>
              <a:rPr lang="zh-TW" altLang="zh-TW" sz="3200" dirty="0">
                <a:latin typeface="標楷體" pitchFamily="65" charset="-120"/>
                <a:ea typeface="標楷體" pitchFamily="65" charset="-120"/>
              </a:rPr>
              <a:t>避難小屋。</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保暖 防風 避雨 安全屏障</a:t>
            </a:r>
            <a:r>
              <a:rPr lang="en-US" altLang="zh-TW" sz="3200" dirty="0">
                <a:latin typeface="標楷體" pitchFamily="65" charset="-120"/>
                <a:ea typeface="標楷體" pitchFamily="65" charset="-120"/>
              </a:rPr>
              <a:t>)</a:t>
            </a:r>
            <a:endParaRPr kumimoji="1" lang="zh-TW" sz="32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7" name="AutoShape 29"/>
          <p:cNvSpPr>
            <a:spLocks noChangeArrowheads="1"/>
          </p:cNvSpPr>
          <p:nvPr/>
        </p:nvSpPr>
        <p:spPr bwMode="auto">
          <a:xfrm>
            <a:off x="3707904" y="2286000"/>
            <a:ext cx="4032447" cy="4001294"/>
          </a:xfrm>
          <a:prstGeom prst="roundRect">
            <a:avLst>
              <a:gd name="adj" fmla="val 13745"/>
            </a:avLst>
          </a:prstGeom>
          <a:solidFill>
            <a:srgbClr val="FFFFFF">
              <a:alpha val="30980"/>
            </a:srgbClr>
          </a:solidFill>
          <a:ln w="38100">
            <a:solidFill>
              <a:srgbClr val="C0C0C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cxnSp>
        <p:nvCxnSpPr>
          <p:cNvPr id="8" name="直線單箭頭接點 50"/>
          <p:cNvCxnSpPr>
            <a:cxnSpLocks noChangeShapeType="1"/>
          </p:cNvCxnSpPr>
          <p:nvPr/>
        </p:nvCxnSpPr>
        <p:spPr bwMode="auto">
          <a:xfrm>
            <a:off x="144852" y="1701800"/>
            <a:ext cx="8714986" cy="12700"/>
          </a:xfrm>
          <a:prstGeom prst="straightConnector1">
            <a:avLst/>
          </a:prstGeom>
          <a:noFill/>
          <a:ln w="127000" algn="ctr">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9" name="圓角矩形 8"/>
          <p:cNvSpPr/>
          <p:nvPr/>
        </p:nvSpPr>
        <p:spPr bwMode="auto">
          <a:xfrm>
            <a:off x="4779877" y="1471130"/>
            <a:ext cx="2409383" cy="503238"/>
          </a:xfrm>
          <a:prstGeom prst="roundRect">
            <a:avLst/>
          </a:prstGeom>
          <a:solidFill>
            <a:schemeClr val="accent2">
              <a:lumMod val="20000"/>
              <a:lumOff val="80000"/>
            </a:schemeClr>
          </a:solidFill>
          <a:ln>
            <a:solidFill>
              <a:srgbClr val="FFFFFF"/>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smtClean="0">
                <a:ln>
                  <a:noFill/>
                </a:ln>
                <a:solidFill>
                  <a:srgbClr val="0A0AFF"/>
                </a:solidFill>
                <a:effectLst/>
                <a:latin typeface="標楷體" pitchFamily="65" charset="-120"/>
                <a:ea typeface="標楷體" pitchFamily="65" charset="-120"/>
                <a:cs typeface="新細明體" pitchFamily="18" charset="-120"/>
              </a:rPr>
              <a:t>高層次紙筆測驗</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1" name="圓角矩形 10"/>
          <p:cNvSpPr/>
          <p:nvPr/>
        </p:nvSpPr>
        <p:spPr bwMode="auto">
          <a:xfrm>
            <a:off x="711502" y="1412875"/>
            <a:ext cx="1875844" cy="576263"/>
          </a:xfrm>
          <a:prstGeom prst="roundRect">
            <a:avLst/>
          </a:prstGeom>
          <a:solidFill>
            <a:schemeClr val="accent2">
              <a:lumMod val="20000"/>
              <a:lumOff val="80000"/>
            </a:schemeClr>
          </a:solidFill>
          <a:ln>
            <a:solidFill>
              <a:srgbClr val="FFFFFF"/>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0A0AFF"/>
                </a:solidFill>
                <a:effectLst/>
                <a:latin typeface="標楷體" pitchFamily="65" charset="-120"/>
                <a:ea typeface="標楷體" pitchFamily="65" charset="-120"/>
                <a:cs typeface="新細明體" pitchFamily="18" charset="-120"/>
              </a:rPr>
              <a:t>實作評量</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2" name="文字方塊 11"/>
          <p:cNvSpPr txBox="1">
            <a:spLocks noChangeArrowheads="1"/>
          </p:cNvSpPr>
          <p:nvPr/>
        </p:nvSpPr>
        <p:spPr bwMode="auto">
          <a:xfrm>
            <a:off x="4102201" y="2516932"/>
            <a:ext cx="3528391" cy="3539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1" hangingPunct="1">
              <a:spcBef>
                <a:spcPts val="3000"/>
              </a:spcBef>
            </a:pPr>
            <a:r>
              <a:rPr lang="zh-TW" altLang="zh-TW" sz="2800" dirty="0">
                <a:latin typeface="標楷體" pitchFamily="65" charset="-120"/>
                <a:ea typeface="標楷體" pitchFamily="65" charset="-120"/>
              </a:rPr>
              <a:t>能</a:t>
            </a:r>
            <a:r>
              <a:rPr lang="zh-TW" altLang="zh-TW" sz="2800" dirty="0">
                <a:solidFill>
                  <a:srgbClr val="FF0000"/>
                </a:solidFill>
                <a:latin typeface="標楷體" pitchFamily="65" charset="-120"/>
                <a:ea typeface="標楷體" pitchFamily="65" charset="-120"/>
              </a:rPr>
              <a:t>分享</a:t>
            </a:r>
            <a:r>
              <a:rPr lang="zh-TW" altLang="zh-TW" sz="2800" dirty="0">
                <a:latin typeface="標楷體" pitchFamily="65" charset="-120"/>
                <a:ea typeface="標楷體" pitchFamily="65" charset="-120"/>
              </a:rPr>
              <a:t>搭建過程中所採用的</a:t>
            </a:r>
            <a:r>
              <a:rPr lang="zh-TW" altLang="zh-TW" sz="2800" dirty="0">
                <a:solidFill>
                  <a:srgbClr val="FF0000"/>
                </a:solidFill>
                <a:latin typeface="標楷體" pitchFamily="65" charset="-120"/>
                <a:ea typeface="標楷體" pitchFamily="65" charset="-120"/>
              </a:rPr>
              <a:t>方式</a:t>
            </a:r>
            <a:r>
              <a:rPr lang="zh-TW" altLang="zh-TW" sz="2800" dirty="0">
                <a:latin typeface="標楷體" pitchFamily="65" charset="-120"/>
                <a:ea typeface="標楷體" pitchFamily="65" charset="-120"/>
              </a:rPr>
              <a:t>、遇到的</a:t>
            </a:r>
            <a:r>
              <a:rPr lang="zh-TW" altLang="zh-TW" sz="2800" dirty="0">
                <a:solidFill>
                  <a:srgbClr val="FF0000"/>
                </a:solidFill>
                <a:latin typeface="標楷體" pitchFamily="65" charset="-120"/>
                <a:ea typeface="標楷體" pitchFamily="65" charset="-120"/>
              </a:rPr>
              <a:t>困難</a:t>
            </a:r>
            <a:r>
              <a:rPr lang="zh-TW" altLang="zh-TW" sz="2800" dirty="0">
                <a:latin typeface="標楷體" pitchFamily="65" charset="-120"/>
                <a:ea typeface="標楷體" pitchFamily="65" charset="-120"/>
              </a:rPr>
              <a:t>，</a:t>
            </a:r>
            <a:r>
              <a:rPr lang="zh-TW" altLang="zh-TW" sz="2800" dirty="0">
                <a:solidFill>
                  <a:srgbClr val="FF0000"/>
                </a:solidFill>
                <a:latin typeface="標楷體" pitchFamily="65" charset="-120"/>
                <a:ea typeface="標楷體" pitchFamily="65" charset="-120"/>
              </a:rPr>
              <a:t>發現</a:t>
            </a:r>
            <a:r>
              <a:rPr lang="zh-TW" altLang="zh-TW" sz="2800" dirty="0">
                <a:latin typeface="標楷體" pitchFamily="65" charset="-120"/>
                <a:ea typeface="標楷體" pitchFamily="65" charset="-120"/>
              </a:rPr>
              <a:t>各種</a:t>
            </a:r>
            <a:r>
              <a:rPr lang="zh-TW" altLang="zh-TW" sz="2800" dirty="0">
                <a:solidFill>
                  <a:srgbClr val="FF0000"/>
                </a:solidFill>
                <a:latin typeface="標楷體" pitchFamily="65" charset="-120"/>
                <a:ea typeface="標楷體" pitchFamily="65" charset="-120"/>
              </a:rPr>
              <a:t>危險情境及因應策略</a:t>
            </a:r>
            <a:r>
              <a:rPr lang="zh-TW" altLang="zh-TW" sz="2800" dirty="0">
                <a:latin typeface="標楷體" pitchFamily="65" charset="-120"/>
                <a:ea typeface="標楷體" pitchFamily="65" charset="-120"/>
              </a:rPr>
              <a:t>，並瞭解小組</a:t>
            </a:r>
            <a:r>
              <a:rPr lang="zh-TW" altLang="zh-TW" sz="2800" dirty="0">
                <a:solidFill>
                  <a:srgbClr val="FF0000"/>
                </a:solidFill>
                <a:latin typeface="標楷體" pitchFamily="65" charset="-120"/>
                <a:ea typeface="標楷體" pitchFamily="65" charset="-120"/>
              </a:rPr>
              <a:t>本身與他人</a:t>
            </a:r>
            <a:r>
              <a:rPr lang="zh-TW" altLang="zh-TW" sz="2800" dirty="0">
                <a:latin typeface="標楷體" pitchFamily="65" charset="-120"/>
                <a:ea typeface="標楷體" pitchFamily="65" charset="-120"/>
              </a:rPr>
              <a:t>的策略</a:t>
            </a:r>
            <a:r>
              <a:rPr lang="zh-TW" altLang="zh-TW" sz="2800" dirty="0">
                <a:solidFill>
                  <a:srgbClr val="FF0000"/>
                </a:solidFill>
                <a:latin typeface="標楷體" pitchFamily="65" charset="-120"/>
                <a:ea typeface="標楷體" pitchFamily="65" charset="-120"/>
              </a:rPr>
              <a:t>優缺點</a:t>
            </a:r>
            <a:r>
              <a:rPr lang="zh-TW" altLang="zh-TW" sz="2800" dirty="0">
                <a:latin typeface="標楷體" pitchFamily="65" charset="-120"/>
                <a:ea typeface="標楷體" pitchFamily="65" charset="-120"/>
              </a:rPr>
              <a:t>，以及</a:t>
            </a:r>
            <a:r>
              <a:rPr lang="zh-TW" altLang="zh-TW" sz="2800" dirty="0">
                <a:solidFill>
                  <a:srgbClr val="FF0000"/>
                </a:solidFill>
                <a:latin typeface="標楷體" pitchFamily="65" charset="-120"/>
                <a:ea typeface="標楷體" pitchFamily="65" charset="-120"/>
              </a:rPr>
              <a:t>改進之道</a:t>
            </a:r>
            <a:r>
              <a:rPr lang="zh-TW" altLang="zh-TW" sz="2800" dirty="0">
                <a:latin typeface="標楷體" pitchFamily="65" charset="-120"/>
                <a:ea typeface="標楷體" pitchFamily="65" charset="-120"/>
              </a:rPr>
              <a:t>與新發現、新想法。</a:t>
            </a:r>
            <a:endPar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15" name="圓角矩形 14"/>
          <p:cNvSpPr/>
          <p:nvPr/>
        </p:nvSpPr>
        <p:spPr bwMode="auto">
          <a:xfrm>
            <a:off x="611560" y="1315243"/>
            <a:ext cx="2075729" cy="771525"/>
          </a:xfrm>
          <a:prstGeom prst="round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圓角矩形 15"/>
          <p:cNvSpPr/>
          <p:nvPr/>
        </p:nvSpPr>
        <p:spPr bwMode="auto">
          <a:xfrm>
            <a:off x="4656603" y="1343025"/>
            <a:ext cx="2629257" cy="785813"/>
          </a:xfrm>
          <a:prstGeom prst="round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441953776"/>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endParaRPr lang="zh-TW" altLang="en-US" dirty="0" smtClean="0"/>
          </a:p>
        </p:txBody>
      </p:sp>
      <p:sp>
        <p:nvSpPr>
          <p:cNvPr id="6" name="Rectangle 2"/>
          <p:cNvSpPr>
            <a:spLocks noChangeArrowheads="1"/>
          </p:cNvSpPr>
          <p:nvPr/>
        </p:nvSpPr>
        <p:spPr bwMode="auto">
          <a:xfrm>
            <a:off x="-1542731" y="1124744"/>
            <a:ext cx="1054647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3" eaLnBrk="1" hangingPunct="1">
              <a:buFontTx/>
              <a:buChar char="•"/>
            </a:pP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cs typeface="DFMingStd-W5" charset="-120"/>
            </a:endParaRPr>
          </a:p>
          <a:p>
            <a:pPr lvl="3" eaLnBrk="1" hangingPunct="1">
              <a:buFontTx/>
              <a:buChar char="•"/>
            </a:pPr>
            <a: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DFMingStd-W5" charset="-120"/>
              </a:rPr>
              <a:t>避難小屋同時兼顧遮風、避雨、安全、堅固四個條件。</a:t>
            </a:r>
            <a:endParaRPr kumimoji="1" lang="zh-TW"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7" name="矩形 6"/>
          <p:cNvSpPr/>
          <p:nvPr/>
        </p:nvSpPr>
        <p:spPr>
          <a:xfrm>
            <a:off x="3851920" y="332655"/>
            <a:ext cx="4968552" cy="1200329"/>
          </a:xfrm>
          <a:prstGeom prst="rect">
            <a:avLst/>
          </a:prstGeom>
        </p:spPr>
        <p:txBody>
          <a:bodyPr wrap="square">
            <a:spAutoFit/>
          </a:bodyPr>
          <a:lstStyle/>
          <a:p>
            <a:pPr lvl="0" algn="ctr" eaLnBrk="1" hangingPunct="1"/>
            <a:r>
              <a:rPr lang="zh-TW" altLang="en-US" sz="3600" b="1" dirty="0">
                <a:solidFill>
                  <a:schemeClr val="tx2"/>
                </a:solidFill>
                <a:latin typeface="標楷體" pitchFamily="65" charset="-120"/>
                <a:ea typeface="標楷體" pitchFamily="65" charset="-120"/>
                <a:cs typeface="新細明體" pitchFamily="18" charset="-120"/>
              </a:rPr>
              <a:t>實作評量評量</a:t>
            </a:r>
            <a:r>
              <a:rPr lang="zh-TW" altLang="en-US" sz="3600" b="1" dirty="0" smtClean="0">
                <a:solidFill>
                  <a:schemeClr val="tx2"/>
                </a:solidFill>
                <a:latin typeface="標楷體" pitchFamily="65" charset="-120"/>
                <a:ea typeface="標楷體" pitchFamily="65" charset="-120"/>
                <a:cs typeface="新細明體" pitchFamily="18" charset="-120"/>
              </a:rPr>
              <a:t>工具</a:t>
            </a:r>
            <a:endParaRPr lang="en-US" altLang="zh-TW" sz="3600" b="1" dirty="0" smtClean="0">
              <a:solidFill>
                <a:schemeClr val="tx2"/>
              </a:solidFill>
              <a:latin typeface="標楷體" pitchFamily="65" charset="-120"/>
              <a:ea typeface="標楷體" pitchFamily="65" charset="-120"/>
              <a:cs typeface="新細明體" pitchFamily="18" charset="-120"/>
            </a:endParaRPr>
          </a:p>
          <a:p>
            <a:pPr lvl="0" algn="ctr" eaLnBrk="1" hangingPunct="1"/>
            <a:r>
              <a:rPr lang="en-US" altLang="zh-TW" sz="3600" b="1" dirty="0">
                <a:solidFill>
                  <a:schemeClr val="tx2"/>
                </a:solidFill>
                <a:latin typeface="標楷體" pitchFamily="65" charset="-120"/>
                <a:ea typeface="標楷體" pitchFamily="65" charset="-120"/>
                <a:cs typeface="新細明體" pitchFamily="18" charset="-120"/>
              </a:rPr>
              <a:t> </a:t>
            </a:r>
            <a:r>
              <a:rPr lang="en-US" altLang="zh-TW" sz="3600" b="1" dirty="0" smtClean="0">
                <a:solidFill>
                  <a:schemeClr val="tx2"/>
                </a:solidFill>
                <a:latin typeface="標楷體" pitchFamily="65" charset="-120"/>
                <a:ea typeface="標楷體" pitchFamily="65" charset="-120"/>
                <a:cs typeface="新細明體" pitchFamily="18" charset="-120"/>
              </a:rPr>
              <a:t>    ~</a:t>
            </a:r>
            <a:r>
              <a:rPr lang="zh-TW" altLang="zh-TW" sz="3600" b="1" dirty="0">
                <a:solidFill>
                  <a:schemeClr val="tx2"/>
                </a:solidFill>
                <a:latin typeface="標楷體" pitchFamily="65" charset="-120"/>
                <a:ea typeface="標楷體" pitchFamily="65" charset="-120"/>
                <a:cs typeface="新細明體" pitchFamily="18" charset="-120"/>
              </a:rPr>
              <a:t>避難小屋評分表</a:t>
            </a:r>
            <a:endParaRPr lang="en-US" altLang="zh-TW" sz="3600" b="1" dirty="0">
              <a:solidFill>
                <a:schemeClr val="tx2"/>
              </a:solidFill>
              <a:latin typeface="標楷體" pitchFamily="65" charset="-120"/>
              <a:ea typeface="標楷體" pitchFamily="65" charset="-120"/>
              <a:cs typeface="新細明體" pitchFamily="18"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881238243"/>
              </p:ext>
            </p:extLst>
          </p:nvPr>
        </p:nvGraphicFramePr>
        <p:xfrm>
          <a:off x="362784" y="2349501"/>
          <a:ext cx="8457688" cy="3830472"/>
        </p:xfrm>
        <a:graphic>
          <a:graphicData uri="http://schemas.openxmlformats.org/drawingml/2006/table">
            <a:tbl>
              <a:tblPr firstRow="1" firstCol="1" bandRow="1"/>
              <a:tblGrid>
                <a:gridCol w="2005517"/>
                <a:gridCol w="1127691"/>
                <a:gridCol w="956113"/>
                <a:gridCol w="1092321"/>
                <a:gridCol w="1091404"/>
                <a:gridCol w="1092321"/>
                <a:gridCol w="1092321"/>
              </a:tblGrid>
              <a:tr h="716852">
                <a:tc>
                  <a:txBody>
                    <a:bodyPr/>
                    <a:lstStyle/>
                    <a:p>
                      <a:pPr algn="ctr">
                        <a:spcAft>
                          <a:spcPts val="0"/>
                        </a:spcAft>
                      </a:pPr>
                      <a:r>
                        <a:rPr lang="zh-TW" sz="2400" kern="100" dirty="0">
                          <a:effectLst/>
                          <a:latin typeface="Calibri"/>
                          <a:ea typeface="標楷體"/>
                          <a:cs typeface="Times New Roman"/>
                        </a:rPr>
                        <a:t>評分標準</a:t>
                      </a:r>
                      <a:endParaRPr lang="zh-TW" sz="2400" kern="100" dirty="0">
                        <a:effectLst/>
                        <a:latin typeface="Calibri"/>
                        <a:ea typeface="新細明體"/>
                        <a:cs typeface="Times New Roman"/>
                      </a:endParaRPr>
                    </a:p>
                    <a:p>
                      <a:pPr algn="ctr">
                        <a:spcAft>
                          <a:spcPts val="0"/>
                        </a:spcAft>
                      </a:pPr>
                      <a:r>
                        <a:rPr lang="en-US" sz="2400" kern="100" dirty="0">
                          <a:effectLst/>
                          <a:latin typeface="Calibri"/>
                          <a:ea typeface="標楷體"/>
                          <a:cs typeface="Times New Roman"/>
                        </a:rPr>
                        <a:t>1-10</a:t>
                      </a:r>
                      <a:r>
                        <a:rPr lang="zh-TW" sz="2400" kern="100" dirty="0">
                          <a:effectLst/>
                          <a:latin typeface="Calibri"/>
                          <a:ea typeface="標楷體"/>
                          <a:cs typeface="Times New Roman"/>
                        </a:rPr>
                        <a:t>分</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effectLst/>
                          <a:latin typeface="Calibri"/>
                          <a:ea typeface="標楷體"/>
                          <a:cs typeface="Times New Roman"/>
                        </a:rPr>
                        <a:t>第</a:t>
                      </a:r>
                      <a:r>
                        <a:rPr lang="en-US" sz="2400" kern="100" dirty="0">
                          <a:effectLst/>
                          <a:latin typeface="Calibri"/>
                          <a:ea typeface="標楷體"/>
                          <a:cs typeface="Times New Roman"/>
                        </a:rPr>
                        <a:t>1</a:t>
                      </a:r>
                      <a:r>
                        <a:rPr lang="zh-TW" sz="2400" kern="100" dirty="0">
                          <a:effectLst/>
                          <a:latin typeface="Calibri"/>
                          <a:ea typeface="標楷體"/>
                          <a:cs typeface="Times New Roman"/>
                        </a:rPr>
                        <a:t>隊</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effectLst/>
                          <a:latin typeface="Calibri"/>
                          <a:ea typeface="標楷體"/>
                          <a:cs typeface="Times New Roman"/>
                        </a:rPr>
                        <a:t>第</a:t>
                      </a:r>
                      <a:r>
                        <a:rPr lang="en-US" sz="2400" kern="100" dirty="0">
                          <a:effectLst/>
                          <a:latin typeface="Calibri"/>
                          <a:ea typeface="標楷體"/>
                          <a:cs typeface="Times New Roman"/>
                        </a:rPr>
                        <a:t>2</a:t>
                      </a:r>
                      <a:r>
                        <a:rPr lang="zh-TW" sz="2400" kern="100" dirty="0">
                          <a:effectLst/>
                          <a:latin typeface="Calibri"/>
                          <a:ea typeface="標楷體"/>
                          <a:cs typeface="Times New Roman"/>
                        </a:rPr>
                        <a:t>隊</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a:effectLst/>
                          <a:latin typeface="Calibri"/>
                          <a:ea typeface="標楷體"/>
                          <a:cs typeface="Times New Roman"/>
                        </a:rPr>
                        <a:t>第</a:t>
                      </a:r>
                      <a:r>
                        <a:rPr lang="en-US" sz="2400" kern="100">
                          <a:effectLst/>
                          <a:latin typeface="Calibri"/>
                          <a:ea typeface="標楷體"/>
                          <a:cs typeface="Times New Roman"/>
                        </a:rPr>
                        <a:t>3</a:t>
                      </a:r>
                      <a:r>
                        <a:rPr lang="zh-TW" sz="2400" kern="100">
                          <a:effectLst/>
                          <a:latin typeface="Calibri"/>
                          <a:ea typeface="標楷體"/>
                          <a:cs typeface="Times New Roman"/>
                        </a:rPr>
                        <a:t>隊</a:t>
                      </a: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effectLst/>
                          <a:latin typeface="Calibri"/>
                          <a:ea typeface="標楷體"/>
                          <a:cs typeface="Times New Roman"/>
                        </a:rPr>
                        <a:t>第</a:t>
                      </a:r>
                      <a:r>
                        <a:rPr lang="en-US" sz="2400" kern="100" dirty="0">
                          <a:effectLst/>
                          <a:latin typeface="Calibri"/>
                          <a:ea typeface="標楷體"/>
                          <a:cs typeface="Times New Roman"/>
                        </a:rPr>
                        <a:t>4</a:t>
                      </a:r>
                      <a:r>
                        <a:rPr lang="zh-TW" sz="2400" kern="100" dirty="0">
                          <a:effectLst/>
                          <a:latin typeface="Calibri"/>
                          <a:ea typeface="標楷體"/>
                          <a:cs typeface="Times New Roman"/>
                        </a:rPr>
                        <a:t>隊</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effectLst/>
                          <a:latin typeface="Calibri"/>
                          <a:ea typeface="標楷體"/>
                          <a:cs typeface="Times New Roman"/>
                        </a:rPr>
                        <a:t>第</a:t>
                      </a:r>
                      <a:r>
                        <a:rPr lang="en-US" sz="2400" kern="100" dirty="0">
                          <a:effectLst/>
                          <a:latin typeface="Calibri"/>
                          <a:ea typeface="標楷體"/>
                          <a:cs typeface="Times New Roman"/>
                        </a:rPr>
                        <a:t>5</a:t>
                      </a:r>
                      <a:r>
                        <a:rPr lang="zh-TW" sz="2400" kern="100" dirty="0">
                          <a:effectLst/>
                          <a:latin typeface="Calibri"/>
                          <a:ea typeface="標楷體"/>
                          <a:cs typeface="Times New Roman"/>
                        </a:rPr>
                        <a:t>隊</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effectLst/>
                          <a:latin typeface="Calibri"/>
                          <a:ea typeface="標楷體"/>
                          <a:cs typeface="Times New Roman"/>
                        </a:rPr>
                        <a:t>第</a:t>
                      </a:r>
                      <a:r>
                        <a:rPr lang="en-US" sz="2400" kern="100" dirty="0">
                          <a:effectLst/>
                          <a:latin typeface="Calibri"/>
                          <a:ea typeface="標楷體"/>
                          <a:cs typeface="Times New Roman"/>
                        </a:rPr>
                        <a:t>6</a:t>
                      </a:r>
                      <a:r>
                        <a:rPr lang="zh-TW" sz="2400" kern="100" dirty="0">
                          <a:effectLst/>
                          <a:latin typeface="Calibri"/>
                          <a:ea typeface="標楷體"/>
                          <a:cs typeface="Times New Roman"/>
                        </a:rPr>
                        <a:t>隊</a:t>
                      </a: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遮風</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避雨</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安全</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堅固</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小計</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加分學生座號</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減分學生座號</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mn-lt"/>
                          <a:ea typeface="標楷體"/>
                          <a:cs typeface="Times New Roman"/>
                        </a:rPr>
                        <a:t>評語</a:t>
                      </a:r>
                      <a:endParaRPr lang="zh-TW" altLang="zh-TW" sz="2400" kern="100" dirty="0" smtClean="0">
                        <a:effectLst/>
                        <a:latin typeface="+mn-lt"/>
                        <a:ea typeface="+mn-ea"/>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kern="100" dirty="0">
                        <a:effectLst/>
                        <a:latin typeface="Calibri"/>
                        <a:ea typeface="新細明體"/>
                        <a:cs typeface="Times New Roman"/>
                      </a:endParaRPr>
                    </a:p>
                  </a:txBody>
                  <a:tcPr marL="46294" marR="46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84213" y="1773238"/>
            <a:ext cx="7970837" cy="1433096"/>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600" dirty="0">
                <a:solidFill>
                  <a:srgbClr val="000000"/>
                </a:solidFill>
                <a:latin typeface="Times New Roman" pitchFamily="18" charset="0"/>
                <a:ea typeface="標楷體" pitchFamily="65" charset="-120"/>
                <a:cs typeface="Times New Roman" pitchFamily="18" charset="0"/>
              </a:rPr>
              <a:t>緣由：為推動</a:t>
            </a:r>
            <a:r>
              <a:rPr kumimoji="0" lang="zh-TW" altLang="en-US" sz="2600" dirty="0">
                <a:solidFill>
                  <a:srgbClr val="FF0000"/>
                </a:solidFill>
                <a:latin typeface="Times New Roman" pitchFamily="18" charset="0"/>
                <a:ea typeface="標楷體" pitchFamily="65" charset="-120"/>
                <a:cs typeface="Times New Roman" pitchFamily="18" charset="0"/>
              </a:rPr>
              <a:t>十二年國民基本教育政策</a:t>
            </a:r>
            <a:r>
              <a:rPr kumimoji="0" lang="zh-TW" altLang="en-US" sz="2600" dirty="0">
                <a:solidFill>
                  <a:srgbClr val="000000"/>
                </a:solidFill>
                <a:latin typeface="Times New Roman" pitchFamily="18" charset="0"/>
                <a:ea typeface="標楷體" pitchFamily="65" charset="-120"/>
                <a:cs typeface="Times New Roman" pitchFamily="18" charset="0"/>
              </a:rPr>
              <a:t>，達成</a:t>
            </a:r>
            <a:r>
              <a:rPr kumimoji="0" lang="zh-TW" altLang="en-US" sz="2600" dirty="0">
                <a:solidFill>
                  <a:srgbClr val="FF0000"/>
                </a:solidFill>
                <a:latin typeface="Times New Roman" pitchFamily="18" charset="0"/>
                <a:ea typeface="標楷體" pitchFamily="65" charset="-120"/>
                <a:cs typeface="Times New Roman" pitchFamily="18" charset="0"/>
              </a:rPr>
              <a:t>提升國中小教育品質</a:t>
            </a:r>
            <a:r>
              <a:rPr kumimoji="0" lang="zh-TW" altLang="en-US" sz="2600" dirty="0">
                <a:solidFill>
                  <a:srgbClr val="000000"/>
                </a:solidFill>
                <a:latin typeface="Times New Roman" pitchFamily="18" charset="0"/>
                <a:ea typeface="標楷體" pitchFamily="65" charset="-120"/>
                <a:cs typeface="Times New Roman" pitchFamily="18" charset="0"/>
              </a:rPr>
              <a:t>的願景。</a:t>
            </a:r>
          </a:p>
          <a:p>
            <a:pPr eaLnBrk="1" hangingPunct="1">
              <a:spcBef>
                <a:spcPct val="25000"/>
              </a:spcBef>
              <a:buClr>
                <a:srgbClr val="FF3300"/>
              </a:buClr>
            </a:pPr>
            <a:r>
              <a:rPr kumimoji="0" lang="zh-TW" altLang="en-US" sz="2600" dirty="0">
                <a:solidFill>
                  <a:srgbClr val="000000"/>
                </a:solidFill>
                <a:latin typeface="Times New Roman" pitchFamily="18" charset="0"/>
                <a:ea typeface="標楷體" pitchFamily="65" charset="-120"/>
                <a:cs typeface="Times New Roman" pitchFamily="18" charset="0"/>
              </a:rPr>
              <a:t>由本署委託國立新竹教育大學張美玉院長</a:t>
            </a:r>
            <a:r>
              <a:rPr kumimoji="0" lang="zh-TW" altLang="en-US" sz="2600" dirty="0" smtClean="0">
                <a:solidFill>
                  <a:srgbClr val="000000"/>
                </a:solidFill>
                <a:latin typeface="Times New Roman" pitchFamily="18" charset="0"/>
                <a:ea typeface="標楷體" pitchFamily="65" charset="-120"/>
                <a:cs typeface="Times New Roman" pitchFamily="18" charset="0"/>
              </a:rPr>
              <a:t>辦理</a:t>
            </a:r>
            <a:endParaRPr kumimoji="0" lang="zh-TW" altLang="en-US" sz="2600" dirty="0">
              <a:solidFill>
                <a:srgbClr val="000000"/>
              </a:solidFill>
              <a:latin typeface="Times New Roman" pitchFamily="18" charset="0"/>
              <a:ea typeface="標楷體" pitchFamily="65" charset="-120"/>
              <a:cs typeface="Times New Roman" pitchFamily="18" charset="0"/>
            </a:endParaRPr>
          </a:p>
        </p:txBody>
      </p:sp>
      <p:sp>
        <p:nvSpPr>
          <p:cNvPr id="75" name="圓角矩形 74"/>
          <p:cNvSpPr/>
          <p:nvPr/>
        </p:nvSpPr>
        <p:spPr>
          <a:xfrm>
            <a:off x="684213" y="9080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a:solidFill>
                  <a:prstClr val="black"/>
                </a:solidFill>
                <a:latin typeface="Arial" charset="0"/>
                <a:ea typeface="標楷體" pitchFamily="65" charset="-120"/>
              </a:rPr>
              <a:t>多元評量理念與應用</a:t>
            </a:r>
            <a:r>
              <a:rPr kumimoji="0" lang="zh-TW" altLang="en-US" sz="3600" b="1">
                <a:solidFill>
                  <a:prstClr val="black"/>
                </a:solidFill>
                <a:latin typeface="Arial" charset="0"/>
                <a:ea typeface="標楷體" pitchFamily="65" charset="-120"/>
              </a:rPr>
              <a:t>辦理</a:t>
            </a:r>
            <a:r>
              <a:rPr kumimoji="0" lang="zh-TW" altLang="en-US" sz="3600" b="1">
                <a:solidFill>
                  <a:srgbClr val="000000"/>
                </a:solidFill>
                <a:latin typeface="Arial" charset="0"/>
                <a:ea typeface="標楷體" pitchFamily="65" charset="-120"/>
              </a:rPr>
              <a:t>說明</a:t>
            </a:r>
            <a:endParaRPr kumimoji="0" lang="en-US" altLang="zh-TW" sz="3600" b="1">
              <a:solidFill>
                <a:srgbClr val="000000"/>
              </a:solidFill>
              <a:latin typeface="Arial" charset="0"/>
              <a:ea typeface="標楷體" pitchFamily="65" charset="-120"/>
            </a:endParaRPr>
          </a:p>
        </p:txBody>
      </p:sp>
      <p:sp>
        <p:nvSpPr>
          <p:cNvPr id="4" name="圓角矩形 3"/>
          <p:cNvSpPr>
            <a:spLocks noChangeArrowheads="1"/>
          </p:cNvSpPr>
          <p:nvPr/>
        </p:nvSpPr>
        <p:spPr bwMode="auto">
          <a:xfrm>
            <a:off x="693006" y="4221088"/>
            <a:ext cx="7970837" cy="2153603"/>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600" dirty="0" smtClean="0">
                <a:solidFill>
                  <a:srgbClr val="000000"/>
                </a:solidFill>
                <a:latin typeface="Times New Roman" pitchFamily="18" charset="0"/>
                <a:ea typeface="標楷體" pitchFamily="65" charset="-120"/>
                <a:cs typeface="Times New Roman" pitchFamily="18" charset="0"/>
              </a:rPr>
              <a:t>為直轄市、縣</a:t>
            </a:r>
            <a:r>
              <a:rPr kumimoji="0" lang="zh-TW" altLang="en-US" dirty="0" smtClean="0">
                <a:solidFill>
                  <a:prstClr val="black"/>
                </a:solidFill>
                <a:ea typeface="標楷體" pitchFamily="65" charset="-120"/>
                <a:cs typeface="Times New Roman" pitchFamily="18" charset="0"/>
              </a:rPr>
              <a:t>（</a:t>
            </a:r>
            <a:r>
              <a:rPr kumimoji="0" lang="zh-TW" altLang="en-US" sz="2600" dirty="0" smtClean="0">
                <a:solidFill>
                  <a:srgbClr val="000000"/>
                </a:solidFill>
                <a:latin typeface="Times New Roman" pitchFamily="18" charset="0"/>
                <a:ea typeface="標楷體" pitchFamily="65" charset="-120"/>
                <a:cs typeface="Times New Roman" pitchFamily="18" charset="0"/>
              </a:rPr>
              <a:t>市</a:t>
            </a:r>
            <a:r>
              <a:rPr kumimoji="0" lang="zh-TW" altLang="en-US" dirty="0" smtClean="0">
                <a:solidFill>
                  <a:prstClr val="black"/>
                </a:solidFill>
                <a:cs typeface="Times New Roman" pitchFamily="18" charset="0"/>
              </a:rPr>
              <a:t>）</a:t>
            </a:r>
            <a:r>
              <a:rPr kumimoji="0" lang="zh-TW" altLang="en-US" sz="2600" dirty="0" smtClean="0">
                <a:solidFill>
                  <a:srgbClr val="000000"/>
                </a:solidFill>
                <a:latin typeface="Times New Roman" pitchFamily="18" charset="0"/>
                <a:ea typeface="標楷體" pitchFamily="65" charset="-120"/>
                <a:cs typeface="Times New Roman" pitchFamily="18" charset="0"/>
              </a:rPr>
              <a:t>政府培訓種子講師，希望藉由種子講師回到地方對所有在職教師進行</a:t>
            </a:r>
            <a:r>
              <a:rPr kumimoji="0" lang="zh-TW" altLang="en-US" sz="2600" dirty="0" smtClean="0">
                <a:solidFill>
                  <a:srgbClr val="FF0000"/>
                </a:solidFill>
                <a:latin typeface="Times New Roman" pitchFamily="18" charset="0"/>
                <a:ea typeface="標楷體" pitchFamily="65" charset="-120"/>
                <a:cs typeface="Times New Roman" pitchFamily="18" charset="0"/>
              </a:rPr>
              <a:t>多元教學策略</a:t>
            </a:r>
            <a:r>
              <a:rPr kumimoji="0" lang="zh-TW" altLang="en-US" sz="2600" dirty="0" smtClean="0">
                <a:solidFill>
                  <a:srgbClr val="000000"/>
                </a:solidFill>
                <a:latin typeface="Times New Roman" pitchFamily="18" charset="0"/>
                <a:ea typeface="標楷體" pitchFamily="65" charset="-120"/>
                <a:cs typeface="Times New Roman" pitchFamily="18" charset="0"/>
              </a:rPr>
              <a:t>及</a:t>
            </a:r>
            <a:r>
              <a:rPr kumimoji="0" lang="zh-TW" altLang="en-US" sz="2600" dirty="0" smtClean="0">
                <a:solidFill>
                  <a:srgbClr val="FF0000"/>
                </a:solidFill>
                <a:latin typeface="Times New Roman" pitchFamily="18" charset="0"/>
                <a:ea typeface="標楷體" pitchFamily="65" charset="-120"/>
                <a:cs typeface="Times New Roman" pitchFamily="18" charset="0"/>
              </a:rPr>
              <a:t>多元評量方式</a:t>
            </a:r>
            <a:r>
              <a:rPr kumimoji="0" lang="zh-TW" altLang="en-US" sz="2600" dirty="0" smtClean="0">
                <a:solidFill>
                  <a:srgbClr val="000000"/>
                </a:solidFill>
                <a:latin typeface="Times New Roman" pitchFamily="18" charset="0"/>
                <a:ea typeface="標楷體" pitchFamily="65" charset="-120"/>
                <a:cs typeface="Times New Roman" pitchFamily="18" charset="0"/>
              </a:rPr>
              <a:t>之增能，以</a:t>
            </a:r>
            <a:r>
              <a:rPr kumimoji="0" lang="zh-TW" altLang="en-US" sz="2600" dirty="0" smtClean="0">
                <a:solidFill>
                  <a:srgbClr val="FF0000"/>
                </a:solidFill>
                <a:latin typeface="Times New Roman" pitchFamily="18" charset="0"/>
                <a:ea typeface="標楷體" pitchFamily="65" charset="-120"/>
                <a:cs typeface="Times New Roman" pitchFamily="18" charset="0"/>
              </a:rPr>
              <a:t>活潑課堂學習活動</a:t>
            </a:r>
            <a:r>
              <a:rPr kumimoji="0" lang="zh-TW" altLang="en-US" sz="2600" dirty="0" smtClean="0">
                <a:solidFill>
                  <a:srgbClr val="000000"/>
                </a:solidFill>
                <a:latin typeface="Times New Roman" pitchFamily="18" charset="0"/>
                <a:ea typeface="標楷體" pitchFamily="65" charset="-120"/>
                <a:cs typeface="Times New Roman" pitchFamily="18" charset="0"/>
              </a:rPr>
              <a:t>，激發</a:t>
            </a:r>
            <a:r>
              <a:rPr kumimoji="0" lang="zh-TW" altLang="en-US" sz="2600" dirty="0" smtClean="0">
                <a:solidFill>
                  <a:srgbClr val="FF0000"/>
                </a:solidFill>
                <a:latin typeface="Times New Roman" pitchFamily="18" charset="0"/>
                <a:ea typeface="標楷體" pitchFamily="65" charset="-120"/>
                <a:cs typeface="Times New Roman" pitchFamily="18" charset="0"/>
              </a:rPr>
              <a:t>學生潛能</a:t>
            </a:r>
            <a:r>
              <a:rPr kumimoji="0" lang="zh-TW" altLang="en-US" sz="2600" dirty="0" smtClean="0">
                <a:solidFill>
                  <a:srgbClr val="000000"/>
                </a:solidFill>
                <a:latin typeface="Times New Roman" pitchFamily="18" charset="0"/>
                <a:ea typeface="標楷體" pitchFamily="65" charset="-120"/>
                <a:cs typeface="Times New Roman" pitchFamily="18" charset="0"/>
              </a:rPr>
              <a:t>，培養學生</a:t>
            </a:r>
            <a:r>
              <a:rPr kumimoji="0" lang="zh-TW" altLang="en-US" sz="2600" dirty="0" smtClean="0">
                <a:solidFill>
                  <a:srgbClr val="FF0000"/>
                </a:solidFill>
                <a:latin typeface="Times New Roman" pitchFamily="18" charset="0"/>
                <a:ea typeface="標楷體" pitchFamily="65" charset="-120"/>
                <a:cs typeface="Times New Roman" pitchFamily="18" charset="0"/>
              </a:rPr>
              <a:t>主動積極參與學習的態度</a:t>
            </a:r>
            <a:r>
              <a:rPr kumimoji="0" lang="zh-TW" altLang="en-US" sz="2600" dirty="0" smtClean="0">
                <a:solidFill>
                  <a:srgbClr val="000000"/>
                </a:solidFill>
                <a:latin typeface="Times New Roman" pitchFamily="18" charset="0"/>
                <a:ea typeface="標楷體" pitchFamily="65" charset="-120"/>
                <a:cs typeface="Times New Roman" pitchFamily="18" charset="0"/>
              </a:rPr>
              <a:t>，進而激發學生</a:t>
            </a:r>
            <a:r>
              <a:rPr kumimoji="0" lang="zh-TW" altLang="en-US" sz="2600" dirty="0" smtClean="0">
                <a:solidFill>
                  <a:srgbClr val="FF0000"/>
                </a:solidFill>
                <a:latin typeface="Times New Roman" pitchFamily="18" charset="0"/>
                <a:ea typeface="標楷體" pitchFamily="65" charset="-120"/>
                <a:cs typeface="Times New Roman" pitchFamily="18" charset="0"/>
              </a:rPr>
              <a:t>學習動機與興趣</a:t>
            </a:r>
            <a:r>
              <a:rPr kumimoji="0" lang="zh-TW" altLang="en-US" sz="2600" dirty="0" smtClean="0">
                <a:solidFill>
                  <a:srgbClr val="000000"/>
                </a:solidFill>
                <a:latin typeface="Times New Roman" pitchFamily="18" charset="0"/>
                <a:ea typeface="標楷體" pitchFamily="65" charset="-120"/>
                <a:cs typeface="Times New Roman" pitchFamily="18" charset="0"/>
              </a:rPr>
              <a:t>，以實現</a:t>
            </a:r>
            <a:r>
              <a:rPr kumimoji="0" lang="zh-TW" altLang="en-US" sz="2600" dirty="0" smtClean="0">
                <a:solidFill>
                  <a:srgbClr val="FF0000"/>
                </a:solidFill>
                <a:latin typeface="Times New Roman" pitchFamily="18" charset="0"/>
                <a:ea typeface="標楷體" pitchFamily="65" charset="-120"/>
                <a:cs typeface="Times New Roman" pitchFamily="18" charset="0"/>
              </a:rPr>
              <a:t>適性揚才</a:t>
            </a:r>
            <a:r>
              <a:rPr kumimoji="0" lang="zh-TW" altLang="en-US" sz="2600" dirty="0" smtClean="0">
                <a:solidFill>
                  <a:srgbClr val="000000"/>
                </a:solidFill>
                <a:latin typeface="Times New Roman" pitchFamily="18" charset="0"/>
                <a:ea typeface="標楷體" pitchFamily="65" charset="-120"/>
                <a:cs typeface="Times New Roman" pitchFamily="18" charset="0"/>
              </a:rPr>
              <a:t>的教育理念。</a:t>
            </a:r>
            <a:endParaRPr kumimoji="0" lang="zh-TW" altLang="en-US" sz="2600" dirty="0">
              <a:solidFill>
                <a:srgbClr val="000000"/>
              </a:solidFill>
              <a:latin typeface="Times New Roman" pitchFamily="18" charset="0"/>
              <a:ea typeface="標楷體" pitchFamily="65" charset="-120"/>
              <a:cs typeface="Times New Roman" pitchFamily="18" charset="0"/>
            </a:endParaRPr>
          </a:p>
        </p:txBody>
      </p:sp>
      <p:sp>
        <p:nvSpPr>
          <p:cNvPr id="5" name="圓角矩形 4"/>
          <p:cNvSpPr>
            <a:spLocks noChangeArrowheads="1"/>
          </p:cNvSpPr>
          <p:nvPr/>
        </p:nvSpPr>
        <p:spPr bwMode="auto">
          <a:xfrm>
            <a:off x="675152" y="3449886"/>
            <a:ext cx="7970837" cy="570071"/>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3000" b="1" i="1" dirty="0" smtClean="0">
                <a:solidFill>
                  <a:srgbClr val="0000FF"/>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kumimoji="0" lang="zh-TW" altLang="en-US" sz="3000" b="1" i="1" dirty="0">
                <a:solidFill>
                  <a:srgbClr val="0000FF"/>
                </a:solidFill>
                <a:effectLst>
                  <a:outerShdw blurRad="38100" dist="38100" dir="2700000" algn="tl">
                    <a:srgbClr val="C0C0C0"/>
                  </a:outerShdw>
                </a:effectLst>
                <a:latin typeface="Times New Roman" pitchFamily="18" charset="0"/>
                <a:ea typeface="標楷體" pitchFamily="65" charset="-120"/>
                <a:cs typeface="Times New Roman" pitchFamily="18" charset="0"/>
              </a:rPr>
              <a:t>多元評量地方種子講師培訓工作坊計畫」</a:t>
            </a:r>
            <a:r>
              <a:rPr kumimoji="0" lang="zh-TW" altLang="en-US" sz="2600" dirty="0" smtClean="0">
                <a:solidFill>
                  <a:srgbClr val="000000"/>
                </a:solidFill>
                <a:latin typeface="Times New Roman" pitchFamily="18" charset="0"/>
                <a:ea typeface="標楷體" pitchFamily="65" charset="-120"/>
                <a:cs typeface="Times New Roman" pitchFamily="18" charset="0"/>
              </a:rPr>
              <a:t>。</a:t>
            </a:r>
          </a:p>
        </p:txBody>
      </p:sp>
    </p:spTree>
    <p:extLst>
      <p:ext uri="{BB962C8B-B14F-4D97-AF65-F5344CB8AC3E}">
        <p14:creationId xmlns:p14="http://schemas.microsoft.com/office/powerpoint/2010/main" val="39611209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圖說文字 6"/>
          <p:cNvSpPr/>
          <p:nvPr/>
        </p:nvSpPr>
        <p:spPr>
          <a:xfrm>
            <a:off x="6335688" y="476673"/>
            <a:ext cx="2628800" cy="1584176"/>
          </a:xfrm>
          <a:prstGeom prst="wedgeRoundRectCallout">
            <a:avLst>
              <a:gd name="adj1" fmla="val -30330"/>
              <a:gd name="adj2" fmla="val 64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6127619" y="1156148"/>
            <a:ext cx="3111897" cy="758825"/>
          </a:xfrm>
        </p:spPr>
        <p:txBody>
          <a:bodyPr/>
          <a:lstStyle/>
          <a:p>
            <a:r>
              <a:rPr kumimoji="1" lang="zh-TW" altLang="zh-TW" sz="3600" dirty="0">
                <a:solidFill>
                  <a:srgbClr val="FFFF00"/>
                </a:solidFill>
                <a:latin typeface="標楷體" pitchFamily="65" charset="-120"/>
                <a:ea typeface="標楷體" pitchFamily="65" charset="-120"/>
                <a:cs typeface="DFMingStd-W5" charset="-120"/>
              </a:rPr>
              <a:t>遮風、</a:t>
            </a:r>
            <a:r>
              <a:rPr kumimoji="1" lang="zh-TW" altLang="zh-TW" sz="3600" dirty="0" smtClean="0">
                <a:solidFill>
                  <a:srgbClr val="FFFF00"/>
                </a:solidFill>
                <a:latin typeface="標楷體" pitchFamily="65" charset="-120"/>
                <a:ea typeface="標楷體" pitchFamily="65" charset="-120"/>
                <a:cs typeface="DFMingStd-W5" charset="-120"/>
              </a:rPr>
              <a:t>避雨</a:t>
            </a:r>
            <a:r>
              <a:rPr kumimoji="1" lang="en-US" altLang="zh-TW" sz="3600" dirty="0" smtClean="0">
                <a:solidFill>
                  <a:srgbClr val="FFFF00"/>
                </a:solidFill>
                <a:latin typeface="標楷體" pitchFamily="65" charset="-120"/>
                <a:ea typeface="標楷體" pitchFamily="65" charset="-120"/>
                <a:cs typeface="DFMingStd-W5" charset="-120"/>
              </a:rPr>
              <a:t/>
            </a:r>
            <a:br>
              <a:rPr kumimoji="1" lang="en-US" altLang="zh-TW" sz="3600" dirty="0" smtClean="0">
                <a:solidFill>
                  <a:srgbClr val="FFFF00"/>
                </a:solidFill>
                <a:latin typeface="標楷體" pitchFamily="65" charset="-120"/>
                <a:ea typeface="標楷體" pitchFamily="65" charset="-120"/>
                <a:cs typeface="DFMingStd-W5" charset="-120"/>
              </a:rPr>
            </a:br>
            <a:r>
              <a:rPr kumimoji="1" lang="zh-TW" altLang="zh-TW" sz="3600" dirty="0" smtClean="0">
                <a:solidFill>
                  <a:srgbClr val="FFFF00"/>
                </a:solidFill>
                <a:latin typeface="標楷體" pitchFamily="65" charset="-120"/>
                <a:ea typeface="標楷體" pitchFamily="65" charset="-120"/>
                <a:cs typeface="DFMingStd-W5" charset="-120"/>
              </a:rPr>
              <a:t>安全</a:t>
            </a:r>
            <a:r>
              <a:rPr kumimoji="1" lang="zh-TW" altLang="zh-TW" sz="3600" dirty="0">
                <a:solidFill>
                  <a:srgbClr val="FFFF00"/>
                </a:solidFill>
                <a:latin typeface="標楷體" pitchFamily="65" charset="-120"/>
                <a:ea typeface="標楷體" pitchFamily="65" charset="-120"/>
                <a:cs typeface="DFMingStd-W5" charset="-120"/>
              </a:rPr>
              <a:t>、堅固</a:t>
            </a:r>
            <a:endParaRPr lang="zh-TW" altLang="en-US" dirty="0">
              <a:solidFill>
                <a:srgbClr val="FFFF00"/>
              </a:solidFill>
            </a:endParaRPr>
          </a:p>
        </p:txBody>
      </p:sp>
      <p:sp>
        <p:nvSpPr>
          <p:cNvPr id="3" name="直排文字版面配置區 2"/>
          <p:cNvSpPr>
            <a:spLocks noGrp="1"/>
          </p:cNvSpPr>
          <p:nvPr>
            <p:ph type="body" orient="vert" idx="1"/>
          </p:nvPr>
        </p:nvSpPr>
        <p:spPr/>
        <p:txBody>
          <a:bodyPr/>
          <a:lstStyle/>
          <a:p>
            <a:endParaRPr lang="zh-TW" altLang="en-US" dirty="0"/>
          </a:p>
        </p:txBody>
      </p:sp>
      <p:pic>
        <p:nvPicPr>
          <p:cNvPr id="4" name="Picture 2"/>
          <p:cNvPicPr>
            <a:picLocks noChangeAspect="1" noChangeArrowheads="1"/>
          </p:cNvPicPr>
          <p:nvPr/>
        </p:nvPicPr>
        <p:blipFill>
          <a:blip r:embed="rId2" cstate="print"/>
          <a:srcRect l="13173" r="11486"/>
          <a:stretch>
            <a:fillRect/>
          </a:stretch>
        </p:blipFill>
        <p:spPr bwMode="auto">
          <a:xfrm>
            <a:off x="2100722" y="476673"/>
            <a:ext cx="3865033"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p:cNvPicPr>
            <a:picLocks noChangeAspect="1" noChangeArrowheads="1"/>
          </p:cNvPicPr>
          <p:nvPr/>
        </p:nvPicPr>
        <p:blipFill>
          <a:blip r:embed="rId3" cstate="print">
            <a:lum bright="20000" contrast="20000"/>
          </a:blip>
          <a:srcRect l="14285" r="16342" b="6471"/>
          <a:stretch>
            <a:fillRect/>
          </a:stretch>
        </p:blipFill>
        <p:spPr bwMode="auto">
          <a:xfrm>
            <a:off x="4041690" y="2636910"/>
            <a:ext cx="4171859" cy="32177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descr="96-2搭設避難屋 026"/>
          <p:cNvPicPr>
            <a:picLocks noChangeAspect="1" noChangeArrowheads="1"/>
          </p:cNvPicPr>
          <p:nvPr/>
        </p:nvPicPr>
        <p:blipFill>
          <a:blip r:embed="rId4" cstate="print">
            <a:lum bright="20000" contrast="20000"/>
          </a:blip>
          <a:srcRect/>
          <a:stretch>
            <a:fillRect/>
          </a:stretch>
        </p:blipFill>
        <p:spPr bwMode="auto">
          <a:xfrm>
            <a:off x="899592" y="3879050"/>
            <a:ext cx="3675166" cy="2756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1880543"/>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矩形 4"/>
          <p:cNvSpPr/>
          <p:nvPr/>
        </p:nvSpPr>
        <p:spPr>
          <a:xfrm>
            <a:off x="3227648" y="332654"/>
            <a:ext cx="5904656" cy="1200329"/>
          </a:xfrm>
          <a:prstGeom prst="rect">
            <a:avLst/>
          </a:prstGeom>
        </p:spPr>
        <p:txBody>
          <a:bodyPr wrap="square">
            <a:spAutoFit/>
          </a:bodyPr>
          <a:lstStyle/>
          <a:p>
            <a:pPr lvl="0" algn="ctr" eaLnBrk="1" hangingPunct="1"/>
            <a:r>
              <a:rPr lang="zh-TW" altLang="en-US" sz="3600" b="1" dirty="0" smtClean="0">
                <a:solidFill>
                  <a:schemeClr val="tx2"/>
                </a:solidFill>
                <a:latin typeface="標楷體" pitchFamily="65" charset="-120"/>
                <a:ea typeface="標楷體" pitchFamily="65" charset="-120"/>
                <a:cs typeface="新細明體" pitchFamily="18" charset="-120"/>
              </a:rPr>
              <a:t>高層次紙筆測驗評量工具</a:t>
            </a:r>
            <a:endParaRPr lang="en-US" altLang="zh-TW" sz="3600" b="1" dirty="0" smtClean="0">
              <a:solidFill>
                <a:schemeClr val="tx2"/>
              </a:solidFill>
              <a:latin typeface="標楷體" pitchFamily="65" charset="-120"/>
              <a:ea typeface="標楷體" pitchFamily="65" charset="-120"/>
              <a:cs typeface="新細明體" pitchFamily="18" charset="-120"/>
            </a:endParaRPr>
          </a:p>
          <a:p>
            <a:pPr lvl="0" algn="ctr" eaLnBrk="1" hangingPunct="1"/>
            <a:r>
              <a:rPr lang="en-US" altLang="zh-TW" sz="3600" b="1" dirty="0">
                <a:solidFill>
                  <a:schemeClr val="tx2"/>
                </a:solidFill>
                <a:latin typeface="標楷體" pitchFamily="65" charset="-120"/>
                <a:ea typeface="標楷體" pitchFamily="65" charset="-120"/>
                <a:cs typeface="新細明體" pitchFamily="18" charset="-120"/>
              </a:rPr>
              <a:t> </a:t>
            </a:r>
            <a:r>
              <a:rPr lang="en-US" altLang="zh-TW" sz="3600" b="1" dirty="0" smtClean="0">
                <a:solidFill>
                  <a:schemeClr val="tx2"/>
                </a:solidFill>
                <a:latin typeface="標楷體" pitchFamily="65" charset="-120"/>
                <a:ea typeface="標楷體" pitchFamily="65" charset="-120"/>
                <a:cs typeface="新細明體" pitchFamily="18" charset="-120"/>
              </a:rPr>
              <a:t>    ~</a:t>
            </a:r>
            <a:r>
              <a:rPr lang="zh-TW" altLang="en-US" sz="3600" b="1" dirty="0" smtClean="0">
                <a:solidFill>
                  <a:schemeClr val="tx2"/>
                </a:solidFill>
                <a:latin typeface="標楷體" pitchFamily="65" charset="-120"/>
                <a:ea typeface="標楷體" pitchFamily="65" charset="-120"/>
                <a:cs typeface="新細明體" pitchFamily="18" charset="-120"/>
              </a:rPr>
              <a:t>現代有巢氏學習單</a:t>
            </a:r>
            <a:endParaRPr lang="en-US" altLang="zh-TW" sz="3600" b="1" dirty="0">
              <a:solidFill>
                <a:schemeClr val="tx2"/>
              </a:solidFill>
              <a:latin typeface="標楷體" pitchFamily="65" charset="-120"/>
              <a:ea typeface="標楷體" pitchFamily="65" charset="-120"/>
              <a:cs typeface="新細明體" pitchFamily="18" charset="-12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32859"/>
            <a:ext cx="8208912" cy="484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50991"/>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hidden="1"/>
          <p:cNvSpPr>
            <a:spLocks noGrp="1" noChangeArrowheads="1"/>
          </p:cNvSpPr>
          <p:nvPr>
            <p:ph type="title"/>
          </p:nvPr>
        </p:nvSpPr>
        <p:spPr/>
        <p:txBody>
          <a:bodyPr/>
          <a:lstStyle/>
          <a:p>
            <a:endParaRPr lang="zh-TW" altLang="en-US" smtClean="0"/>
          </a:p>
        </p:txBody>
      </p:sp>
      <p:sp>
        <p:nvSpPr>
          <p:cNvPr id="124931" name="Rectangle 3" descr="IMG_1048"/>
          <p:cNvSpPr>
            <a:spLocks noGrp="1" noChangeAspect="1" noChangeArrowheads="1"/>
          </p:cNvSpPr>
          <p:nvPr isPhoto="1"/>
        </p:nvSpPr>
        <p:spPr bwMode="auto">
          <a:xfrm>
            <a:off x="539552" y="989856"/>
            <a:ext cx="7164288" cy="5350827"/>
          </a:xfrm>
          <a:prstGeom prst="rect">
            <a:avLst/>
          </a:prstGeom>
          <a:blipFill dpi="0" rotWithShape="1">
            <a:blip r:embed="rId2"/>
            <a:srcRect/>
            <a:stretch>
              <a:fillRect/>
            </a:stretch>
          </a:blipFill>
          <a:ln w="9525">
            <a:solidFill>
              <a:schemeClr val="tx1"/>
            </a:solidFill>
            <a:miter lim="800000"/>
            <a:headEnd/>
            <a:tailEnd/>
          </a:ln>
          <a:effectLst>
            <a:glow rad="63500">
              <a:schemeClr val="accent3">
                <a:satMod val="175000"/>
                <a:alpha val="40000"/>
              </a:schemeClr>
            </a:glow>
            <a:outerShdw dist="35921" dir="2700000" algn="ctr" rotWithShape="0">
              <a:schemeClr val="bg2"/>
            </a:outerShdw>
          </a:effectLst>
        </p:spPr>
        <p:txBody>
          <a:bodyPr/>
          <a:lstStyle/>
          <a:p>
            <a:endParaRPr lang="zh-TW" altLang="en-US"/>
          </a:p>
        </p:txBody>
      </p:sp>
    </p:spTree>
    <p:extLst>
      <p:ext uri="{BB962C8B-B14F-4D97-AF65-F5344CB8AC3E}">
        <p14:creationId xmlns:p14="http://schemas.microsoft.com/office/powerpoint/2010/main" val="1185740382"/>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hidden="1"/>
          <p:cNvSpPr>
            <a:spLocks noGrp="1" noChangeArrowheads="1"/>
          </p:cNvSpPr>
          <p:nvPr>
            <p:ph type="title"/>
          </p:nvPr>
        </p:nvSpPr>
        <p:spPr/>
        <p:txBody>
          <a:bodyPr/>
          <a:lstStyle/>
          <a:p>
            <a:endParaRPr lang="zh-TW" altLang="en-US" smtClean="0"/>
          </a:p>
        </p:txBody>
      </p:sp>
      <p:sp>
        <p:nvSpPr>
          <p:cNvPr id="116739" name="Rectangle 3" descr="IMG_1044"/>
          <p:cNvSpPr>
            <a:spLocks noGrp="1" noChangeAspect="1" noChangeArrowheads="1"/>
          </p:cNvSpPr>
          <p:nvPr isPhoto="1"/>
        </p:nvSpPr>
        <p:spPr bwMode="auto">
          <a:xfrm>
            <a:off x="539552" y="908720"/>
            <a:ext cx="7236296" cy="5404608"/>
          </a:xfrm>
          <a:prstGeom prst="rect">
            <a:avLst/>
          </a:prstGeom>
          <a:blipFill dpi="0" rotWithShape="1">
            <a:blip r:embed="rId2"/>
            <a:srcRect/>
            <a:stretch>
              <a:fillRect/>
            </a:stretch>
          </a:blipFill>
          <a:ln w="9525">
            <a:solidFill>
              <a:schemeClr val="tx1"/>
            </a:solidFill>
            <a:miter lim="800000"/>
            <a:headEnd/>
            <a:tailEnd/>
          </a:ln>
          <a:effectLst>
            <a:glow rad="101600">
              <a:schemeClr val="accent3">
                <a:satMod val="175000"/>
                <a:alpha val="40000"/>
              </a:schemeClr>
            </a:glow>
            <a:outerShdw dist="35921" dir="2700000" algn="ctr" rotWithShape="0">
              <a:schemeClr val="bg2"/>
            </a:outerShdw>
          </a:effectLst>
        </p:spPr>
        <p:txBody>
          <a:bodyPr/>
          <a:lstStyle/>
          <a:p>
            <a:endParaRPr lang="zh-TW" altLang="en-US"/>
          </a:p>
        </p:txBody>
      </p:sp>
    </p:spTree>
    <p:extLst>
      <p:ext uri="{BB962C8B-B14F-4D97-AF65-F5344CB8AC3E}">
        <p14:creationId xmlns:p14="http://schemas.microsoft.com/office/powerpoint/2010/main" val="2142527136"/>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a:p>
        </p:txBody>
      </p:sp>
      <p:pic>
        <p:nvPicPr>
          <p:cNvPr id="6146" name="Picture 2" descr="評量標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21625"/>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直排文字版面配置區 2"/>
          <p:cNvSpPr>
            <a:spLocks noGrp="1"/>
          </p:cNvSpPr>
          <p:nvPr>
            <p:ph type="body" orient="vert" idx="1"/>
          </p:nvPr>
        </p:nvSpPr>
        <p:spPr/>
        <p:txBody>
          <a:bodyPr/>
          <a:lstStyle/>
          <a:p>
            <a:endParaRPr lang="zh-TW" altLang="en-US"/>
          </a:p>
        </p:txBody>
      </p:sp>
      <p:sp>
        <p:nvSpPr>
          <p:cNvPr id="4" name="標題 1"/>
          <p:cNvSpPr txBox="1">
            <a:spLocks/>
          </p:cNvSpPr>
          <p:nvPr/>
        </p:nvSpPr>
        <p:spPr bwMode="auto">
          <a:xfrm>
            <a:off x="323528" y="-99392"/>
            <a:ext cx="8229600" cy="445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ea typeface="微軟正黑體" pitchFamily="34" charset="-120"/>
              </a:defRPr>
            </a:lvl2pPr>
            <a:lvl3pPr algn="ctr" rtl="0" eaLnBrk="0" fontAlgn="base" hangingPunct="0">
              <a:spcBef>
                <a:spcPct val="0"/>
              </a:spcBef>
              <a:spcAft>
                <a:spcPct val="0"/>
              </a:spcAft>
              <a:defRPr sz="3300">
                <a:solidFill>
                  <a:srgbClr val="7B9899"/>
                </a:solidFill>
                <a:latin typeface="Georgia" pitchFamily="18" charset="0"/>
                <a:ea typeface="微軟正黑體" pitchFamily="34" charset="-120"/>
              </a:defRPr>
            </a:lvl3pPr>
            <a:lvl4pPr algn="ctr" rtl="0" eaLnBrk="0" fontAlgn="base" hangingPunct="0">
              <a:spcBef>
                <a:spcPct val="0"/>
              </a:spcBef>
              <a:spcAft>
                <a:spcPct val="0"/>
              </a:spcAft>
              <a:defRPr sz="3300">
                <a:solidFill>
                  <a:srgbClr val="7B9899"/>
                </a:solidFill>
                <a:latin typeface="Georgia" pitchFamily="18" charset="0"/>
                <a:ea typeface="微軟正黑體" pitchFamily="34" charset="-120"/>
              </a:defRPr>
            </a:lvl4pPr>
            <a:lvl5pPr algn="ctr" rtl="0" eaLnBrk="0" fontAlgn="base" hangingPunct="0">
              <a:spcBef>
                <a:spcPct val="0"/>
              </a:spcBef>
              <a:spcAft>
                <a:spcPct val="0"/>
              </a:spcAft>
              <a:defRPr sz="3300">
                <a:solidFill>
                  <a:srgbClr val="7B9899"/>
                </a:solidFill>
                <a:latin typeface="Georgia" pitchFamily="18" charset="0"/>
                <a:ea typeface="微軟正黑體" pitchFamily="34" charset="-120"/>
              </a:defRPr>
            </a:lvl5pPr>
            <a:lvl6pPr marL="457200" algn="ctr" rtl="0" fontAlgn="base">
              <a:spcBef>
                <a:spcPct val="0"/>
              </a:spcBef>
              <a:spcAft>
                <a:spcPct val="0"/>
              </a:spcAft>
              <a:defRPr sz="3300">
                <a:solidFill>
                  <a:srgbClr val="7B9899"/>
                </a:solidFill>
                <a:latin typeface="Georgia" pitchFamily="18" charset="0"/>
                <a:ea typeface="微軟正黑體" pitchFamily="34" charset="-120"/>
              </a:defRPr>
            </a:lvl6pPr>
            <a:lvl7pPr marL="914400" algn="ctr" rtl="0" fontAlgn="base">
              <a:spcBef>
                <a:spcPct val="0"/>
              </a:spcBef>
              <a:spcAft>
                <a:spcPct val="0"/>
              </a:spcAft>
              <a:defRPr sz="3300">
                <a:solidFill>
                  <a:srgbClr val="7B9899"/>
                </a:solidFill>
                <a:latin typeface="Georgia" pitchFamily="18" charset="0"/>
                <a:ea typeface="微軟正黑體" pitchFamily="34" charset="-120"/>
              </a:defRPr>
            </a:lvl7pPr>
            <a:lvl8pPr marL="1371600" algn="ctr" rtl="0" fontAlgn="base">
              <a:spcBef>
                <a:spcPct val="0"/>
              </a:spcBef>
              <a:spcAft>
                <a:spcPct val="0"/>
              </a:spcAft>
              <a:defRPr sz="3300">
                <a:solidFill>
                  <a:srgbClr val="7B9899"/>
                </a:solidFill>
                <a:latin typeface="Georgia" pitchFamily="18" charset="0"/>
                <a:ea typeface="微軟正黑體" pitchFamily="34" charset="-120"/>
              </a:defRPr>
            </a:lvl8pPr>
            <a:lvl9pPr marL="1828800" algn="ctr" rtl="0" fontAlgn="base">
              <a:spcBef>
                <a:spcPct val="0"/>
              </a:spcBef>
              <a:spcAft>
                <a:spcPct val="0"/>
              </a:spcAft>
              <a:defRPr sz="3300">
                <a:solidFill>
                  <a:srgbClr val="7B9899"/>
                </a:solidFill>
                <a:latin typeface="Georgia" pitchFamily="18" charset="0"/>
                <a:ea typeface="微軟正黑體" pitchFamily="34" charset="-120"/>
              </a:defRPr>
            </a:lvl9pPr>
          </a:lstStyle>
          <a:p>
            <a:r>
              <a:rPr kumimoji="0" lang="zh-TW" altLang="en-US" sz="4800" b="1" dirty="0" smtClean="0">
                <a:solidFill>
                  <a:srgbClr val="0000CC"/>
                </a:solidFill>
                <a:latin typeface="標楷體" pitchFamily="65" charset="-120"/>
                <a:ea typeface="標楷體" pitchFamily="65" charset="-120"/>
              </a:rPr>
              <a:t>感恩大家</a:t>
            </a:r>
            <a:r>
              <a:rPr kumimoji="0" lang="en-US" altLang="zh-TW" sz="4800" b="1" dirty="0" smtClean="0">
                <a:solidFill>
                  <a:srgbClr val="0000CC"/>
                </a:solidFill>
                <a:latin typeface="標楷體" pitchFamily="65" charset="-120"/>
                <a:ea typeface="標楷體" pitchFamily="65" charset="-120"/>
              </a:rPr>
              <a:t/>
            </a:r>
            <a:br>
              <a:rPr kumimoji="0" lang="en-US" altLang="zh-TW" sz="4800" b="1" dirty="0" smtClean="0">
                <a:solidFill>
                  <a:srgbClr val="0000CC"/>
                </a:solidFill>
                <a:latin typeface="標楷體" pitchFamily="65" charset="-120"/>
                <a:ea typeface="標楷體" pitchFamily="65" charset="-120"/>
              </a:rPr>
            </a:br>
            <a:r>
              <a:rPr kumimoji="0" lang="zh-TW" altLang="en-US" sz="4800" b="1" dirty="0" smtClean="0">
                <a:solidFill>
                  <a:srgbClr val="0000CC"/>
                </a:solidFill>
                <a:latin typeface="標楷體" pitchFamily="65" charset="-120"/>
                <a:ea typeface="標楷體" pitchFamily="65" charset="-120"/>
              </a:rPr>
              <a:t>祝</a:t>
            </a:r>
            <a:r>
              <a:rPr kumimoji="0" lang="en-US" altLang="zh-TW" sz="4800" b="1" dirty="0" smtClean="0">
                <a:solidFill>
                  <a:srgbClr val="0000CC"/>
                </a:solidFill>
                <a:latin typeface="標楷體" pitchFamily="65" charset="-120"/>
                <a:ea typeface="標楷體" pitchFamily="65" charset="-120"/>
              </a:rPr>
              <a:t/>
            </a:r>
            <a:br>
              <a:rPr kumimoji="0" lang="en-US" altLang="zh-TW" sz="4800" b="1" dirty="0" smtClean="0">
                <a:solidFill>
                  <a:srgbClr val="0000CC"/>
                </a:solidFill>
                <a:latin typeface="標楷體" pitchFamily="65" charset="-120"/>
                <a:ea typeface="標楷體" pitchFamily="65" charset="-120"/>
              </a:rPr>
            </a:br>
            <a:r>
              <a:rPr kumimoji="0" lang="zh-TW" altLang="en-US" sz="4800" b="1" dirty="0" smtClean="0">
                <a:solidFill>
                  <a:srgbClr val="0000CC"/>
                </a:solidFill>
                <a:latin typeface="標楷體" pitchFamily="65" charset="-120"/>
                <a:ea typeface="標楷體" pitchFamily="65" charset="-120"/>
              </a:rPr>
              <a:t>教學愉快</a:t>
            </a:r>
            <a:endParaRPr kumimoji="0" lang="zh-TW" altLang="en-US" sz="4800" b="1" dirty="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19995882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圓角矩形 14"/>
          <p:cNvSpPr>
            <a:spLocks noChangeArrowheads="1"/>
          </p:cNvSpPr>
          <p:nvPr/>
        </p:nvSpPr>
        <p:spPr bwMode="auto">
          <a:xfrm>
            <a:off x="655638" y="1500188"/>
            <a:ext cx="7981950" cy="3626287"/>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eaLnBrk="1" hangingPunct="1">
              <a:spcBef>
                <a:spcPct val="25000"/>
              </a:spcBef>
              <a:buClr>
                <a:srgbClr val="FF3300"/>
              </a:buClr>
            </a:pPr>
            <a:r>
              <a:rPr kumimoji="0" lang="zh-TW" altLang="en-US" sz="2800" b="1" dirty="0">
                <a:solidFill>
                  <a:srgbClr val="000000"/>
                </a:solidFill>
                <a:latin typeface="標楷體" pitchFamily="65" charset="-120"/>
                <a:ea typeface="標楷體" pitchFamily="65" charset="-120"/>
              </a:rPr>
              <a:t>培訓種子講師：</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結合</a:t>
            </a:r>
            <a:r>
              <a:rPr kumimoji="0" lang="zh-TW" altLang="en-US" sz="2600" dirty="0">
                <a:solidFill>
                  <a:srgbClr val="000000"/>
                </a:solidFill>
                <a:latin typeface="標楷體" pitchFamily="65" charset="-120"/>
                <a:ea typeface="標楷體" pitchFamily="65" charset="-120"/>
              </a:rPr>
              <a:t>中央課程與教學</a:t>
            </a:r>
            <a:r>
              <a:rPr kumimoji="0" lang="zh-TW" altLang="en-US" sz="2600" dirty="0">
                <a:solidFill>
                  <a:srgbClr val="FF0000"/>
                </a:solidFill>
                <a:latin typeface="標楷體" pitchFamily="65" charset="-120"/>
                <a:ea typeface="標楷體" pitchFamily="65" charset="-120"/>
              </a:rPr>
              <a:t>輔導諮詢教師團隊</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調訓</a:t>
            </a:r>
            <a:r>
              <a:rPr kumimoji="0" lang="zh-TW" altLang="en-US" sz="2600" dirty="0">
                <a:solidFill>
                  <a:srgbClr val="000000"/>
                </a:solidFill>
                <a:latin typeface="標楷體" pitchFamily="65" charset="-120"/>
                <a:ea typeface="標楷體" pitchFamily="65" charset="-120"/>
              </a:rPr>
              <a:t>各地方政府所屬輔導團</a:t>
            </a:r>
            <a:r>
              <a:rPr kumimoji="0" lang="zh-TW" altLang="en-US" sz="2600" dirty="0">
                <a:solidFill>
                  <a:srgbClr val="FF0000"/>
                </a:solidFill>
                <a:latin typeface="標楷體" pitchFamily="65" charset="-120"/>
                <a:ea typeface="標楷體" pitchFamily="65" charset="-120"/>
              </a:rPr>
              <a:t>輔導員</a:t>
            </a:r>
            <a:r>
              <a:rPr kumimoji="0" lang="zh-TW" altLang="en-US" sz="2600" dirty="0">
                <a:solidFill>
                  <a:srgbClr val="000000"/>
                </a:solidFill>
                <a:latin typeface="標楷體" pitchFamily="65" charset="-120"/>
                <a:ea typeface="標楷體" pitchFamily="65" charset="-120"/>
              </a:rPr>
              <a:t>進行培訓，</a:t>
            </a:r>
          </a:p>
          <a:p>
            <a:pPr eaLnBrk="1" hangingPunct="1">
              <a:spcBef>
                <a:spcPct val="25000"/>
              </a:spcBef>
              <a:buClr>
                <a:srgbClr val="FF3300"/>
              </a:buClr>
            </a:pPr>
            <a:r>
              <a:rPr kumimoji="0" lang="zh-TW" altLang="en-US" sz="2600" b="1" dirty="0">
                <a:solidFill>
                  <a:srgbClr val="FF0000"/>
                </a:solidFill>
                <a:latin typeface="標楷體" pitchFamily="65" charset="-120"/>
                <a:ea typeface="標楷體" pitchFamily="65" charset="-120"/>
              </a:rPr>
              <a:t>包含</a:t>
            </a:r>
            <a:r>
              <a:rPr kumimoji="0" lang="zh-TW" altLang="en-US" sz="2600" dirty="0">
                <a:solidFill>
                  <a:srgbClr val="000000"/>
                </a:solidFill>
                <a:latin typeface="標楷體" pitchFamily="65" charset="-120"/>
                <a:ea typeface="標楷體" pitchFamily="65" charset="-120"/>
              </a:rPr>
              <a:t>各學習領域之</a:t>
            </a:r>
            <a:r>
              <a:rPr kumimoji="0" lang="zh-TW" altLang="en-US" sz="2600" dirty="0">
                <a:solidFill>
                  <a:srgbClr val="FF0000"/>
                </a:solidFill>
                <a:latin typeface="標楷體" pitchFamily="65" charset="-120"/>
                <a:ea typeface="標楷體" pitchFamily="65" charset="-120"/>
              </a:rPr>
              <a:t>種子教師</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國語文、英語、本土語言、數學、</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社會、自然與生活科技、藝術與人文、</a:t>
            </a:r>
          </a:p>
          <a:p>
            <a:pPr algn="ctr" eaLnBrk="1" hangingPunct="1">
              <a:spcBef>
                <a:spcPct val="25000"/>
              </a:spcBef>
              <a:buClr>
                <a:srgbClr val="FF3300"/>
              </a:buClr>
            </a:pPr>
            <a:r>
              <a:rPr kumimoji="0" lang="zh-TW" altLang="en-US" sz="2600" dirty="0">
                <a:solidFill>
                  <a:srgbClr val="000000"/>
                </a:solidFill>
                <a:latin typeface="標楷體" pitchFamily="65" charset="-120"/>
                <a:ea typeface="標楷體" pitchFamily="65" charset="-120"/>
              </a:rPr>
              <a:t>健康與體育、生活課程、綜合</a:t>
            </a:r>
            <a:r>
              <a:rPr kumimoji="0" lang="zh-TW" altLang="en-US" sz="2600" dirty="0" smtClean="0">
                <a:solidFill>
                  <a:srgbClr val="000000"/>
                </a:solidFill>
                <a:latin typeface="標楷體" pitchFamily="65" charset="-120"/>
                <a:ea typeface="標楷體" pitchFamily="65" charset="-120"/>
              </a:rPr>
              <a:t>活動</a:t>
            </a:r>
            <a:endParaRPr kumimoji="0" lang="zh-TW" altLang="en-US" sz="2600" dirty="0">
              <a:solidFill>
                <a:srgbClr val="000000"/>
              </a:solidFill>
              <a:latin typeface="標楷體" pitchFamily="65" charset="-120"/>
              <a:ea typeface="標楷體" pitchFamily="65" charset="-120"/>
            </a:endParaRPr>
          </a:p>
        </p:txBody>
      </p:sp>
      <p:sp>
        <p:nvSpPr>
          <p:cNvPr id="75" name="圓角矩形 74"/>
          <p:cNvSpPr/>
          <p:nvPr/>
        </p:nvSpPr>
        <p:spPr>
          <a:xfrm>
            <a:off x="649288" y="56832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a:solidFill>
                  <a:prstClr val="black"/>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
        <p:nvSpPr>
          <p:cNvPr id="4" name="圓角矩形 14"/>
          <p:cNvSpPr>
            <a:spLocks noChangeArrowheads="1"/>
          </p:cNvSpPr>
          <p:nvPr/>
        </p:nvSpPr>
        <p:spPr bwMode="auto">
          <a:xfrm>
            <a:off x="655638" y="5262467"/>
            <a:ext cx="7981950" cy="1235154"/>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eaLnBrk="1" hangingPunct="1">
              <a:spcBef>
                <a:spcPct val="50000"/>
              </a:spcBef>
              <a:buClr>
                <a:srgbClr val="FF3300"/>
              </a:buClr>
            </a:pPr>
            <a:r>
              <a:rPr kumimoji="0" lang="zh-TW" altLang="en-US" sz="2400" b="1" dirty="0" smtClean="0">
                <a:solidFill>
                  <a:srgbClr val="FF0000"/>
                </a:solidFill>
                <a:latin typeface="標楷體" pitchFamily="65" charset="-120"/>
                <a:ea typeface="標楷體" pitchFamily="65" charset="-120"/>
              </a:rPr>
              <a:t>研發</a:t>
            </a:r>
            <a:r>
              <a:rPr kumimoji="0" lang="zh-TW" altLang="en-US" sz="2400" b="1" dirty="0">
                <a:solidFill>
                  <a:srgbClr val="000000"/>
                </a:solidFill>
                <a:latin typeface="標楷體" pitchFamily="65" charset="-120"/>
                <a:ea typeface="標楷體" pitchFamily="65" charset="-120"/>
              </a:rPr>
              <a:t>多元評量之典範</a:t>
            </a:r>
            <a:r>
              <a:rPr kumimoji="0" lang="zh-TW" altLang="en-US" sz="2400" b="1" dirty="0">
                <a:solidFill>
                  <a:srgbClr val="FF0000"/>
                </a:solidFill>
                <a:latin typeface="標楷體" pitchFamily="65" charset="-120"/>
                <a:ea typeface="標楷體" pitchFamily="65" charset="-120"/>
              </a:rPr>
              <a:t>教學示例</a:t>
            </a:r>
            <a:r>
              <a:rPr kumimoji="0" lang="zh-TW" altLang="en-US" sz="2400" dirty="0">
                <a:solidFill>
                  <a:prstClr val="black"/>
                </a:solidFill>
                <a:latin typeface="標楷體" pitchFamily="65" charset="-120"/>
                <a:ea typeface="標楷體" pitchFamily="65" charset="-120"/>
              </a:rPr>
              <a:t> </a:t>
            </a:r>
            <a:r>
              <a:rPr kumimoji="0" lang="zh-TW" altLang="en-US" sz="2400" b="1"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編擬國小及國中多元評量研習課程案例，自</a:t>
            </a:r>
            <a:r>
              <a:rPr kumimoji="0" lang="en-US" altLang="zh-TW" sz="2400" dirty="0">
                <a:solidFill>
                  <a:srgbClr val="000000"/>
                </a:solidFill>
                <a:latin typeface="標楷體" pitchFamily="65" charset="-120"/>
                <a:ea typeface="標楷體" pitchFamily="65" charset="-120"/>
              </a:rPr>
              <a:t>102</a:t>
            </a:r>
            <a:r>
              <a:rPr kumimoji="0" lang="zh-TW" altLang="en-US" sz="2400" dirty="0">
                <a:solidFill>
                  <a:srgbClr val="000000"/>
                </a:solidFill>
                <a:latin typeface="標楷體" pitchFamily="65" charset="-120"/>
                <a:ea typeface="標楷體" pitchFamily="65" charset="-120"/>
              </a:rPr>
              <a:t>年起透過地方種子講師及各地方政府輔導團推廣多元評量之典範教學示例。</a:t>
            </a:r>
            <a:endParaRPr kumimoji="0" lang="en-US" altLang="zh-TW" sz="24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197144011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 name="圓角矩形 74"/>
          <p:cNvSpPr/>
          <p:nvPr/>
        </p:nvSpPr>
        <p:spPr>
          <a:xfrm>
            <a:off x="649288" y="6921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3600" b="1" dirty="0">
                <a:solidFill>
                  <a:prstClr val="black"/>
                </a:solidFill>
                <a:latin typeface="Arial" charset="0"/>
                <a:ea typeface="標楷體" pitchFamily="65" charset="-120"/>
              </a:rPr>
              <a:t>多元評量理念與應用</a:t>
            </a:r>
            <a:r>
              <a:rPr kumimoji="0" lang="zh-TW" altLang="en-US" sz="3600" b="1" dirty="0">
                <a:solidFill>
                  <a:srgbClr val="000000"/>
                </a:solidFill>
                <a:latin typeface="Arial" charset="0"/>
                <a:ea typeface="標楷體" pitchFamily="65" charset="-120"/>
              </a:rPr>
              <a:t>執行成效</a:t>
            </a:r>
            <a:endParaRPr kumimoji="0" lang="en-US" altLang="zh-TW" sz="3600" b="1" dirty="0">
              <a:solidFill>
                <a:srgbClr val="000000"/>
              </a:solidFill>
              <a:latin typeface="Arial" charset="0"/>
              <a:ea typeface="標楷體" pitchFamily="65" charset="-120"/>
            </a:endParaRPr>
          </a:p>
        </p:txBody>
      </p:sp>
      <p:sp>
        <p:nvSpPr>
          <p:cNvPr id="25603" name="圓角矩形 14"/>
          <p:cNvSpPr>
            <a:spLocks noChangeArrowheads="1"/>
          </p:cNvSpPr>
          <p:nvPr/>
        </p:nvSpPr>
        <p:spPr bwMode="auto">
          <a:xfrm>
            <a:off x="609600" y="1600200"/>
            <a:ext cx="7923213" cy="1868567"/>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a:solidFill>
                  <a:prstClr val="black"/>
                </a:solidFill>
                <a:latin typeface="標楷體" pitchFamily="65" charset="-120"/>
                <a:ea typeface="標楷體" pitchFamily="65" charset="-120"/>
              </a:rPr>
              <a:t>101</a:t>
            </a:r>
            <a:r>
              <a:rPr kumimoji="0" lang="zh-TW" altLang="en-US" sz="2800" dirty="0">
                <a:solidFill>
                  <a:prstClr val="black"/>
                </a:solidFill>
                <a:latin typeface="標楷體" pitchFamily="65" charset="-120"/>
                <a:ea typeface="標楷體" pitchFamily="65" charset="-120"/>
              </a:rPr>
              <a:t>年</a:t>
            </a:r>
            <a:r>
              <a:rPr kumimoji="0" lang="en-US" altLang="zh-TW" sz="2800" dirty="0">
                <a:solidFill>
                  <a:prstClr val="black"/>
                </a:solidFill>
                <a:latin typeface="標楷體" pitchFamily="65" charset="-120"/>
                <a:ea typeface="標楷體" pitchFamily="65" charset="-120"/>
              </a:rPr>
              <a:t>10</a:t>
            </a:r>
            <a:r>
              <a:rPr kumimoji="0" lang="zh-TW" altLang="en-US" sz="2800" dirty="0">
                <a:solidFill>
                  <a:prstClr val="black"/>
                </a:solidFill>
                <a:latin typeface="標楷體" pitchFamily="65" charset="-120"/>
                <a:ea typeface="標楷體" pitchFamily="65" charset="-120"/>
              </a:rPr>
              <a:t>月底培訓完成各學習領域</a:t>
            </a:r>
            <a:r>
              <a:rPr kumimoji="0" lang="en-US" altLang="zh-TW" sz="2800" dirty="0">
                <a:solidFill>
                  <a:prstClr val="black"/>
                </a:solidFill>
                <a:latin typeface="標楷體" pitchFamily="65" charset="-120"/>
                <a:ea typeface="標楷體" pitchFamily="65" charset="-120"/>
              </a:rPr>
              <a:t>(</a:t>
            </a:r>
            <a:r>
              <a:rPr kumimoji="0" lang="zh-TW" altLang="en-US" sz="2800" dirty="0">
                <a:solidFill>
                  <a:prstClr val="black"/>
                </a:solidFill>
                <a:latin typeface="標楷體" pitchFamily="65" charset="-120"/>
                <a:ea typeface="標楷體" pitchFamily="65" charset="-120"/>
              </a:rPr>
              <a:t>含國語文、英語、本土語言、數學、社會、自然與生活</a:t>
            </a:r>
            <a:r>
              <a:rPr kumimoji="0" lang="zh-TW" altLang="en-US" sz="2800" dirty="0" smtClean="0">
                <a:solidFill>
                  <a:prstClr val="black"/>
                </a:solidFill>
                <a:latin typeface="標楷體" pitchFamily="65" charset="-120"/>
                <a:ea typeface="標楷體" pitchFamily="65" charset="-120"/>
              </a:rPr>
              <a:t>科技、藝術與人文、健康與體育、生活課程、綜合活動</a:t>
            </a:r>
            <a:r>
              <a:rPr kumimoji="0" lang="en-US" altLang="zh-TW" sz="2800" dirty="0" smtClean="0">
                <a:solidFill>
                  <a:prstClr val="black"/>
                </a:solidFill>
                <a:latin typeface="標楷體" pitchFamily="65" charset="-120"/>
                <a:ea typeface="標楷體" pitchFamily="65" charset="-120"/>
              </a:rPr>
              <a:t>)</a:t>
            </a:r>
            <a:r>
              <a:rPr kumimoji="0" lang="zh-TW" altLang="en-US" sz="2800" dirty="0" smtClean="0">
                <a:solidFill>
                  <a:prstClr val="black"/>
                </a:solidFill>
                <a:latin typeface="標楷體" pitchFamily="65" charset="-120"/>
                <a:ea typeface="標楷體" pitchFamily="65" charset="-120"/>
              </a:rPr>
              <a:t>之</a:t>
            </a:r>
            <a:r>
              <a:rPr kumimoji="0" lang="zh-TW" altLang="en-US" sz="2800" dirty="0" smtClean="0">
                <a:solidFill>
                  <a:srgbClr val="FF0000"/>
                </a:solidFill>
                <a:latin typeface="標楷體" pitchFamily="65" charset="-120"/>
                <a:ea typeface="標楷體" pitchFamily="65" charset="-120"/>
              </a:rPr>
              <a:t>種子教師總計</a:t>
            </a:r>
            <a:r>
              <a:rPr kumimoji="0" lang="en-US" altLang="zh-TW" sz="2800" dirty="0" smtClean="0">
                <a:solidFill>
                  <a:srgbClr val="FF0000"/>
                </a:solidFill>
                <a:latin typeface="標楷體" pitchFamily="65" charset="-120"/>
                <a:ea typeface="標楷體" pitchFamily="65" charset="-120"/>
              </a:rPr>
              <a:t>405</a:t>
            </a:r>
            <a:r>
              <a:rPr kumimoji="0" lang="zh-TW" altLang="en-US" sz="2800" dirty="0" smtClean="0">
                <a:solidFill>
                  <a:srgbClr val="FF0000"/>
                </a:solidFill>
                <a:latin typeface="標楷體" pitchFamily="65" charset="-120"/>
                <a:ea typeface="標楷體" pitchFamily="65" charset="-120"/>
              </a:rPr>
              <a:t>名</a:t>
            </a:r>
            <a:r>
              <a:rPr kumimoji="0" lang="zh-TW" altLang="en-US" sz="2800" dirty="0" smtClean="0">
                <a:solidFill>
                  <a:prstClr val="black"/>
                </a:solidFill>
                <a:latin typeface="標楷體" pitchFamily="65" charset="-120"/>
                <a:ea typeface="標楷體" pitchFamily="65" charset="-120"/>
              </a:rPr>
              <a:t>。 </a:t>
            </a:r>
            <a:endParaRPr kumimoji="0" lang="zh-TW" altLang="en-US" sz="2800" dirty="0" smtClean="0">
              <a:solidFill>
                <a:srgbClr val="000000"/>
              </a:solidFill>
              <a:latin typeface="標楷體" pitchFamily="65" charset="-120"/>
              <a:ea typeface="標楷體" pitchFamily="65" charset="-120"/>
              <a:cs typeface="Times New Roman" pitchFamily="18" charset="0"/>
            </a:endParaRPr>
          </a:p>
        </p:txBody>
      </p:sp>
      <p:sp>
        <p:nvSpPr>
          <p:cNvPr id="4" name="圓角矩形 14"/>
          <p:cNvSpPr>
            <a:spLocks noChangeArrowheads="1"/>
          </p:cNvSpPr>
          <p:nvPr/>
        </p:nvSpPr>
        <p:spPr bwMode="auto">
          <a:xfrm>
            <a:off x="641073" y="357301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prstClr val="black"/>
                </a:solidFill>
                <a:latin typeface="標楷體" pitchFamily="65" charset="-120"/>
                <a:ea typeface="標楷體" pitchFamily="65" charset="-120"/>
              </a:rPr>
              <a:t>101</a:t>
            </a:r>
            <a:r>
              <a:rPr kumimoji="0" lang="zh-TW" altLang="en-US" sz="2800" dirty="0">
                <a:solidFill>
                  <a:prstClr val="black"/>
                </a:solidFill>
                <a:latin typeface="標楷體" pitchFamily="65" charset="-120"/>
                <a:ea typeface="標楷體" pitchFamily="65" charset="-120"/>
              </a:rPr>
              <a:t>年</a:t>
            </a:r>
            <a:r>
              <a:rPr kumimoji="0" lang="en-US" altLang="zh-TW" sz="2800" dirty="0">
                <a:solidFill>
                  <a:prstClr val="black"/>
                </a:solidFill>
                <a:latin typeface="標楷體" pitchFamily="65" charset="-120"/>
                <a:ea typeface="標楷體" pitchFamily="65" charset="-120"/>
              </a:rPr>
              <a:t>12</a:t>
            </a:r>
            <a:r>
              <a:rPr kumimoji="0" lang="zh-TW" altLang="en-US" sz="2800" dirty="0">
                <a:solidFill>
                  <a:prstClr val="black"/>
                </a:solidFill>
                <a:latin typeface="標楷體" pitchFamily="65" charset="-120"/>
                <a:ea typeface="標楷體" pitchFamily="65" charset="-120"/>
              </a:rPr>
              <a:t>月底</a:t>
            </a:r>
            <a:r>
              <a:rPr kumimoji="0" lang="zh-TW" altLang="en-US" sz="2800" dirty="0">
                <a:solidFill>
                  <a:srgbClr val="FF0000"/>
                </a:solidFill>
                <a:latin typeface="標楷體" pitchFamily="65" charset="-120"/>
                <a:ea typeface="標楷體" pitchFamily="65" charset="-120"/>
              </a:rPr>
              <a:t>完成</a:t>
            </a:r>
            <a:r>
              <a:rPr kumimoji="0" lang="zh-TW" altLang="en-US" sz="2800" dirty="0">
                <a:solidFill>
                  <a:prstClr val="black"/>
                </a:solidFill>
                <a:latin typeface="標楷體" pitchFamily="65" charset="-120"/>
                <a:ea typeface="標楷體" pitchFamily="65" charset="-120"/>
              </a:rPr>
              <a:t>國小及國中多元評量研習課程</a:t>
            </a:r>
            <a:r>
              <a:rPr kumimoji="0" lang="zh-TW" altLang="en-US" sz="2800" dirty="0">
                <a:solidFill>
                  <a:srgbClr val="FF0000"/>
                </a:solidFill>
                <a:latin typeface="標楷體" pitchFamily="65" charset="-120"/>
                <a:ea typeface="標楷體" pitchFamily="65" charset="-120"/>
              </a:rPr>
              <a:t>案例</a:t>
            </a:r>
            <a:r>
              <a:rPr kumimoji="0" lang="zh-TW" altLang="en-US" sz="2800" dirty="0" smtClean="0">
                <a:solidFill>
                  <a:prstClr val="black"/>
                </a:solidFill>
                <a:latin typeface="標楷體" pitchFamily="65" charset="-120"/>
                <a:ea typeface="標楷體" pitchFamily="65" charset="-120"/>
              </a:rPr>
              <a:t>。</a:t>
            </a:r>
            <a:endParaRPr kumimoji="0" lang="en-US" altLang="zh-TW" sz="2800" dirty="0">
              <a:solidFill>
                <a:srgbClr val="000000"/>
              </a:solidFill>
              <a:latin typeface="標楷體" pitchFamily="65" charset="-120"/>
              <a:ea typeface="標楷體" pitchFamily="65" charset="-120"/>
            </a:endParaRPr>
          </a:p>
        </p:txBody>
      </p:sp>
      <p:sp>
        <p:nvSpPr>
          <p:cNvPr id="5" name="圓角矩形 14"/>
          <p:cNvSpPr>
            <a:spLocks noChangeArrowheads="1"/>
          </p:cNvSpPr>
          <p:nvPr/>
        </p:nvSpPr>
        <p:spPr bwMode="auto">
          <a:xfrm>
            <a:off x="690231" y="465313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srgbClr val="000000"/>
                </a:solidFill>
                <a:latin typeface="標楷體" pitchFamily="65" charset="-120"/>
                <a:ea typeface="標楷體" pitchFamily="65" charset="-120"/>
              </a:rPr>
              <a:t>102</a:t>
            </a:r>
            <a:r>
              <a:rPr kumimoji="0" lang="zh-TW" altLang="en-US" sz="2800" dirty="0">
                <a:solidFill>
                  <a:srgbClr val="000000"/>
                </a:solidFill>
                <a:latin typeface="標楷體" pitchFamily="65" charset="-120"/>
                <a:ea typeface="標楷體" pitchFamily="65" charset="-120"/>
              </a:rPr>
              <a:t>年度</a:t>
            </a:r>
            <a:r>
              <a:rPr kumimoji="0" lang="en-US" altLang="zh-TW" sz="2800" dirty="0">
                <a:solidFill>
                  <a:srgbClr val="000000"/>
                </a:solidFill>
                <a:latin typeface="標楷體" pitchFamily="65" charset="-120"/>
                <a:ea typeface="標楷體" pitchFamily="65" charset="-120"/>
              </a:rPr>
              <a:t>12</a:t>
            </a:r>
            <a:r>
              <a:rPr kumimoji="0" lang="zh-TW" altLang="en-US" sz="2800" dirty="0">
                <a:solidFill>
                  <a:srgbClr val="000000"/>
                </a:solidFill>
                <a:latin typeface="標楷體" pitchFamily="65" charset="-120"/>
                <a:ea typeface="標楷體" pitchFamily="65" charset="-120"/>
              </a:rPr>
              <a:t>月底各直轄市、縣（市）</a:t>
            </a:r>
            <a:r>
              <a:rPr kumimoji="0" lang="zh-TW" altLang="en-US" sz="2800" dirty="0">
                <a:solidFill>
                  <a:srgbClr val="FF0000"/>
                </a:solidFill>
                <a:latin typeface="標楷體" pitchFamily="65" charset="-120"/>
                <a:ea typeface="標楷體" pitchFamily="65" charset="-120"/>
              </a:rPr>
              <a:t>完成全國國中</a:t>
            </a:r>
            <a:r>
              <a:rPr kumimoji="0" lang="en-US" altLang="zh-TW" sz="2800" dirty="0">
                <a:solidFill>
                  <a:srgbClr val="FF0000"/>
                </a:solidFill>
                <a:latin typeface="標楷體" pitchFamily="65" charset="-120"/>
                <a:ea typeface="標楷體" pitchFamily="65" charset="-120"/>
              </a:rPr>
              <a:t>70</a:t>
            </a:r>
            <a:r>
              <a:rPr kumimoji="0" lang="zh-TW" altLang="en-US" sz="2800" dirty="0">
                <a:solidFill>
                  <a:srgbClr val="FF0000"/>
                </a:solidFill>
                <a:latin typeface="標楷體" pitchFamily="65" charset="-120"/>
                <a:ea typeface="標楷體" pitchFamily="65" charset="-120"/>
              </a:rPr>
              <a:t>％教師受培率</a:t>
            </a:r>
            <a:r>
              <a:rPr kumimoji="0" lang="zh-TW" altLang="en-US" sz="2800" dirty="0">
                <a:solidFill>
                  <a:prstClr val="black"/>
                </a:solidFill>
                <a:latin typeface="標楷體" pitchFamily="65" charset="-120"/>
                <a:ea typeface="標楷體" pitchFamily="65" charset="-120"/>
              </a:rPr>
              <a:t>。 </a:t>
            </a:r>
          </a:p>
        </p:txBody>
      </p:sp>
      <p:sp>
        <p:nvSpPr>
          <p:cNvPr id="6" name="圓角矩形 14"/>
          <p:cNvSpPr>
            <a:spLocks noChangeArrowheads="1"/>
          </p:cNvSpPr>
          <p:nvPr/>
        </p:nvSpPr>
        <p:spPr bwMode="auto">
          <a:xfrm>
            <a:off x="657882" y="5733256"/>
            <a:ext cx="7923213" cy="981789"/>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eaLnBrk="1" hangingPunct="1">
              <a:spcBef>
                <a:spcPct val="25000"/>
              </a:spcBef>
              <a:buClr>
                <a:srgbClr val="FF3300"/>
              </a:buClr>
              <a:buFont typeface="Wingdings" pitchFamily="2" charset="2"/>
              <a:buChar char="Ø"/>
            </a:pPr>
            <a:r>
              <a:rPr kumimoji="0" lang="en-US" altLang="zh-TW" sz="2800" dirty="0" smtClean="0">
                <a:solidFill>
                  <a:prstClr val="black"/>
                </a:solidFill>
                <a:latin typeface="標楷體" pitchFamily="65" charset="-120"/>
                <a:ea typeface="標楷體" pitchFamily="65" charset="-120"/>
              </a:rPr>
              <a:t>103</a:t>
            </a:r>
            <a:r>
              <a:rPr kumimoji="0" lang="zh-TW" altLang="en-US" sz="2800" dirty="0">
                <a:solidFill>
                  <a:prstClr val="black"/>
                </a:solidFill>
                <a:latin typeface="標楷體" pitchFamily="65" charset="-120"/>
                <a:ea typeface="標楷體" pitchFamily="65" charset="-120"/>
              </a:rPr>
              <a:t>年度</a:t>
            </a:r>
            <a:r>
              <a:rPr kumimoji="0" lang="en-US" altLang="zh-TW" sz="2800" dirty="0">
                <a:solidFill>
                  <a:prstClr val="black"/>
                </a:solidFill>
                <a:latin typeface="標楷體" pitchFamily="65" charset="-120"/>
                <a:ea typeface="標楷體" pitchFamily="65" charset="-120"/>
              </a:rPr>
              <a:t>7</a:t>
            </a:r>
            <a:r>
              <a:rPr kumimoji="0" lang="zh-TW" altLang="en-US" sz="2800" dirty="0">
                <a:solidFill>
                  <a:prstClr val="black"/>
                </a:solidFill>
                <a:latin typeface="標楷體" pitchFamily="65" charset="-120"/>
                <a:ea typeface="標楷體" pitchFamily="65" charset="-120"/>
              </a:rPr>
              <a:t>月底</a:t>
            </a:r>
            <a:r>
              <a:rPr kumimoji="0" lang="zh-TW" altLang="en-US" sz="2800" dirty="0">
                <a:solidFill>
                  <a:srgbClr val="000000"/>
                </a:solidFill>
                <a:latin typeface="標楷體" pitchFamily="65" charset="-120"/>
                <a:ea typeface="標楷體" pitchFamily="65" charset="-120"/>
              </a:rPr>
              <a:t>各直轄市、縣（市）</a:t>
            </a:r>
            <a:r>
              <a:rPr kumimoji="0" lang="zh-TW" altLang="en-US" sz="2800" dirty="0">
                <a:solidFill>
                  <a:srgbClr val="FF0000"/>
                </a:solidFill>
                <a:latin typeface="標楷體" pitchFamily="65" charset="-120"/>
                <a:ea typeface="標楷體" pitchFamily="65" charset="-120"/>
              </a:rPr>
              <a:t>完成全國國中</a:t>
            </a:r>
            <a:r>
              <a:rPr kumimoji="0" lang="en-US" altLang="zh-TW" sz="2800" dirty="0">
                <a:solidFill>
                  <a:srgbClr val="FF0000"/>
                </a:solidFill>
                <a:latin typeface="標楷體" pitchFamily="65" charset="-120"/>
                <a:ea typeface="標楷體" pitchFamily="65" charset="-120"/>
              </a:rPr>
              <a:t>100</a:t>
            </a:r>
            <a:r>
              <a:rPr kumimoji="0" lang="zh-TW" altLang="en-US" sz="2800" dirty="0">
                <a:solidFill>
                  <a:srgbClr val="FF0000"/>
                </a:solidFill>
                <a:latin typeface="標楷體" pitchFamily="65" charset="-120"/>
                <a:ea typeface="標楷體" pitchFamily="65" charset="-120"/>
              </a:rPr>
              <a:t>％教師受培率</a:t>
            </a:r>
            <a:r>
              <a:rPr kumimoji="0" lang="zh-TW" altLang="en-US" sz="2800" dirty="0">
                <a:solidFill>
                  <a:prstClr val="black"/>
                </a:solidFill>
                <a:latin typeface="標楷體" pitchFamily="65" charset="-120"/>
                <a:ea typeface="標楷體" pitchFamily="65" charset="-120"/>
              </a:rPr>
              <a:t>。 </a:t>
            </a:r>
            <a:endParaRPr kumimoji="0" lang="en-US" altLang="zh-TW" sz="28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705791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395536" y="908720"/>
            <a:ext cx="8286750" cy="925835"/>
          </a:xfrm>
          <a:prstGeom prst="rect">
            <a:avLst/>
          </a:prstGeom>
        </p:spPr>
        <p:txBody>
          <a:bodyPr>
            <a:normAutofit fontScale="97500"/>
          </a:bodyPr>
          <a:lstStyle/>
          <a:p>
            <a:pPr algn="ctr" fontAlgn="auto">
              <a:spcAft>
                <a:spcPts val="0"/>
              </a:spcAft>
              <a:defRPr/>
            </a:pPr>
            <a:r>
              <a:rPr kumimoji="0" lang="zh-TW" altLang="en-US" sz="4400" b="1" dirty="0" smtClean="0">
                <a:solidFill>
                  <a:srgbClr val="F79646">
                    <a:lumMod val="75000"/>
                  </a:srgbClr>
                </a:solidFill>
                <a:effectLst>
                  <a:outerShdw blurRad="38100" dist="38100" dir="2700000" algn="tl">
                    <a:srgbClr val="000000">
                      <a:alpha val="43137"/>
                    </a:srgbClr>
                  </a:outerShdw>
                </a:effectLst>
                <a:latin typeface="微軟正黑體" pitchFamily="34" charset="-120"/>
                <a:ea typeface="微軟正黑體" pitchFamily="34" charset="-120"/>
              </a:rPr>
              <a:t>多元評量概念</a:t>
            </a:r>
            <a:endParaRPr kumimoji="0" lang="zh-TW" altLang="en-US" sz="4400" dirty="0">
              <a:solidFill>
                <a:srgbClr val="F79646">
                  <a:lumMod val="75000"/>
                </a:srgbClr>
              </a:solidFill>
              <a:latin typeface="Calibri"/>
              <a:ea typeface="新細明體"/>
            </a:endParaRPr>
          </a:p>
        </p:txBody>
      </p:sp>
      <p:sp>
        <p:nvSpPr>
          <p:cNvPr id="3" name="Text Box 5"/>
          <p:cNvSpPr txBox="1">
            <a:spLocks noChangeArrowheads="1"/>
          </p:cNvSpPr>
          <p:nvPr/>
        </p:nvSpPr>
        <p:spPr bwMode="auto">
          <a:xfrm>
            <a:off x="1907704" y="3149598"/>
            <a:ext cx="19446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000066"/>
                </a:solidFill>
                <a:effectLst/>
                <a:latin typeface="Arial" pitchFamily="34" charset="0"/>
                <a:ea typeface="華康隸書體W7" pitchFamily="65" charset="-120"/>
                <a:cs typeface="新細明體" pitchFamily="18" charset="-120"/>
              </a:rPr>
              <a:t>教師教學</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2051" name="Picture 7" descr="http://www.taoism.org.hk/taoist-beliefs/image/img232.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98255" y="2143125"/>
            <a:ext cx="28813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8"/>
          <p:cNvSpPr>
            <a:spLocks noChangeShapeType="1"/>
          </p:cNvSpPr>
          <p:nvPr/>
        </p:nvSpPr>
        <p:spPr bwMode="auto">
          <a:xfrm>
            <a:off x="2598192" y="2643187"/>
            <a:ext cx="1897063" cy="3000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Text Box 9"/>
          <p:cNvSpPr txBox="1">
            <a:spLocks noChangeArrowheads="1"/>
          </p:cNvSpPr>
          <p:nvPr/>
        </p:nvSpPr>
        <p:spPr bwMode="auto">
          <a:xfrm>
            <a:off x="740817" y="2071687"/>
            <a:ext cx="1511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教學中</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有評量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Text Box 10"/>
          <p:cNvSpPr txBox="1">
            <a:spLocks noChangeArrowheads="1"/>
          </p:cNvSpPr>
          <p:nvPr/>
        </p:nvSpPr>
        <p:spPr bwMode="auto">
          <a:xfrm>
            <a:off x="6327230" y="4149725"/>
            <a:ext cx="1670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評量中有教學</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Line 11"/>
          <p:cNvSpPr>
            <a:spLocks noChangeShapeType="1"/>
          </p:cNvSpPr>
          <p:nvPr/>
        </p:nvSpPr>
        <p:spPr bwMode="auto">
          <a:xfrm flipH="1" flipV="1">
            <a:off x="4527005" y="4214812"/>
            <a:ext cx="1584325" cy="431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Text Box 12"/>
          <p:cNvSpPr txBox="1">
            <a:spLocks noChangeArrowheads="1"/>
          </p:cNvSpPr>
          <p:nvPr/>
        </p:nvSpPr>
        <p:spPr bwMode="auto">
          <a:xfrm>
            <a:off x="5312817" y="3286125"/>
            <a:ext cx="2089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chemeClr val="bg1"/>
                </a:solidFill>
                <a:effectLst/>
                <a:latin typeface="Arial" pitchFamily="34" charset="0"/>
                <a:ea typeface="華康隸書體W7" pitchFamily="65" charset="-120"/>
                <a:cs typeface="新細明體" pitchFamily="18" charset="-120"/>
              </a:rPr>
              <a:t>多</a:t>
            </a: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元評量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18394093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標題 3"/>
          <p:cNvSpPr txBox="1">
            <a:spLocks/>
          </p:cNvSpPr>
          <p:nvPr/>
        </p:nvSpPr>
        <p:spPr>
          <a:xfrm>
            <a:off x="428625" y="857250"/>
            <a:ext cx="8229600" cy="714375"/>
          </a:xfrm>
          <a:prstGeom prst="rect">
            <a:avLst/>
          </a:prstGeom>
        </p:spPr>
        <p:txBody>
          <a:bodyPr>
            <a:normAutofit fontScale="97500" lnSpcReduction="10000"/>
          </a:bodyPr>
          <a:lstStyle/>
          <a:p>
            <a:pPr algn="ctr" fontAlgn="auto">
              <a:spcAft>
                <a:spcPts val="0"/>
              </a:spcAft>
              <a:defRPr/>
            </a:pPr>
            <a:endParaRPr kumimoji="0" lang="zh-TW" altLang="en-US" sz="4400" b="1" u="sng" dirty="0">
              <a:solidFill>
                <a:srgbClr val="F79646">
                  <a:lumMod val="50000"/>
                </a:srgbClr>
              </a:solidFill>
              <a:latin typeface="Calibri"/>
              <a:ea typeface="新細明體"/>
            </a:endParaRPr>
          </a:p>
        </p:txBody>
      </p:sp>
      <p:grpSp>
        <p:nvGrpSpPr>
          <p:cNvPr id="36" name="Group 2"/>
          <p:cNvGrpSpPr>
            <a:grpSpLocks/>
          </p:cNvGrpSpPr>
          <p:nvPr/>
        </p:nvGrpSpPr>
        <p:grpSpPr bwMode="auto">
          <a:xfrm>
            <a:off x="-2569036" y="1056034"/>
            <a:ext cx="11227960" cy="5913139"/>
            <a:chOff x="-1509" y="1008"/>
            <a:chExt cx="6431" cy="3039"/>
          </a:xfrm>
        </p:grpSpPr>
        <p:sp>
          <p:nvSpPr>
            <p:cNvPr id="38" name="AutoShape 3"/>
            <p:cNvSpPr>
              <a:spLocks noChangeArrowheads="1"/>
            </p:cNvSpPr>
            <p:nvPr/>
          </p:nvSpPr>
          <p:spPr bwMode="ltGray">
            <a:xfrm rot="5400000">
              <a:off x="-1526"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AutoShape 6"/>
            <p:cNvSpPr>
              <a:spLocks noChangeArrowheads="1"/>
            </p:cNvSpPr>
            <p:nvPr/>
          </p:nvSpPr>
          <p:spPr bwMode="gray">
            <a:xfrm>
              <a:off x="1508" y="2787"/>
              <a:ext cx="3012"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質性評量應建立評量基準與規準</a:t>
              </a:r>
              <a:endParaRPr kumimoji="0" lang="en-US" altLang="zh-TW" sz="2800" dirty="0">
                <a:solidFill>
                  <a:prstClr val="black"/>
                </a:solidFill>
                <a:latin typeface="標楷體" pitchFamily="65" charset="-120"/>
                <a:ea typeface="標楷體" pitchFamily="65" charset="-120"/>
              </a:endParaRPr>
            </a:p>
          </p:txBody>
        </p:sp>
        <p:sp>
          <p:nvSpPr>
            <p:cNvPr id="40" name="AutoShape 7"/>
            <p:cNvSpPr>
              <a:spLocks noChangeArrowheads="1"/>
            </p:cNvSpPr>
            <p:nvPr/>
          </p:nvSpPr>
          <p:spPr bwMode="gray">
            <a:xfrm>
              <a:off x="1536" y="2275"/>
              <a:ext cx="3386"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學習應兼顧認知、情意、技能等能力</a:t>
              </a:r>
              <a:endParaRPr kumimoji="0" lang="en-US" altLang="zh-TW" sz="2800" dirty="0">
                <a:solidFill>
                  <a:prstClr val="black"/>
                </a:solidFill>
                <a:latin typeface="標楷體" pitchFamily="65" charset="-120"/>
                <a:ea typeface="標楷體" pitchFamily="65" charset="-120"/>
              </a:endParaRPr>
            </a:p>
          </p:txBody>
        </p:sp>
        <p:sp>
          <p:nvSpPr>
            <p:cNvPr id="41" name="AutoShape 8"/>
            <p:cNvSpPr>
              <a:spLocks noChangeArrowheads="1"/>
            </p:cNvSpPr>
            <p:nvPr/>
          </p:nvSpPr>
          <p:spPr bwMode="gray">
            <a:xfrm>
              <a:off x="1440" y="1728"/>
              <a:ext cx="2956"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lvl="0" eaLnBrk="1" hangingPunct="1"/>
              <a:r>
                <a:rPr kumimoji="0" lang="zh-TW" altLang="en-US" sz="2800" dirty="0">
                  <a:solidFill>
                    <a:prstClr val="black"/>
                  </a:solidFill>
                  <a:latin typeface="標楷體" pitchFamily="65" charset="-120"/>
                  <a:ea typeface="標楷體" pitchFamily="65" charset="-120"/>
                </a:rPr>
                <a:t>評量貫穿整個學習過程。</a:t>
              </a:r>
              <a:endParaRPr lang="zh-TW" altLang="zh-TW" sz="2800" dirty="0">
                <a:latin typeface="Arial" pitchFamily="34" charset="0"/>
                <a:ea typeface="新細明體" pitchFamily="18" charset="-120"/>
                <a:cs typeface="新細明體" pitchFamily="18" charset="-120"/>
              </a:endParaRPr>
            </a:p>
          </p:txBody>
        </p:sp>
        <p:sp>
          <p:nvSpPr>
            <p:cNvPr id="42" name="AutoShape 9"/>
            <p:cNvSpPr>
              <a:spLocks noChangeArrowheads="1"/>
            </p:cNvSpPr>
            <p:nvPr/>
          </p:nvSpPr>
          <p:spPr bwMode="gray">
            <a:xfrm>
              <a:off x="1112" y="1243"/>
              <a:ext cx="2954"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教學策略多元，評量才能多元。</a:t>
              </a:r>
            </a:p>
          </p:txBody>
        </p:sp>
        <p:grpSp>
          <p:nvGrpSpPr>
            <p:cNvPr id="43" name="Group 10"/>
            <p:cNvGrpSpPr>
              <a:grpSpLocks/>
            </p:cNvGrpSpPr>
            <p:nvPr/>
          </p:nvGrpSpPr>
          <p:grpSpPr bwMode="auto">
            <a:xfrm>
              <a:off x="912" y="1299"/>
              <a:ext cx="240" cy="240"/>
              <a:chOff x="2078" y="1680"/>
              <a:chExt cx="1615" cy="1615"/>
            </a:xfrm>
          </p:grpSpPr>
          <p:sp>
            <p:nvSpPr>
              <p:cNvPr id="65" name="Oval 1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6" name="Oval 1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7" name="Oval 1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8" name="Oval 14"/>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9" name="Oval 1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70" name="Oval 16"/>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44" name="Group 17"/>
            <p:cNvGrpSpPr>
              <a:grpSpLocks/>
            </p:cNvGrpSpPr>
            <p:nvPr/>
          </p:nvGrpSpPr>
          <p:grpSpPr bwMode="auto">
            <a:xfrm>
              <a:off x="1248" y="1795"/>
              <a:ext cx="240" cy="240"/>
              <a:chOff x="2078" y="1680"/>
              <a:chExt cx="1615" cy="1615"/>
            </a:xfrm>
          </p:grpSpPr>
          <p:sp>
            <p:nvSpPr>
              <p:cNvPr id="59"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0" name="Oval 1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1" name="Oval 2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2" name="Oval 21"/>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3" name="Oval 2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64" name="Oval 23"/>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45" name="Group 24"/>
            <p:cNvGrpSpPr>
              <a:grpSpLocks/>
            </p:cNvGrpSpPr>
            <p:nvPr/>
          </p:nvGrpSpPr>
          <p:grpSpPr bwMode="auto">
            <a:xfrm>
              <a:off x="1344" y="2323"/>
              <a:ext cx="240" cy="240"/>
              <a:chOff x="2078" y="1680"/>
              <a:chExt cx="1615" cy="1615"/>
            </a:xfrm>
          </p:grpSpPr>
          <p:sp>
            <p:nvSpPr>
              <p:cNvPr id="53" name="Oval 2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2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2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6" name="Oval 28"/>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7" name="Oval 2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8" name="Oval 30"/>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46" name="Group 31"/>
            <p:cNvGrpSpPr>
              <a:grpSpLocks/>
            </p:cNvGrpSpPr>
            <p:nvPr/>
          </p:nvGrpSpPr>
          <p:grpSpPr bwMode="auto">
            <a:xfrm>
              <a:off x="1296" y="2851"/>
              <a:ext cx="240" cy="240"/>
              <a:chOff x="2078" y="1680"/>
              <a:chExt cx="1615" cy="1615"/>
            </a:xfrm>
          </p:grpSpPr>
          <p:sp>
            <p:nvSpPr>
              <p:cNvPr id="47" name="Oval 3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3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9" name="Oval 3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0" name="Oval 35"/>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1" name="Oval 3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2" name="Oval 37"/>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sp>
        <p:nvSpPr>
          <p:cNvPr id="37" name="文字方塊 36"/>
          <p:cNvSpPr txBox="1"/>
          <p:nvPr/>
        </p:nvSpPr>
        <p:spPr>
          <a:xfrm>
            <a:off x="453158" y="1647287"/>
            <a:ext cx="843962" cy="5201424"/>
          </a:xfrm>
          <a:prstGeom prst="rect">
            <a:avLst/>
          </a:prstGeom>
          <a:noFill/>
        </p:spPr>
        <p:txBody>
          <a:bodyPr wrap="square" rtlCol="0">
            <a:spAutoFit/>
          </a:bodyPr>
          <a:lstStyle/>
          <a:p>
            <a:r>
              <a:rPr kumimoji="0" lang="zh-TW" altLang="en-US" sz="4800" b="1" dirty="0">
                <a:solidFill>
                  <a:srgbClr val="F79646">
                    <a:lumMod val="50000"/>
                  </a:srgbClr>
                </a:solidFill>
                <a:latin typeface="標楷體" pitchFamily="65" charset="-120"/>
                <a:ea typeface="標楷體" pitchFamily="65" charset="-120"/>
              </a:rPr>
              <a:t>多元評量內涵</a:t>
            </a:r>
            <a:endParaRPr kumimoji="0" lang="zh-TW" altLang="en-US" sz="4800" b="1" dirty="0">
              <a:solidFill>
                <a:srgbClr val="F79646">
                  <a:lumMod val="50000"/>
                </a:srgbClr>
              </a:solidFill>
              <a:latin typeface="Calibri"/>
              <a:ea typeface="新細明體"/>
            </a:endParaRPr>
          </a:p>
          <a:p>
            <a:endParaRPr lang="zh-TW" altLang="en-US" sz="4400" dirty="0"/>
          </a:p>
        </p:txBody>
      </p:sp>
    </p:spTree>
    <p:extLst>
      <p:ext uri="{BB962C8B-B14F-4D97-AF65-F5344CB8AC3E}">
        <p14:creationId xmlns:p14="http://schemas.microsoft.com/office/powerpoint/2010/main" val="4766381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3"/>
          <p:cNvSpPr txBox="1">
            <a:spLocks/>
          </p:cNvSpPr>
          <p:nvPr/>
        </p:nvSpPr>
        <p:spPr>
          <a:xfrm>
            <a:off x="428625" y="857250"/>
            <a:ext cx="8229600" cy="714375"/>
          </a:xfrm>
          <a:prstGeom prst="rect">
            <a:avLst/>
          </a:prstGeom>
        </p:spPr>
        <p:txBody>
          <a:bodyPr>
            <a:normAutofit fontScale="97500" lnSpcReduction="10000"/>
          </a:bodyPr>
          <a:lstStyle/>
          <a:p>
            <a:pPr algn="ctr" fontAlgn="auto">
              <a:spcAft>
                <a:spcPts val="0"/>
              </a:spcAft>
              <a:defRPr/>
            </a:pPr>
            <a:r>
              <a:rPr kumimoji="0" lang="zh-TW" altLang="en-US" sz="4400" b="1" u="sng" dirty="0">
                <a:solidFill>
                  <a:srgbClr val="F79646">
                    <a:lumMod val="50000"/>
                  </a:srgbClr>
                </a:solidFill>
                <a:latin typeface="標楷體" pitchFamily="65" charset="-120"/>
                <a:ea typeface="標楷體" pitchFamily="65" charset="-120"/>
              </a:rPr>
              <a:t>教學與評量</a:t>
            </a:r>
            <a:endParaRPr kumimoji="0" lang="zh-TW" altLang="en-US" sz="4400" b="1" u="sng" dirty="0">
              <a:solidFill>
                <a:srgbClr val="F79646">
                  <a:lumMod val="50000"/>
                </a:srgbClr>
              </a:solidFill>
              <a:latin typeface="Calibri"/>
              <a:ea typeface="新細明體"/>
            </a:endParaRPr>
          </a:p>
        </p:txBody>
      </p:sp>
      <p:sp>
        <p:nvSpPr>
          <p:cNvPr id="3" name="內容版面配置區 8"/>
          <p:cNvSpPr txBox="1">
            <a:spLocks/>
          </p:cNvSpPr>
          <p:nvPr/>
        </p:nvSpPr>
        <p:spPr>
          <a:xfrm>
            <a:off x="428625" y="1785938"/>
            <a:ext cx="8358188" cy="4268787"/>
          </a:xfrm>
          <a:prstGeom prst="rect">
            <a:avLst/>
          </a:prstGeom>
        </p:spPr>
        <p:txBody>
          <a:bodyPr>
            <a:normAutofit fontScale="92500"/>
          </a:bodyPr>
          <a:lstStyle/>
          <a:p>
            <a:pPr marL="342900" indent="-342900" fontAlgn="auto">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一、 </a:t>
            </a:r>
            <a:r>
              <a:rPr kumimoji="0" lang="zh-TW" altLang="en-US" sz="2800" dirty="0">
                <a:solidFill>
                  <a:prstClr val="black"/>
                </a:solidFill>
                <a:latin typeface="微軟正黑體" pitchFamily="34" charset="-120"/>
                <a:ea typeface="微軟正黑體" pitchFamily="34" charset="-120"/>
              </a:rPr>
              <a:t>教學與評量相輔相成：能提昇教學與學習成效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二、 教學目標</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學習結果</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是評量的基礎。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三、 評量</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在教學（前、中、後）過程中持續進行著。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非正式：口頭詢問、小組</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班級</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討論、觀察個人 、</a:t>
            </a:r>
            <a:endParaRPr kumimoji="0" lang="en-US" altLang="zh-TW" sz="2800" dirty="0">
              <a:solidFill>
                <a:srgbClr val="3216DC"/>
              </a:solidFill>
              <a:latin typeface="微軟正黑體" pitchFamily="34" charset="-120"/>
              <a:ea typeface="微軟正黑體" pitchFamily="34" charset="-120"/>
            </a:endParaRPr>
          </a:p>
          <a:p>
            <a:pPr lvl="1" fontAlgn="auto">
              <a:spcBef>
                <a:spcPct val="20000"/>
              </a:spcBef>
              <a:spcAft>
                <a:spcPts val="0"/>
              </a:spcAft>
              <a:buFont typeface="Arial" pitchFamily="34" charset="0"/>
              <a:buNone/>
              <a:defRPr/>
            </a:pPr>
            <a:r>
              <a:rPr kumimoji="0" lang="zh-TW" altLang="en-US" sz="2800" dirty="0">
                <a:solidFill>
                  <a:srgbClr val="3216DC"/>
                </a:solidFill>
                <a:latin typeface="微軟正黑體" pitchFamily="34" charset="-120"/>
                <a:ea typeface="微軟正黑體" pitchFamily="34" charset="-120"/>
              </a:rPr>
              <a:t>          學習單、實驗紀錄本、作業</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習題</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a:t>
            </a:r>
            <a:r>
              <a:rPr kumimoji="0" lang="en-US" altLang="zh-TW" sz="2800" dirty="0">
                <a:solidFill>
                  <a:srgbClr val="3216DC"/>
                </a:solidFill>
                <a:latin typeface="微軟正黑體" pitchFamily="34" charset="-120"/>
                <a:ea typeface="微軟正黑體" pitchFamily="34" charset="-120"/>
              </a:rPr>
              <a:t>……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正  式：傳統評量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客觀式測驗、複雜成就</a:t>
            </a:r>
            <a:r>
              <a:rPr kumimoji="0" lang="zh-TW" altLang="en-US" sz="2800" dirty="0" smtClean="0">
                <a:solidFill>
                  <a:srgbClr val="3216DC"/>
                </a:solidFill>
                <a:latin typeface="微軟正黑體" pitchFamily="34" charset="-120"/>
                <a:ea typeface="微軟正黑體" pitchFamily="34" charset="-120"/>
              </a:rPr>
              <a:t>測驗    </a:t>
            </a:r>
            <a:endParaRPr kumimoji="0" lang="en-US" altLang="zh-TW" sz="2800" dirty="0" smtClean="0">
              <a:solidFill>
                <a:srgbClr val="3216DC"/>
              </a:solidFill>
              <a:latin typeface="微軟正黑體" pitchFamily="34" charset="-120"/>
              <a:ea typeface="微軟正黑體" pitchFamily="34" charset="-120"/>
            </a:endParaRPr>
          </a:p>
          <a:p>
            <a:pPr lvl="1" fontAlgn="auto">
              <a:spcBef>
                <a:spcPct val="20000"/>
              </a:spcBef>
              <a:spcAft>
                <a:spcPts val="0"/>
              </a:spcAft>
              <a:defRPr/>
            </a:pPr>
            <a:r>
              <a:rPr kumimoji="0" lang="en-US" altLang="zh-TW" sz="2800" dirty="0">
                <a:solidFill>
                  <a:srgbClr val="3216DC"/>
                </a:solidFill>
                <a:latin typeface="微軟正黑體" pitchFamily="34" charset="-120"/>
                <a:ea typeface="微軟正黑體" pitchFamily="34" charset="-120"/>
              </a:rPr>
              <a:t> </a:t>
            </a:r>
            <a:r>
              <a:rPr kumimoji="0" lang="en-US" altLang="zh-TW" sz="2800" dirty="0" smtClean="0">
                <a:solidFill>
                  <a:srgbClr val="3216DC"/>
                </a:solidFill>
                <a:latin typeface="微軟正黑體" pitchFamily="34" charset="-120"/>
                <a:ea typeface="微軟正黑體" pitchFamily="34" charset="-120"/>
              </a:rPr>
              <a:t>      </a:t>
            </a:r>
            <a:r>
              <a:rPr kumimoji="0" lang="zh-TW" altLang="en-US" sz="2800" dirty="0" smtClean="0">
                <a:solidFill>
                  <a:srgbClr val="3216DC"/>
                </a:solidFill>
                <a:latin typeface="微軟正黑體" pitchFamily="34" charset="-120"/>
                <a:ea typeface="微軟正黑體" pitchFamily="34" charset="-120"/>
              </a:rPr>
              <a:t>   </a:t>
            </a:r>
            <a:r>
              <a:rPr kumimoji="0" lang="zh-TW" altLang="en-US" sz="2800" dirty="0">
                <a:solidFill>
                  <a:srgbClr val="3216DC"/>
                </a:solidFill>
                <a:latin typeface="微軟正黑體" pitchFamily="34" charset="-120"/>
                <a:ea typeface="微軟正黑體" pitchFamily="34" charset="-120"/>
              </a:rPr>
              <a:t>真實評量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實作、學習檔案、概念圖、</a:t>
            </a:r>
            <a:r>
              <a:rPr kumimoji="0" lang="en-US" altLang="zh-TW" sz="2800" dirty="0">
                <a:solidFill>
                  <a:srgbClr val="3216DC"/>
                </a:solidFill>
                <a:latin typeface="微軟正黑體" pitchFamily="34" charset="-120"/>
                <a:ea typeface="微軟正黑體" pitchFamily="34" charset="-120"/>
              </a:rPr>
              <a:t>…… </a:t>
            </a:r>
          </a:p>
          <a:p>
            <a:pPr marL="342900" indent="-342900" fontAlgn="auto">
              <a:spcBef>
                <a:spcPct val="20000"/>
              </a:spcBef>
              <a:spcAft>
                <a:spcPts val="0"/>
              </a:spcAft>
              <a:buFont typeface="Arial" pitchFamily="34" charset="0"/>
              <a:buChar char="•"/>
              <a:defRPr/>
            </a:pP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245315644"/>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323850" y="765175"/>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評量貫穿整個學習過程</a:t>
            </a:r>
            <a:endParaRPr kumimoji="0" lang="zh-TW" altLang="en-US" sz="4000" b="1" u="sng" dirty="0">
              <a:solidFill>
                <a:srgbClr val="F79646">
                  <a:lumMod val="50000"/>
                </a:srgbClr>
              </a:solidFill>
              <a:latin typeface="Calibri"/>
              <a:ea typeface="新細明體"/>
            </a:endParaRPr>
          </a:p>
        </p:txBody>
      </p:sp>
      <p:sp>
        <p:nvSpPr>
          <p:cNvPr id="5124" name="矩形 32"/>
          <p:cNvSpPr>
            <a:spLocks noChangeArrowheads="1"/>
          </p:cNvSpPr>
          <p:nvPr/>
        </p:nvSpPr>
        <p:spPr bwMode="auto">
          <a:xfrm>
            <a:off x="4140200" y="5589588"/>
            <a:ext cx="388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400" smtClean="0">
                <a:solidFill>
                  <a:prstClr val="black"/>
                </a:solidFill>
              </a:rPr>
              <a:t>(from 2012 E-TEACHER Scholarship Program)</a:t>
            </a:r>
            <a:endParaRPr lang="zh-TW" altLang="zh-TW" sz="1400" smtClean="0">
              <a:solidFill>
                <a:prstClr val="black"/>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58" y="1916832"/>
            <a:ext cx="8461057" cy="4486741"/>
          </a:xfrm>
          <a:prstGeom prst="rect">
            <a:avLst/>
          </a:prstGeom>
        </p:spPr>
      </p:pic>
    </p:spTree>
    <p:extLst>
      <p:ext uri="{BB962C8B-B14F-4D97-AF65-F5344CB8AC3E}">
        <p14:creationId xmlns:p14="http://schemas.microsoft.com/office/powerpoint/2010/main" val="21323841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14966</TotalTime>
  <Words>1931</Words>
  <Application>Microsoft Office PowerPoint</Application>
  <PresentationFormat>如螢幕大小 (4:3)</PresentationFormat>
  <Paragraphs>278</Paragraphs>
  <Slides>35</Slides>
  <Notes>0</Notes>
  <HiddenSlides>0</HiddenSlides>
  <MMClips>0</MMClips>
  <ScaleCrop>false</ScaleCrop>
  <HeadingPairs>
    <vt:vector size="4" baseType="variant">
      <vt:variant>
        <vt:lpstr>佈景主題</vt:lpstr>
      </vt:variant>
      <vt:variant>
        <vt:i4>3</vt:i4>
      </vt:variant>
      <vt:variant>
        <vt:lpstr>投影片標題</vt:lpstr>
      </vt:variant>
      <vt:variant>
        <vt:i4>35</vt:i4>
      </vt:variant>
    </vt:vector>
  </HeadingPairs>
  <TitlesOfParts>
    <vt:vector size="38" baseType="lpstr">
      <vt:lpstr>市鎮</vt:lpstr>
      <vt:lpstr>Office 佈景主題</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評量之方式　</vt:lpstr>
      <vt:lpstr>PowerPoint 簡報</vt:lpstr>
      <vt:lpstr>PowerPoint 簡報</vt:lpstr>
      <vt:lpstr>教學流程與評量對照表</vt:lpstr>
      <vt:lpstr>PowerPoint 簡報</vt:lpstr>
      <vt:lpstr>PowerPoint 簡報</vt:lpstr>
      <vt:lpstr>PowerPoint 簡報</vt:lpstr>
      <vt:lpstr>PowerPoint 簡報</vt:lpstr>
      <vt:lpstr>PowerPoint 簡報</vt:lpstr>
      <vt:lpstr>PowerPoint 簡報</vt:lpstr>
      <vt:lpstr>PowerPoint 簡報</vt:lpstr>
      <vt:lpstr>PowerPoint 簡報</vt:lpstr>
      <vt:lpstr>遮風、避雨 安全、堅固</vt:lpstr>
      <vt:lpstr>PowerPoint 簡報</vt:lpstr>
      <vt:lpstr>PowerPoint 簡報</vt:lpstr>
      <vt:lpstr>PowerPoint 簡報</vt:lpstr>
      <vt:lpstr>PowerPoint 簡報</vt:lpstr>
      <vt:lpstr>PowerPoint 簡報</vt:lpstr>
    </vt:vector>
  </TitlesOfParts>
  <Company>新竹師範學院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495</cp:revision>
  <dcterms:created xsi:type="dcterms:W3CDTF">2000-04-24T02:58:36Z</dcterms:created>
  <dcterms:modified xsi:type="dcterms:W3CDTF">2013-06-27T06:22:36Z</dcterms:modified>
</cp:coreProperties>
</file>